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rels" ContentType="application/vnd.openxmlformats-package.relationships+xml"/>
  <Default Extension="xml" ContentType="application/xml"/>
  <Default Extension="fntdata" ContentType="application/x-fontdata"/>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50" r:id="rId1"/>
  </p:sldMasterIdLst>
  <p:notesMasterIdLst>
    <p:notesMasterId r:id="rId274"/>
  </p:notesMasterIdLst>
  <p:handoutMasterIdLst>
    <p:handoutMasterId r:id="rId275"/>
  </p:handoutMasterIdLst>
  <p:sldIdLst>
    <p:sldId id="315" r:id="rId2"/>
    <p:sldId id="596" r:id="rId3"/>
    <p:sldId id="597" r:id="rId4"/>
    <p:sldId id="598" r:id="rId5"/>
    <p:sldId id="599" r:id="rId6"/>
    <p:sldId id="600" r:id="rId7"/>
    <p:sldId id="601" r:id="rId8"/>
    <p:sldId id="602" r:id="rId9"/>
    <p:sldId id="603" r:id="rId10"/>
    <p:sldId id="604" r:id="rId11"/>
    <p:sldId id="605" r:id="rId12"/>
    <p:sldId id="606" r:id="rId13"/>
    <p:sldId id="607" r:id="rId14"/>
    <p:sldId id="608" r:id="rId15"/>
    <p:sldId id="609" r:id="rId16"/>
    <p:sldId id="610" r:id="rId17"/>
    <p:sldId id="611" r:id="rId18"/>
    <p:sldId id="612" r:id="rId19"/>
    <p:sldId id="613" r:id="rId20"/>
    <p:sldId id="614" r:id="rId21"/>
    <p:sldId id="615" r:id="rId22"/>
    <p:sldId id="616" r:id="rId23"/>
    <p:sldId id="617" r:id="rId24"/>
    <p:sldId id="618" r:id="rId25"/>
    <p:sldId id="619" r:id="rId26"/>
    <p:sldId id="620" r:id="rId27"/>
    <p:sldId id="621" r:id="rId28"/>
    <p:sldId id="679" r:id="rId29"/>
    <p:sldId id="680" r:id="rId30"/>
    <p:sldId id="682" r:id="rId31"/>
    <p:sldId id="681" r:id="rId32"/>
    <p:sldId id="683" r:id="rId33"/>
    <p:sldId id="684" r:id="rId34"/>
    <p:sldId id="685" r:id="rId35"/>
    <p:sldId id="623" r:id="rId36"/>
    <p:sldId id="624" r:id="rId37"/>
    <p:sldId id="715" r:id="rId38"/>
    <p:sldId id="716" r:id="rId39"/>
    <p:sldId id="717" r:id="rId40"/>
    <p:sldId id="686" r:id="rId41"/>
    <p:sldId id="687" r:id="rId42"/>
    <p:sldId id="688" r:id="rId43"/>
    <p:sldId id="690" r:id="rId44"/>
    <p:sldId id="689" r:id="rId45"/>
    <p:sldId id="692" r:id="rId46"/>
    <p:sldId id="695" r:id="rId47"/>
    <p:sldId id="696" r:id="rId48"/>
    <p:sldId id="713" r:id="rId49"/>
    <p:sldId id="625" r:id="rId50"/>
    <p:sldId id="626" r:id="rId51"/>
    <p:sldId id="697" r:id="rId52"/>
    <p:sldId id="627" r:id="rId53"/>
    <p:sldId id="628" r:id="rId54"/>
    <p:sldId id="630" r:id="rId55"/>
    <p:sldId id="698" r:id="rId56"/>
    <p:sldId id="634" r:id="rId57"/>
    <p:sldId id="699" r:id="rId58"/>
    <p:sldId id="700" r:id="rId59"/>
    <p:sldId id="701" r:id="rId60"/>
    <p:sldId id="702" r:id="rId61"/>
    <p:sldId id="709" r:id="rId62"/>
    <p:sldId id="710" r:id="rId63"/>
    <p:sldId id="711" r:id="rId64"/>
    <p:sldId id="703" r:id="rId65"/>
    <p:sldId id="704" r:id="rId66"/>
    <p:sldId id="705" r:id="rId67"/>
    <p:sldId id="706" r:id="rId68"/>
    <p:sldId id="707" r:id="rId69"/>
    <p:sldId id="756" r:id="rId70"/>
    <p:sldId id="708" r:id="rId71"/>
    <p:sldId id="757" r:id="rId72"/>
    <p:sldId id="639" r:id="rId73"/>
    <p:sldId id="674" r:id="rId74"/>
    <p:sldId id="675" r:id="rId75"/>
    <p:sldId id="676" r:id="rId76"/>
    <p:sldId id="677" r:id="rId77"/>
    <p:sldId id="595" r:id="rId78"/>
    <p:sldId id="284" r:id="rId79"/>
    <p:sldId id="359" r:id="rId80"/>
    <p:sldId id="414" r:id="rId81"/>
    <p:sldId id="755" r:id="rId82"/>
    <p:sldId id="415" r:id="rId83"/>
    <p:sldId id="416" r:id="rId84"/>
    <p:sldId id="417" r:id="rId85"/>
    <p:sldId id="418" r:id="rId86"/>
    <p:sldId id="419" r:id="rId87"/>
    <p:sldId id="420" r:id="rId88"/>
    <p:sldId id="421" r:id="rId89"/>
    <p:sldId id="718" r:id="rId90"/>
    <p:sldId id="423" r:id="rId91"/>
    <p:sldId id="424" r:id="rId92"/>
    <p:sldId id="425" r:id="rId93"/>
    <p:sldId id="426" r:id="rId94"/>
    <p:sldId id="427" r:id="rId95"/>
    <p:sldId id="505" r:id="rId96"/>
    <p:sldId id="428" r:id="rId97"/>
    <p:sldId id="723" r:id="rId98"/>
    <p:sldId id="724" r:id="rId99"/>
    <p:sldId id="725" r:id="rId100"/>
    <p:sldId id="726" r:id="rId101"/>
    <p:sldId id="550" r:id="rId102"/>
    <p:sldId id="551" r:id="rId103"/>
    <p:sldId id="552" r:id="rId104"/>
    <p:sldId id="553" r:id="rId105"/>
    <p:sldId id="554" r:id="rId106"/>
    <p:sldId id="555" r:id="rId107"/>
    <p:sldId id="556" r:id="rId108"/>
    <p:sldId id="557" r:id="rId109"/>
    <p:sldId id="558" r:id="rId110"/>
    <p:sldId id="469" r:id="rId111"/>
    <p:sldId id="471" r:id="rId112"/>
    <p:sldId id="486" r:id="rId113"/>
    <p:sldId id="429" r:id="rId114"/>
    <p:sldId id="727" r:id="rId115"/>
    <p:sldId id="728" r:id="rId116"/>
    <p:sldId id="507" r:id="rId117"/>
    <p:sldId id="508" r:id="rId118"/>
    <p:sldId id="719" r:id="rId119"/>
    <p:sldId id="514" r:id="rId120"/>
    <p:sldId id="515" r:id="rId121"/>
    <p:sldId id="733" r:id="rId122"/>
    <p:sldId id="734" r:id="rId123"/>
    <p:sldId id="735" r:id="rId124"/>
    <p:sldId id="736" r:id="rId125"/>
    <p:sldId id="737" r:id="rId126"/>
    <p:sldId id="516" r:id="rId127"/>
    <p:sldId id="722" r:id="rId128"/>
    <p:sldId id="517" r:id="rId129"/>
    <p:sldId id="511" r:id="rId130"/>
    <p:sldId id="512" r:id="rId131"/>
    <p:sldId id="490" r:id="rId132"/>
    <p:sldId id="738" r:id="rId133"/>
    <p:sldId id="501" r:id="rId134"/>
    <p:sldId id="518" r:id="rId135"/>
    <p:sldId id="519" r:id="rId136"/>
    <p:sldId id="520" r:id="rId137"/>
    <p:sldId id="522" r:id="rId138"/>
    <p:sldId id="523" r:id="rId139"/>
    <p:sldId id="524" r:id="rId140"/>
    <p:sldId id="730" r:id="rId141"/>
    <p:sldId id="731" r:id="rId142"/>
    <p:sldId id="732" r:id="rId143"/>
    <p:sldId id="729" r:id="rId144"/>
    <p:sldId id="525" r:id="rId145"/>
    <p:sldId id="526" r:id="rId146"/>
    <p:sldId id="580" r:id="rId147"/>
    <p:sldId id="576" r:id="rId148"/>
    <p:sldId id="578" r:id="rId149"/>
    <p:sldId id="579" r:id="rId150"/>
    <p:sldId id="582" r:id="rId151"/>
    <p:sldId id="528" r:id="rId152"/>
    <p:sldId id="529" r:id="rId153"/>
    <p:sldId id="530" r:id="rId154"/>
    <p:sldId id="575" r:id="rId155"/>
    <p:sldId id="581" r:id="rId156"/>
    <p:sldId id="532" r:id="rId157"/>
    <p:sldId id="543" r:id="rId158"/>
    <p:sldId id="593" r:id="rId159"/>
    <p:sldId id="533" r:id="rId160"/>
    <p:sldId id="739" r:id="rId161"/>
    <p:sldId id="534" r:id="rId162"/>
    <p:sldId id="594" r:id="rId163"/>
    <p:sldId id="535" r:id="rId164"/>
    <p:sldId id="536" r:id="rId165"/>
    <p:sldId id="537" r:id="rId166"/>
    <p:sldId id="544" r:id="rId167"/>
    <p:sldId id="545" r:id="rId168"/>
    <p:sldId id="546" r:id="rId169"/>
    <p:sldId id="538" r:id="rId170"/>
    <p:sldId id="540" r:id="rId171"/>
    <p:sldId id="541" r:id="rId172"/>
    <p:sldId id="747" r:id="rId173"/>
    <p:sldId id="748" r:id="rId174"/>
    <p:sldId id="589" r:id="rId175"/>
    <p:sldId id="547" r:id="rId176"/>
    <p:sldId id="740" r:id="rId177"/>
    <p:sldId id="741" r:id="rId178"/>
    <p:sldId id="742" r:id="rId179"/>
    <p:sldId id="743" r:id="rId180"/>
    <p:sldId id="744" r:id="rId181"/>
    <p:sldId id="745" r:id="rId182"/>
    <p:sldId id="590" r:id="rId183"/>
    <p:sldId id="759" r:id="rId184"/>
    <p:sldId id="591" r:id="rId185"/>
    <p:sldId id="592" r:id="rId186"/>
    <p:sldId id="549" r:id="rId187"/>
    <p:sldId id="485" r:id="rId188"/>
    <p:sldId id="503" r:id="rId189"/>
    <p:sldId id="749" r:id="rId190"/>
    <p:sldId id="586" r:id="rId191"/>
    <p:sldId id="587" r:id="rId192"/>
    <p:sldId id="760" r:id="rId193"/>
    <p:sldId id="761" r:id="rId194"/>
    <p:sldId id="750" r:id="rId195"/>
    <p:sldId id="762" r:id="rId196"/>
    <p:sldId id="752" r:id="rId197"/>
    <p:sldId id="753" r:id="rId198"/>
    <p:sldId id="763" r:id="rId199"/>
    <p:sldId id="754" r:id="rId200"/>
    <p:sldId id="450" r:id="rId201"/>
    <p:sldId id="451" r:id="rId202"/>
    <p:sldId id="452" r:id="rId203"/>
    <p:sldId id="453" r:id="rId204"/>
    <p:sldId id="405" r:id="rId205"/>
    <p:sldId id="406" r:id="rId206"/>
    <p:sldId id="407" r:id="rId207"/>
    <p:sldId id="408" r:id="rId208"/>
    <p:sldId id="560" r:id="rId209"/>
    <p:sldId id="559" r:id="rId210"/>
    <p:sldId id="409" r:id="rId211"/>
    <p:sldId id="410" r:id="rId212"/>
    <p:sldId id="411" r:id="rId213"/>
    <p:sldId id="402" r:id="rId214"/>
    <p:sldId id="403" r:id="rId215"/>
    <p:sldId id="399" r:id="rId216"/>
    <p:sldId id="400" r:id="rId217"/>
    <p:sldId id="401" r:id="rId218"/>
    <p:sldId id="333" r:id="rId219"/>
    <p:sldId id="386" r:id="rId220"/>
    <p:sldId id="377" r:id="rId221"/>
    <p:sldId id="801" r:id="rId222"/>
    <p:sldId id="569" r:id="rId223"/>
    <p:sldId id="570" r:id="rId224"/>
    <p:sldId id="571" r:id="rId225"/>
    <p:sldId id="573" r:id="rId226"/>
    <p:sldId id="387" r:id="rId227"/>
    <p:sldId id="388" r:id="rId228"/>
    <p:sldId id="389" r:id="rId229"/>
    <p:sldId id="381" r:id="rId230"/>
    <p:sldId id="390" r:id="rId231"/>
    <p:sldId id="391" r:id="rId232"/>
    <p:sldId id="383" r:id="rId233"/>
    <p:sldId id="392" r:id="rId234"/>
    <p:sldId id="385" r:id="rId235"/>
    <p:sldId id="802" r:id="rId236"/>
    <p:sldId id="803" r:id="rId237"/>
    <p:sldId id="804" r:id="rId238"/>
    <p:sldId id="805" r:id="rId239"/>
    <p:sldId id="806" r:id="rId240"/>
    <p:sldId id="807" r:id="rId241"/>
    <p:sldId id="336" r:id="rId242"/>
    <p:sldId id="412" r:id="rId243"/>
    <p:sldId id="413" r:id="rId244"/>
    <p:sldId id="721" r:id="rId245"/>
    <p:sldId id="764" r:id="rId246"/>
    <p:sldId id="765" r:id="rId247"/>
    <p:sldId id="766" r:id="rId248"/>
    <p:sldId id="767" r:id="rId249"/>
    <p:sldId id="768" r:id="rId250"/>
    <p:sldId id="769" r:id="rId251"/>
    <p:sldId id="770" r:id="rId252"/>
    <p:sldId id="771" r:id="rId253"/>
    <p:sldId id="772" r:id="rId254"/>
    <p:sldId id="773" r:id="rId255"/>
    <p:sldId id="774" r:id="rId256"/>
    <p:sldId id="775" r:id="rId257"/>
    <p:sldId id="776" r:id="rId258"/>
    <p:sldId id="777" r:id="rId259"/>
    <p:sldId id="778" r:id="rId260"/>
    <p:sldId id="779" r:id="rId261"/>
    <p:sldId id="780" r:id="rId262"/>
    <p:sldId id="781" r:id="rId263"/>
    <p:sldId id="782" r:id="rId264"/>
    <p:sldId id="783" r:id="rId265"/>
    <p:sldId id="784" r:id="rId266"/>
    <p:sldId id="785" r:id="rId267"/>
    <p:sldId id="786" r:id="rId268"/>
    <p:sldId id="787" r:id="rId269"/>
    <p:sldId id="788" r:id="rId270"/>
    <p:sldId id="789" r:id="rId271"/>
    <p:sldId id="790" r:id="rId272"/>
    <p:sldId id="791" r:id="rId273"/>
  </p:sldIdLst>
  <p:sldSz cx="9144000" cy="6858000" type="screen4x3"/>
  <p:notesSz cx="6781800" cy="9926638"/>
  <p:embeddedFontLst>
    <p:embeddedFont>
      <p:font typeface="宋体" panose="02010600030101010101" pitchFamily="2" charset="-122"/>
      <p:regular r:id="rId276"/>
    </p:embeddedFont>
    <p:embeddedFont>
      <p:font typeface="Arial Black" panose="020B0A04020102020204" pitchFamily="34" charset="0"/>
      <p:bold r:id="rId277"/>
    </p:embeddedFont>
    <p:embeddedFont>
      <p:font typeface="Arial Narrow" panose="020B0606020202030204" pitchFamily="34" charset="0"/>
      <p:regular r:id="rId278"/>
      <p:bold r:id="rId279"/>
      <p:italic r:id="rId280"/>
      <p:boldItalic r:id="rId281"/>
    </p:embeddedFont>
    <p:embeddedFont>
      <p:font typeface="Calibri" panose="020F0502020204030204" pitchFamily="34" charset="0"/>
      <p:regular r:id="rId282"/>
      <p:bold r:id="rId283"/>
      <p:italic r:id="rId284"/>
      <p:boldItalic r:id="rId285"/>
    </p:embeddedFont>
    <p:embeddedFont>
      <p:font typeface="Cambria" panose="02040503050406030204" pitchFamily="18" charset="0"/>
      <p:regular r:id="rId286"/>
      <p:bold r:id="rId287"/>
      <p:italic r:id="rId288"/>
      <p:boldItalic r:id="rId289"/>
    </p:embeddedFont>
    <p:embeddedFont>
      <p:font typeface="Consolas" panose="020B0609020204030204" pitchFamily="49" charset="0"/>
      <p:regular r:id="rId290"/>
      <p:bold r:id="rId291"/>
      <p:italic r:id="rId292"/>
      <p:boldItalic r:id="rId293"/>
    </p:embeddedFont>
    <p:embeddedFont>
      <p:font typeface="Georgia" panose="02040502050405020303" pitchFamily="18" charset="0"/>
      <p:regular r:id="rId294"/>
      <p:bold r:id="rId295"/>
      <p:italic r:id="rId296"/>
      <p:boldItalic r:id="rId297"/>
    </p:embeddedFont>
    <p:embeddedFont>
      <p:font typeface="Impact" panose="020B0806030902050204" pitchFamily="34" charset="0"/>
      <p:regular r:id="rId298"/>
    </p:embeddedFont>
    <p:embeddedFont>
      <p:font typeface="Lucida Sans Typewriter" panose="020B0509030504030204" pitchFamily="49" charset="0"/>
      <p:regular r:id="rId299"/>
      <p:bold r:id="rId300"/>
      <p:italic r:id="rId301"/>
      <p:boldItalic r:id="rId302"/>
    </p:embeddedFont>
    <p:embeddedFont>
      <p:font typeface="Tahoma" panose="020B0604030504040204" pitchFamily="34" charset="0"/>
      <p:regular r:id="rId303"/>
      <p:bold r:id="rId304"/>
    </p:embeddedFont>
    <p:embeddedFont>
      <p:font typeface="Verdana" panose="020B0604030504040204" pitchFamily="34" charset="0"/>
      <p:regular r:id="rId305"/>
      <p:bold r:id="rId306"/>
      <p:italic r:id="rId307"/>
      <p:boldItalic r:id="rId308"/>
    </p:embeddedFont>
  </p:embeddedFontLst>
  <p:defaultTextStyle>
    <a:defPPr>
      <a:defRPr lang="en-US"/>
    </a:defPPr>
    <a:lvl1pPr algn="l" rtl="0" eaLnBrk="0" fontAlgn="base" hangingPunct="0">
      <a:spcBef>
        <a:spcPct val="0"/>
      </a:spcBef>
      <a:spcAft>
        <a:spcPct val="0"/>
      </a:spcAft>
      <a:defRPr sz="3600" kern="1200">
        <a:solidFill>
          <a:schemeClr val="tx1"/>
        </a:solidFill>
        <a:latin typeface="Times New Roman" panose="02020603050405020304" pitchFamily="18" charset="0"/>
        <a:ea typeface="+mn-ea"/>
        <a:cs typeface="+mn-cs"/>
      </a:defRPr>
    </a:lvl1pPr>
    <a:lvl2pPr marL="457200" algn="l" rtl="0" eaLnBrk="0" fontAlgn="base" hangingPunct="0">
      <a:spcBef>
        <a:spcPct val="0"/>
      </a:spcBef>
      <a:spcAft>
        <a:spcPct val="0"/>
      </a:spcAft>
      <a:defRPr sz="3600" kern="1200">
        <a:solidFill>
          <a:schemeClr val="tx1"/>
        </a:solidFill>
        <a:latin typeface="Times New Roman" panose="02020603050405020304" pitchFamily="18" charset="0"/>
        <a:ea typeface="+mn-ea"/>
        <a:cs typeface="+mn-cs"/>
      </a:defRPr>
    </a:lvl2pPr>
    <a:lvl3pPr marL="914400" algn="l" rtl="0" eaLnBrk="0" fontAlgn="base" hangingPunct="0">
      <a:spcBef>
        <a:spcPct val="0"/>
      </a:spcBef>
      <a:spcAft>
        <a:spcPct val="0"/>
      </a:spcAft>
      <a:defRPr sz="3600" kern="1200">
        <a:solidFill>
          <a:schemeClr val="tx1"/>
        </a:solidFill>
        <a:latin typeface="Times New Roman" panose="02020603050405020304" pitchFamily="18" charset="0"/>
        <a:ea typeface="+mn-ea"/>
        <a:cs typeface="+mn-cs"/>
      </a:defRPr>
    </a:lvl3pPr>
    <a:lvl4pPr marL="1371600" algn="l" rtl="0" eaLnBrk="0" fontAlgn="base" hangingPunct="0">
      <a:spcBef>
        <a:spcPct val="0"/>
      </a:spcBef>
      <a:spcAft>
        <a:spcPct val="0"/>
      </a:spcAft>
      <a:defRPr sz="3600" kern="1200">
        <a:solidFill>
          <a:schemeClr val="tx1"/>
        </a:solidFill>
        <a:latin typeface="Times New Roman" panose="02020603050405020304" pitchFamily="18" charset="0"/>
        <a:ea typeface="+mn-ea"/>
        <a:cs typeface="+mn-cs"/>
      </a:defRPr>
    </a:lvl4pPr>
    <a:lvl5pPr marL="1828800" algn="l" rtl="0" eaLnBrk="0" fontAlgn="base" hangingPunct="0">
      <a:spcBef>
        <a:spcPct val="0"/>
      </a:spcBef>
      <a:spcAft>
        <a:spcPct val="0"/>
      </a:spcAft>
      <a:defRPr sz="3600" kern="1200">
        <a:solidFill>
          <a:schemeClr val="tx1"/>
        </a:solidFill>
        <a:latin typeface="Times New Roman" panose="02020603050405020304" pitchFamily="18" charset="0"/>
        <a:ea typeface="+mn-ea"/>
        <a:cs typeface="+mn-cs"/>
      </a:defRPr>
    </a:lvl5pPr>
    <a:lvl6pPr marL="2286000" algn="l" defTabSz="914400" rtl="0" eaLnBrk="1" latinLnBrk="0" hangingPunct="1">
      <a:defRPr sz="3600" kern="1200">
        <a:solidFill>
          <a:schemeClr val="tx1"/>
        </a:solidFill>
        <a:latin typeface="Times New Roman" panose="02020603050405020304" pitchFamily="18" charset="0"/>
        <a:ea typeface="+mn-ea"/>
        <a:cs typeface="+mn-cs"/>
      </a:defRPr>
    </a:lvl6pPr>
    <a:lvl7pPr marL="2743200" algn="l" defTabSz="914400" rtl="0" eaLnBrk="1" latinLnBrk="0" hangingPunct="1">
      <a:defRPr sz="3600" kern="1200">
        <a:solidFill>
          <a:schemeClr val="tx1"/>
        </a:solidFill>
        <a:latin typeface="Times New Roman" panose="02020603050405020304" pitchFamily="18" charset="0"/>
        <a:ea typeface="+mn-ea"/>
        <a:cs typeface="+mn-cs"/>
      </a:defRPr>
    </a:lvl7pPr>
    <a:lvl8pPr marL="3200400" algn="l" defTabSz="914400" rtl="0" eaLnBrk="1" latinLnBrk="0" hangingPunct="1">
      <a:defRPr sz="3600" kern="1200">
        <a:solidFill>
          <a:schemeClr val="tx1"/>
        </a:solidFill>
        <a:latin typeface="Times New Roman" panose="02020603050405020304" pitchFamily="18" charset="0"/>
        <a:ea typeface="+mn-ea"/>
        <a:cs typeface="+mn-cs"/>
      </a:defRPr>
    </a:lvl8pPr>
    <a:lvl9pPr marL="3657600" algn="l" defTabSz="914400" rtl="0" eaLnBrk="1" latinLnBrk="0" hangingPunct="1">
      <a:defRPr sz="3600" kern="1200">
        <a:solidFill>
          <a:schemeClr val="tx1"/>
        </a:solidFill>
        <a:latin typeface="Times New Roman" panose="02020603050405020304" pitchFamily="18" charset="0"/>
        <a:ea typeface="+mn-ea"/>
        <a:cs typeface="+mn-cs"/>
      </a:defRPr>
    </a:lvl9pPr>
  </p:defaultTextStyle>
  <p:extLst>
    <p:ext uri="{EFAFB233-063F-42B5-8137-9DF3F51BA10A}">
      <p15:sldGuideLst xmlns:p15="http://schemas.microsoft.com/office/powerpoint/2012/main">
        <p15:guide id="1" orient="horz" pos="4319">
          <p15:clr>
            <a:srgbClr val="A4A3A4"/>
          </p15:clr>
        </p15:guide>
        <p15:guide id="2" orient="horz" pos="624">
          <p15:clr>
            <a:srgbClr val="A4A3A4"/>
          </p15:clr>
        </p15:guide>
        <p15:guide id="3" orient="horz" pos="816">
          <p15:clr>
            <a:srgbClr val="A4A3A4"/>
          </p15:clr>
        </p15:guide>
        <p15:guide id="4" orient="horz" pos="3696">
          <p15:clr>
            <a:srgbClr val="A4A3A4"/>
          </p15:clr>
        </p15:guide>
        <p15:guide id="5" orient="horz" pos="2496">
          <p15:clr>
            <a:srgbClr val="A4A3A4"/>
          </p15:clr>
        </p15:guide>
        <p15:guide id="6" pos="5232">
          <p15:clr>
            <a:srgbClr val="A4A3A4"/>
          </p15:clr>
        </p15:guide>
        <p15:guide id="7" pos="50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CCFFFF"/>
    <a:srgbClr val="660033"/>
    <a:srgbClr val="FF0066"/>
    <a:srgbClr val="CCFFCC"/>
    <a:srgbClr val="CC0000"/>
    <a:srgbClr val="DDDDDD"/>
    <a:srgbClr val="3333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28" autoAdjust="0"/>
    <p:restoredTop sz="94660" autoAdjust="0"/>
  </p:normalViewPr>
  <p:slideViewPr>
    <p:cSldViewPr>
      <p:cViewPr varScale="1">
        <p:scale>
          <a:sx n="61" d="100"/>
          <a:sy n="61" d="100"/>
        </p:scale>
        <p:origin x="-54" y="198"/>
      </p:cViewPr>
      <p:guideLst>
        <p:guide orient="horz" pos="4319"/>
        <p:guide orient="horz" pos="624"/>
        <p:guide orient="horz" pos="816"/>
        <p:guide orient="horz" pos="3696"/>
        <p:guide orient="horz" pos="2496"/>
        <p:guide pos="5232"/>
        <p:guide pos="5040"/>
      </p:guideLst>
    </p:cSldViewPr>
  </p:slideViewPr>
  <p:outlineViewPr>
    <p:cViewPr>
      <p:scale>
        <a:sx n="33" d="100"/>
        <a:sy n="33" d="100"/>
      </p:scale>
      <p:origin x="0" y="0"/>
    </p:cViewPr>
    <p:sldLst>
      <p:sld r:id="rId1" collapse="1"/>
      <p:sld r:id="rId2" collapse="1"/>
      <p:sld r:id="rId3" collapse="1"/>
      <p:sld r:id="rId4" collapse="1"/>
      <p:sld r:id="rId5" collapse="1"/>
      <p:sld r:id="rId6" collapse="1"/>
    </p:sldLst>
  </p:outlineViewPr>
  <p:notesTextViewPr>
    <p:cViewPr>
      <p:scale>
        <a:sx n="100" d="100"/>
        <a:sy n="100" d="100"/>
      </p:scale>
      <p:origin x="0" y="0"/>
    </p:cViewPr>
  </p:notesTextViewPr>
  <p:sorterViewPr>
    <p:cViewPr>
      <p:scale>
        <a:sx n="66" d="100"/>
        <a:sy n="66" d="100"/>
      </p:scale>
      <p:origin x="0" y="132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font" Target="fonts/font24.fntdata"/><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226" Type="http://schemas.openxmlformats.org/officeDocument/2006/relationships/slide" Target="slides/slide225.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279" Type="http://schemas.openxmlformats.org/officeDocument/2006/relationships/font" Target="fonts/font4.fntdata"/><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font" Target="fonts/font15.fntdata"/><Relationship Id="rId304" Type="http://schemas.openxmlformats.org/officeDocument/2006/relationships/font" Target="fonts/font29.fntdata"/><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248" Type="http://schemas.openxmlformats.org/officeDocument/2006/relationships/slide" Target="slides/slide247.xml"/><Relationship Id="rId12" Type="http://schemas.openxmlformats.org/officeDocument/2006/relationships/slide" Target="slides/slide11.xml"/><Relationship Id="rId108" Type="http://schemas.openxmlformats.org/officeDocument/2006/relationships/slide" Target="slides/slide107.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font" Target="fonts/font6.fntdata"/><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font" Target="fonts/font17.fntdata"/><Relationship Id="rId306" Type="http://schemas.openxmlformats.org/officeDocument/2006/relationships/font" Target="fonts/font31.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font" Target="fonts/font7.fntdata"/><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font" Target="fonts/font18.fntdata"/><Relationship Id="rId307" Type="http://schemas.openxmlformats.org/officeDocument/2006/relationships/font" Target="fonts/font32.fntdata"/><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font" Target="fonts/font8.fntdata"/><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font" Target="fonts/font19.fntdata"/><Relationship Id="rId308" Type="http://schemas.openxmlformats.org/officeDocument/2006/relationships/font" Target="fonts/font33.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font" Target="fonts/font9.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notesMaster" Target="notesMasters/notesMaster1.xml"/><Relationship Id="rId295" Type="http://schemas.openxmlformats.org/officeDocument/2006/relationships/font" Target="fonts/font20.fntdata"/><Relationship Id="rId309" Type="http://schemas.openxmlformats.org/officeDocument/2006/relationships/presProps" Target="pres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viewProps" Target="viewProps.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handoutMaster" Target="handoutMasters/handoutMaster1.xml"/><Relationship Id="rId296" Type="http://schemas.openxmlformats.org/officeDocument/2006/relationships/font" Target="fonts/font21.fntdata"/><Relationship Id="rId300" Type="http://schemas.openxmlformats.org/officeDocument/2006/relationships/font" Target="fonts/font25.fntdata"/><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font" Target="fonts/font11.fntdata"/><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theme" Target="theme/theme1.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font" Target="fonts/font1.fntdata"/><Relationship Id="rId297" Type="http://schemas.openxmlformats.org/officeDocument/2006/relationships/font" Target="fonts/font22.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font" Target="fonts/font26.fntdata"/><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font" Target="fonts/font12.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tableStyles" Target="tableStyles.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font" Target="fonts/font2.fntdata"/><Relationship Id="rId298" Type="http://schemas.openxmlformats.org/officeDocument/2006/relationships/font" Target="fonts/font23.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font" Target="fonts/font27.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font" Target="fonts/font13.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font" Target="fonts/font3.fntdata"/><Relationship Id="rId303" Type="http://schemas.openxmlformats.org/officeDocument/2006/relationships/font" Target="fonts/font28.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107" Type="http://schemas.openxmlformats.org/officeDocument/2006/relationships/slide" Target="slides/slide106.xml"/><Relationship Id="rId289" Type="http://schemas.openxmlformats.org/officeDocument/2006/relationships/font" Target="fonts/font14.fntdata"/><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258" Type="http://schemas.openxmlformats.org/officeDocument/2006/relationships/slide" Target="slides/slide257.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font" Target="fonts/font5.fntdata"/><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6" Type="http://schemas.openxmlformats.org/officeDocument/2006/relationships/slide" Target="slides/slide5.xml"/><Relationship Id="rId238" Type="http://schemas.openxmlformats.org/officeDocument/2006/relationships/slide" Target="slides/slide237.xml"/><Relationship Id="rId291" Type="http://schemas.openxmlformats.org/officeDocument/2006/relationships/font" Target="fonts/font16.fntdata"/><Relationship Id="rId305" Type="http://schemas.openxmlformats.org/officeDocument/2006/relationships/font" Target="fonts/font30.fntdata"/></Relationships>
</file>

<file path=ppt/_rels/viewProps.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slide" Target="slides/slide13.xml"/><Relationship Id="rId1" Type="http://schemas.openxmlformats.org/officeDocument/2006/relationships/slide" Target="slides/slide10.xml"/><Relationship Id="rId6" Type="http://schemas.openxmlformats.org/officeDocument/2006/relationships/slide" Target="slides/slide17.xml"/><Relationship Id="rId5" Type="http://schemas.openxmlformats.org/officeDocument/2006/relationships/slide" Target="slides/slide16.xml"/><Relationship Id="rId4"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8.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0898" name="Rectangle 2">
            <a:extLst>
              <a:ext uri="{FF2B5EF4-FFF2-40B4-BE49-F238E27FC236}">
                <a16:creationId xmlns:a16="http://schemas.microsoft.com/office/drawing/2014/main" id="{0E88BB34-4EF9-4727-A9BB-42CCB1AF3455}"/>
              </a:ext>
            </a:extLst>
          </p:cNvPr>
          <p:cNvSpPr>
            <a:spLocks noGrp="1" noChangeArrowheads="1"/>
          </p:cNvSpPr>
          <p:nvPr>
            <p:ph type="hdr" sz="quarter"/>
          </p:nvPr>
        </p:nvSpPr>
        <p:spPr bwMode="auto">
          <a:xfrm>
            <a:off x="0" y="0"/>
            <a:ext cx="2938463"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80899" name="Rectangle 3">
            <a:extLst>
              <a:ext uri="{FF2B5EF4-FFF2-40B4-BE49-F238E27FC236}">
                <a16:creationId xmlns:a16="http://schemas.microsoft.com/office/drawing/2014/main" id="{077E7D51-D885-435F-AC38-B32A6EDDA23B}"/>
              </a:ext>
            </a:extLst>
          </p:cNvPr>
          <p:cNvSpPr>
            <a:spLocks noGrp="1" noChangeArrowheads="1"/>
          </p:cNvSpPr>
          <p:nvPr>
            <p:ph type="dt" sz="quarter" idx="1"/>
          </p:nvPr>
        </p:nvSpPr>
        <p:spPr bwMode="auto">
          <a:xfrm>
            <a:off x="3843338" y="0"/>
            <a:ext cx="2938462"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p>
        </p:txBody>
      </p:sp>
      <p:sp>
        <p:nvSpPr>
          <p:cNvPr id="80900" name="Rectangle 4">
            <a:extLst>
              <a:ext uri="{FF2B5EF4-FFF2-40B4-BE49-F238E27FC236}">
                <a16:creationId xmlns:a16="http://schemas.microsoft.com/office/drawing/2014/main" id="{CCA77C45-FCF7-4D2F-930C-6872A693D5AB}"/>
              </a:ext>
            </a:extLst>
          </p:cNvPr>
          <p:cNvSpPr>
            <a:spLocks noGrp="1" noChangeArrowheads="1"/>
          </p:cNvSpPr>
          <p:nvPr>
            <p:ph type="ftr" sz="quarter" idx="2"/>
          </p:nvPr>
        </p:nvSpPr>
        <p:spPr bwMode="auto">
          <a:xfrm>
            <a:off x="0" y="9429750"/>
            <a:ext cx="2938463" cy="496888"/>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80901" name="Rectangle 5">
            <a:extLst>
              <a:ext uri="{FF2B5EF4-FFF2-40B4-BE49-F238E27FC236}">
                <a16:creationId xmlns:a16="http://schemas.microsoft.com/office/drawing/2014/main" id="{35A99867-85C8-4E05-804B-13181FEA813D}"/>
              </a:ext>
            </a:extLst>
          </p:cNvPr>
          <p:cNvSpPr>
            <a:spLocks noGrp="1" noChangeArrowheads="1"/>
          </p:cNvSpPr>
          <p:nvPr>
            <p:ph type="sldNum" sz="quarter" idx="3"/>
          </p:nvPr>
        </p:nvSpPr>
        <p:spPr bwMode="auto">
          <a:xfrm>
            <a:off x="3843338" y="9429750"/>
            <a:ext cx="2938462" cy="496888"/>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E31427E9-FA31-4E9B-AC19-84BB46D34353}" type="slidenum">
              <a:rPr lang="en-US"/>
              <a:pPr>
                <a:defRPr/>
              </a:pPr>
              <a:t>‹#›</a:t>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7762" name="Rectangle 2">
            <a:extLst>
              <a:ext uri="{FF2B5EF4-FFF2-40B4-BE49-F238E27FC236}">
                <a16:creationId xmlns:a16="http://schemas.microsoft.com/office/drawing/2014/main" id="{19EB5F4E-71AF-45A2-B58B-88DCC3E5DFBF}"/>
              </a:ext>
            </a:extLst>
          </p:cNvPr>
          <p:cNvSpPr>
            <a:spLocks noGrp="1" noChangeArrowheads="1"/>
          </p:cNvSpPr>
          <p:nvPr>
            <p:ph type="hdr" sz="quarter"/>
          </p:nvPr>
        </p:nvSpPr>
        <p:spPr bwMode="auto">
          <a:xfrm>
            <a:off x="0" y="0"/>
            <a:ext cx="2938463"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0" hangingPunct="0">
              <a:defRPr sz="1200"/>
            </a:lvl1pPr>
          </a:lstStyle>
          <a:p>
            <a:pPr>
              <a:defRPr/>
            </a:pPr>
            <a:endParaRPr lang="en-US"/>
          </a:p>
        </p:txBody>
      </p:sp>
      <p:sp>
        <p:nvSpPr>
          <p:cNvPr id="117763" name="Rectangle 3">
            <a:extLst>
              <a:ext uri="{FF2B5EF4-FFF2-40B4-BE49-F238E27FC236}">
                <a16:creationId xmlns:a16="http://schemas.microsoft.com/office/drawing/2014/main" id="{E6CACFF0-E48A-4750-82E0-9432B512D534}"/>
              </a:ext>
            </a:extLst>
          </p:cNvPr>
          <p:cNvSpPr>
            <a:spLocks noGrp="1" noChangeArrowheads="1"/>
          </p:cNvSpPr>
          <p:nvPr>
            <p:ph type="dt" idx="1"/>
          </p:nvPr>
        </p:nvSpPr>
        <p:spPr bwMode="auto">
          <a:xfrm>
            <a:off x="3843338" y="0"/>
            <a:ext cx="2938462" cy="496888"/>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0" hangingPunct="0">
              <a:defRPr sz="1200"/>
            </a:lvl1pPr>
          </a:lstStyle>
          <a:p>
            <a:pPr>
              <a:defRPr/>
            </a:pPr>
            <a:endParaRPr lang="en-US"/>
          </a:p>
        </p:txBody>
      </p:sp>
      <p:sp>
        <p:nvSpPr>
          <p:cNvPr id="3076" name="Rectangle 4">
            <a:extLst>
              <a:ext uri="{FF2B5EF4-FFF2-40B4-BE49-F238E27FC236}">
                <a16:creationId xmlns:a16="http://schemas.microsoft.com/office/drawing/2014/main" id="{9A23E22E-001A-48C7-85DC-11C3A98A2981}"/>
              </a:ext>
            </a:extLst>
          </p:cNvPr>
          <p:cNvSpPr>
            <a:spLocks noGrp="1" noRot="1" noChangeAspect="1" noChangeArrowheads="1" noTextEdit="1"/>
          </p:cNvSpPr>
          <p:nvPr>
            <p:ph type="sldImg" idx="2"/>
          </p:nvPr>
        </p:nvSpPr>
        <p:spPr bwMode="auto">
          <a:xfrm>
            <a:off x="909638" y="744538"/>
            <a:ext cx="4964112" cy="3722687"/>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7765" name="Rectangle 5">
            <a:extLst>
              <a:ext uri="{FF2B5EF4-FFF2-40B4-BE49-F238E27FC236}">
                <a16:creationId xmlns:a16="http://schemas.microsoft.com/office/drawing/2014/main" id="{82BDB5AA-1827-42A3-A1D1-3E6891959C87}"/>
              </a:ext>
            </a:extLst>
          </p:cNvPr>
          <p:cNvSpPr>
            <a:spLocks noGrp="1" noChangeArrowheads="1"/>
          </p:cNvSpPr>
          <p:nvPr>
            <p:ph type="body" sz="quarter" idx="3"/>
          </p:nvPr>
        </p:nvSpPr>
        <p:spPr bwMode="auto">
          <a:xfrm>
            <a:off x="904875" y="4714875"/>
            <a:ext cx="4972050" cy="4467225"/>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7766" name="Rectangle 6">
            <a:extLst>
              <a:ext uri="{FF2B5EF4-FFF2-40B4-BE49-F238E27FC236}">
                <a16:creationId xmlns:a16="http://schemas.microsoft.com/office/drawing/2014/main" id="{66480D99-E1D1-41AE-99F0-A716A95B2362}"/>
              </a:ext>
            </a:extLst>
          </p:cNvPr>
          <p:cNvSpPr>
            <a:spLocks noGrp="1" noChangeArrowheads="1"/>
          </p:cNvSpPr>
          <p:nvPr>
            <p:ph type="ftr" sz="quarter" idx="4"/>
          </p:nvPr>
        </p:nvSpPr>
        <p:spPr bwMode="auto">
          <a:xfrm>
            <a:off x="0" y="9429750"/>
            <a:ext cx="2938463" cy="496888"/>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0" hangingPunct="0">
              <a:defRPr sz="1200"/>
            </a:lvl1pPr>
          </a:lstStyle>
          <a:p>
            <a:pPr>
              <a:defRPr/>
            </a:pPr>
            <a:endParaRPr lang="en-US"/>
          </a:p>
        </p:txBody>
      </p:sp>
      <p:sp>
        <p:nvSpPr>
          <p:cNvPr id="117767" name="Rectangle 7">
            <a:extLst>
              <a:ext uri="{FF2B5EF4-FFF2-40B4-BE49-F238E27FC236}">
                <a16:creationId xmlns:a16="http://schemas.microsoft.com/office/drawing/2014/main" id="{5A7CDD50-B75E-4D38-BB85-0064CCA2FE55}"/>
              </a:ext>
            </a:extLst>
          </p:cNvPr>
          <p:cNvSpPr>
            <a:spLocks noGrp="1" noChangeArrowheads="1"/>
          </p:cNvSpPr>
          <p:nvPr>
            <p:ph type="sldNum" sz="quarter" idx="5"/>
          </p:nvPr>
        </p:nvSpPr>
        <p:spPr bwMode="auto">
          <a:xfrm>
            <a:off x="3843338" y="9429750"/>
            <a:ext cx="2938462" cy="496888"/>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0" hangingPunct="0">
              <a:defRPr sz="1200"/>
            </a:lvl1pPr>
          </a:lstStyle>
          <a:p>
            <a:pPr>
              <a:defRPr/>
            </a:pPr>
            <a:fld id="{035A35FC-83F5-4A1A-8BF1-9424762371CA}" type="slidenum">
              <a:rPr lang="en-US"/>
              <a:pPr>
                <a:defRPr/>
              </a:pPr>
              <a:t>‹#›</a:t>
            </a:fld>
            <a:endParaRPr 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24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2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3E5E66A9-4320-446D-ACB4-3AE832D85ABC}"/>
              </a:ext>
            </a:extLst>
          </p:cNvPr>
          <p:cNvSpPr>
            <a:spLocks noGrp="1" noRot="1" noChangeAspect="1" noChangeArrowheads="1" noTextEdit="1"/>
          </p:cNvSpPr>
          <p:nvPr>
            <p:ph type="sldImg"/>
          </p:nvPr>
        </p:nvSpPr>
        <p:spPr>
          <a:ln/>
        </p:spPr>
      </p:sp>
      <p:sp>
        <p:nvSpPr>
          <p:cNvPr id="6147" name="Notes Placeholder 2">
            <a:extLst>
              <a:ext uri="{FF2B5EF4-FFF2-40B4-BE49-F238E27FC236}">
                <a16:creationId xmlns:a16="http://schemas.microsoft.com/office/drawing/2014/main" id="{77C26A3B-F69A-452A-9B43-2B5F52414A9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6148" name="Slide Number Placeholder 3">
            <a:extLst>
              <a:ext uri="{FF2B5EF4-FFF2-40B4-BE49-F238E27FC236}">
                <a16:creationId xmlns:a16="http://schemas.microsoft.com/office/drawing/2014/main" id="{FB8E5C77-D1BF-46B1-BBB5-D1BE265E243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3600">
                <a:solidFill>
                  <a:schemeClr val="tx1"/>
                </a:solidFill>
                <a:latin typeface="Times New Roman" panose="02020603050405020304" pitchFamily="18" charset="0"/>
              </a:defRPr>
            </a:lvl1pPr>
            <a:lvl2pPr marL="742950" indent="-285750">
              <a:defRPr sz="3600">
                <a:solidFill>
                  <a:schemeClr val="tx1"/>
                </a:solidFill>
                <a:latin typeface="Times New Roman" panose="02020603050405020304" pitchFamily="18" charset="0"/>
              </a:defRPr>
            </a:lvl2pPr>
            <a:lvl3pPr marL="1143000" indent="-228600">
              <a:defRPr sz="3600">
                <a:solidFill>
                  <a:schemeClr val="tx1"/>
                </a:solidFill>
                <a:latin typeface="Times New Roman" panose="02020603050405020304" pitchFamily="18" charset="0"/>
              </a:defRPr>
            </a:lvl3pPr>
            <a:lvl4pPr marL="1600200" indent="-228600">
              <a:defRPr sz="3600">
                <a:solidFill>
                  <a:schemeClr val="tx1"/>
                </a:solidFill>
                <a:latin typeface="Times New Roman" panose="02020603050405020304" pitchFamily="18" charset="0"/>
              </a:defRPr>
            </a:lvl4pPr>
            <a:lvl5pPr marL="2057400" indent="-22860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fld id="{D84FAA88-44AD-47D8-9DC4-2D5E61AD28DB}" type="slidenum">
              <a:rPr lang="en-US" altLang="en-US" sz="1200" smtClean="0"/>
              <a:pPr/>
              <a:t>1</a:t>
            </a:fld>
            <a:endParaRPr lang="en-US" altLang="en-US" sz="120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a:extLst>
              <a:ext uri="{FF2B5EF4-FFF2-40B4-BE49-F238E27FC236}">
                <a16:creationId xmlns:a16="http://schemas.microsoft.com/office/drawing/2014/main" id="{7D110DEA-1C88-4402-83D3-759E50C96FA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D3F13D1-6F23-487B-BDAA-0D062862F2FF}" type="slidenum">
              <a:rPr lang="en-US" altLang="en-US" smtClean="0"/>
              <a:pPr>
                <a:spcBef>
                  <a:spcPct val="0"/>
                </a:spcBef>
              </a:pPr>
              <a:t>138</a:t>
            </a:fld>
            <a:endParaRPr lang="en-US" altLang="en-US"/>
          </a:p>
        </p:txBody>
      </p:sp>
      <p:sp>
        <p:nvSpPr>
          <p:cNvPr id="155651" name="Rectangle 7">
            <a:extLst>
              <a:ext uri="{FF2B5EF4-FFF2-40B4-BE49-F238E27FC236}">
                <a16:creationId xmlns:a16="http://schemas.microsoft.com/office/drawing/2014/main" id="{83F79D64-CB44-434F-AAAA-7B8959EAA215}"/>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F4265771-2C73-412E-A210-01BB5609D697}" type="slidenum">
              <a:rPr lang="en-US" altLang="en-US">
                <a:latin typeface="Arial" panose="020B0604020202020204" pitchFamily="34" charset="0"/>
              </a:rPr>
              <a:pPr algn="r" eaLnBrk="1" hangingPunct="1">
                <a:spcBef>
                  <a:spcPct val="0"/>
                </a:spcBef>
              </a:pPr>
              <a:t>138</a:t>
            </a:fld>
            <a:endParaRPr lang="en-US" altLang="en-US">
              <a:latin typeface="Arial" panose="020B0604020202020204" pitchFamily="34" charset="0"/>
            </a:endParaRPr>
          </a:p>
        </p:txBody>
      </p:sp>
      <p:sp>
        <p:nvSpPr>
          <p:cNvPr id="155652" name="Rectangle 2">
            <a:extLst>
              <a:ext uri="{FF2B5EF4-FFF2-40B4-BE49-F238E27FC236}">
                <a16:creationId xmlns:a16="http://schemas.microsoft.com/office/drawing/2014/main" id="{4158695E-2AAD-487A-AC9F-DED56ED0F56E}"/>
              </a:ext>
            </a:extLst>
          </p:cNvPr>
          <p:cNvSpPr>
            <a:spLocks noGrp="1" noRot="1" noChangeAspect="1" noChangeArrowheads="1" noTextEdit="1"/>
          </p:cNvSpPr>
          <p:nvPr>
            <p:ph type="sldImg"/>
          </p:nvPr>
        </p:nvSpPr>
        <p:spPr>
          <a:ln/>
        </p:spPr>
      </p:sp>
      <p:sp>
        <p:nvSpPr>
          <p:cNvPr id="155653" name="Rectangle 3">
            <a:extLst>
              <a:ext uri="{FF2B5EF4-FFF2-40B4-BE49-F238E27FC236}">
                <a16:creationId xmlns:a16="http://schemas.microsoft.com/office/drawing/2014/main" id="{CA73BFAA-04BC-4D39-B7BF-149A596AF02F}"/>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a:extLst>
              <a:ext uri="{FF2B5EF4-FFF2-40B4-BE49-F238E27FC236}">
                <a16:creationId xmlns:a16="http://schemas.microsoft.com/office/drawing/2014/main" id="{CC1C29EB-76A2-410D-8D74-D64B4CE3416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0C0FA9F-03D6-491C-95DC-4D4654A8FEFD}" type="slidenum">
              <a:rPr lang="en-US" altLang="en-US" smtClean="0"/>
              <a:pPr>
                <a:spcBef>
                  <a:spcPct val="0"/>
                </a:spcBef>
              </a:pPr>
              <a:t>139</a:t>
            </a:fld>
            <a:endParaRPr lang="en-US" altLang="en-US"/>
          </a:p>
        </p:txBody>
      </p:sp>
      <p:sp>
        <p:nvSpPr>
          <p:cNvPr id="157699" name="Rectangle 7">
            <a:extLst>
              <a:ext uri="{FF2B5EF4-FFF2-40B4-BE49-F238E27FC236}">
                <a16:creationId xmlns:a16="http://schemas.microsoft.com/office/drawing/2014/main" id="{668EDF32-33EB-4A2D-B825-A74FC31E6944}"/>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F5693908-BEAD-478F-BE4E-373C312EC0A8}" type="slidenum">
              <a:rPr lang="en-US" altLang="en-US">
                <a:latin typeface="Arial" panose="020B0604020202020204" pitchFamily="34" charset="0"/>
              </a:rPr>
              <a:pPr algn="r" eaLnBrk="1" hangingPunct="1">
                <a:spcBef>
                  <a:spcPct val="0"/>
                </a:spcBef>
              </a:pPr>
              <a:t>139</a:t>
            </a:fld>
            <a:endParaRPr lang="en-US" altLang="en-US">
              <a:latin typeface="Arial" panose="020B0604020202020204" pitchFamily="34" charset="0"/>
            </a:endParaRPr>
          </a:p>
        </p:txBody>
      </p:sp>
      <p:sp>
        <p:nvSpPr>
          <p:cNvPr id="157700" name="Rectangle 2">
            <a:extLst>
              <a:ext uri="{FF2B5EF4-FFF2-40B4-BE49-F238E27FC236}">
                <a16:creationId xmlns:a16="http://schemas.microsoft.com/office/drawing/2014/main" id="{2FF524CC-019B-4F29-B5AD-AB0E3354F27C}"/>
              </a:ext>
            </a:extLst>
          </p:cNvPr>
          <p:cNvSpPr>
            <a:spLocks noGrp="1" noRot="1" noChangeAspect="1" noChangeArrowheads="1" noTextEdit="1"/>
          </p:cNvSpPr>
          <p:nvPr>
            <p:ph type="sldImg"/>
          </p:nvPr>
        </p:nvSpPr>
        <p:spPr>
          <a:ln/>
        </p:spPr>
      </p:sp>
      <p:sp>
        <p:nvSpPr>
          <p:cNvPr id="157701" name="Rectangle 3">
            <a:extLst>
              <a:ext uri="{FF2B5EF4-FFF2-40B4-BE49-F238E27FC236}">
                <a16:creationId xmlns:a16="http://schemas.microsoft.com/office/drawing/2014/main" id="{3044D657-6D28-4DFE-8B91-17D199AC97A7}"/>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a:extLst>
              <a:ext uri="{FF2B5EF4-FFF2-40B4-BE49-F238E27FC236}">
                <a16:creationId xmlns:a16="http://schemas.microsoft.com/office/drawing/2014/main" id="{749A9685-D77A-430B-BDD5-1ACB9DAF6BE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4183591-045A-4B2C-B323-61F352D199AE}" type="slidenum">
              <a:rPr lang="en-US" altLang="en-US" smtClean="0"/>
              <a:pPr>
                <a:spcBef>
                  <a:spcPct val="0"/>
                </a:spcBef>
              </a:pPr>
              <a:t>140</a:t>
            </a:fld>
            <a:endParaRPr lang="en-US" altLang="en-US"/>
          </a:p>
        </p:txBody>
      </p:sp>
      <p:sp>
        <p:nvSpPr>
          <p:cNvPr id="159747" name="Rectangle 7">
            <a:extLst>
              <a:ext uri="{FF2B5EF4-FFF2-40B4-BE49-F238E27FC236}">
                <a16:creationId xmlns:a16="http://schemas.microsoft.com/office/drawing/2014/main" id="{050D87F5-52C8-4482-9BD5-EF0E28472F9E}"/>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98EF4B83-E502-404B-9DEF-319E94C50919}" type="slidenum">
              <a:rPr lang="en-US" altLang="en-US">
                <a:latin typeface="Arial" panose="020B0604020202020204" pitchFamily="34" charset="0"/>
              </a:rPr>
              <a:pPr algn="r" eaLnBrk="1" hangingPunct="1">
                <a:spcBef>
                  <a:spcPct val="0"/>
                </a:spcBef>
              </a:pPr>
              <a:t>140</a:t>
            </a:fld>
            <a:endParaRPr lang="en-US" altLang="en-US">
              <a:latin typeface="Arial" panose="020B0604020202020204" pitchFamily="34" charset="0"/>
            </a:endParaRPr>
          </a:p>
        </p:txBody>
      </p:sp>
      <p:sp>
        <p:nvSpPr>
          <p:cNvPr id="159748" name="Rectangle 2">
            <a:extLst>
              <a:ext uri="{FF2B5EF4-FFF2-40B4-BE49-F238E27FC236}">
                <a16:creationId xmlns:a16="http://schemas.microsoft.com/office/drawing/2014/main" id="{6024085D-1311-4015-B9DC-5338F29E2256}"/>
              </a:ext>
            </a:extLst>
          </p:cNvPr>
          <p:cNvSpPr>
            <a:spLocks noGrp="1" noRot="1" noChangeAspect="1" noChangeArrowheads="1" noTextEdit="1"/>
          </p:cNvSpPr>
          <p:nvPr>
            <p:ph type="sldImg"/>
          </p:nvPr>
        </p:nvSpPr>
        <p:spPr>
          <a:ln/>
        </p:spPr>
      </p:sp>
      <p:sp>
        <p:nvSpPr>
          <p:cNvPr id="159749" name="Rectangle 3">
            <a:extLst>
              <a:ext uri="{FF2B5EF4-FFF2-40B4-BE49-F238E27FC236}">
                <a16:creationId xmlns:a16="http://schemas.microsoft.com/office/drawing/2014/main" id="{5BB21EB6-354E-40D3-B4C2-1D3B2C2ABF0B}"/>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a:extLst>
              <a:ext uri="{FF2B5EF4-FFF2-40B4-BE49-F238E27FC236}">
                <a16:creationId xmlns:a16="http://schemas.microsoft.com/office/drawing/2014/main" id="{940A6436-C66A-44B2-9F7D-968DC3A2D3A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89C1E37-955E-4E54-806A-05C2D1307A33}" type="slidenum">
              <a:rPr lang="en-US" altLang="en-US" smtClean="0"/>
              <a:pPr>
                <a:spcBef>
                  <a:spcPct val="0"/>
                </a:spcBef>
              </a:pPr>
              <a:t>141</a:t>
            </a:fld>
            <a:endParaRPr lang="en-US" altLang="en-US"/>
          </a:p>
        </p:txBody>
      </p:sp>
      <p:sp>
        <p:nvSpPr>
          <p:cNvPr id="161795" name="Rectangle 7">
            <a:extLst>
              <a:ext uri="{FF2B5EF4-FFF2-40B4-BE49-F238E27FC236}">
                <a16:creationId xmlns:a16="http://schemas.microsoft.com/office/drawing/2014/main" id="{3B5EAE82-C3AE-448D-A72F-FB2F5C06F633}"/>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7DC79633-9A78-4633-B30D-63C6223D6643}" type="slidenum">
              <a:rPr lang="en-US" altLang="en-US">
                <a:latin typeface="Arial" panose="020B0604020202020204" pitchFamily="34" charset="0"/>
              </a:rPr>
              <a:pPr algn="r" eaLnBrk="1" hangingPunct="1">
                <a:spcBef>
                  <a:spcPct val="0"/>
                </a:spcBef>
              </a:pPr>
              <a:t>141</a:t>
            </a:fld>
            <a:endParaRPr lang="en-US" altLang="en-US">
              <a:latin typeface="Arial" panose="020B0604020202020204" pitchFamily="34" charset="0"/>
            </a:endParaRPr>
          </a:p>
        </p:txBody>
      </p:sp>
      <p:sp>
        <p:nvSpPr>
          <p:cNvPr id="161796" name="Rectangle 2">
            <a:extLst>
              <a:ext uri="{FF2B5EF4-FFF2-40B4-BE49-F238E27FC236}">
                <a16:creationId xmlns:a16="http://schemas.microsoft.com/office/drawing/2014/main" id="{165C77D4-895C-4F3A-93EA-93B61214D46F}"/>
              </a:ext>
            </a:extLst>
          </p:cNvPr>
          <p:cNvSpPr>
            <a:spLocks noGrp="1" noRot="1" noChangeAspect="1" noChangeArrowheads="1" noTextEdit="1"/>
          </p:cNvSpPr>
          <p:nvPr>
            <p:ph type="sldImg"/>
          </p:nvPr>
        </p:nvSpPr>
        <p:spPr>
          <a:ln/>
        </p:spPr>
      </p:sp>
      <p:sp>
        <p:nvSpPr>
          <p:cNvPr id="161797" name="Rectangle 3">
            <a:extLst>
              <a:ext uri="{FF2B5EF4-FFF2-40B4-BE49-F238E27FC236}">
                <a16:creationId xmlns:a16="http://schemas.microsoft.com/office/drawing/2014/main" id="{0E959CEB-EC74-4D9E-B7E4-7B02E0BF48E9}"/>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a:extLst>
              <a:ext uri="{FF2B5EF4-FFF2-40B4-BE49-F238E27FC236}">
                <a16:creationId xmlns:a16="http://schemas.microsoft.com/office/drawing/2014/main" id="{A28EF239-949C-4D4E-8862-9D375264AE0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E496559-F54B-4C2F-904A-381D99396658}" type="slidenum">
              <a:rPr lang="en-US" altLang="en-US" smtClean="0"/>
              <a:pPr>
                <a:spcBef>
                  <a:spcPct val="0"/>
                </a:spcBef>
              </a:pPr>
              <a:t>142</a:t>
            </a:fld>
            <a:endParaRPr lang="en-US" altLang="en-US"/>
          </a:p>
        </p:txBody>
      </p:sp>
      <p:sp>
        <p:nvSpPr>
          <p:cNvPr id="163843" name="Rectangle 7">
            <a:extLst>
              <a:ext uri="{FF2B5EF4-FFF2-40B4-BE49-F238E27FC236}">
                <a16:creationId xmlns:a16="http://schemas.microsoft.com/office/drawing/2014/main" id="{709109C0-CC40-4441-932E-8ACD547DCA97}"/>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058925B0-9ED4-46D7-A183-E7E5AFC726D7}" type="slidenum">
              <a:rPr lang="en-US" altLang="en-US">
                <a:latin typeface="Arial" panose="020B0604020202020204" pitchFamily="34" charset="0"/>
              </a:rPr>
              <a:pPr algn="r" eaLnBrk="1" hangingPunct="1">
                <a:spcBef>
                  <a:spcPct val="0"/>
                </a:spcBef>
              </a:pPr>
              <a:t>142</a:t>
            </a:fld>
            <a:endParaRPr lang="en-US" altLang="en-US">
              <a:latin typeface="Arial" panose="020B0604020202020204" pitchFamily="34" charset="0"/>
            </a:endParaRPr>
          </a:p>
        </p:txBody>
      </p:sp>
      <p:sp>
        <p:nvSpPr>
          <p:cNvPr id="163844" name="Rectangle 2">
            <a:extLst>
              <a:ext uri="{FF2B5EF4-FFF2-40B4-BE49-F238E27FC236}">
                <a16:creationId xmlns:a16="http://schemas.microsoft.com/office/drawing/2014/main" id="{ABB0533E-8CB0-4230-BAA3-96A82BC6280E}"/>
              </a:ext>
            </a:extLst>
          </p:cNvPr>
          <p:cNvSpPr>
            <a:spLocks noGrp="1" noRot="1" noChangeAspect="1" noChangeArrowheads="1" noTextEdit="1"/>
          </p:cNvSpPr>
          <p:nvPr>
            <p:ph type="sldImg"/>
          </p:nvPr>
        </p:nvSpPr>
        <p:spPr>
          <a:ln/>
        </p:spPr>
      </p:sp>
      <p:sp>
        <p:nvSpPr>
          <p:cNvPr id="163845" name="Rectangle 3">
            <a:extLst>
              <a:ext uri="{FF2B5EF4-FFF2-40B4-BE49-F238E27FC236}">
                <a16:creationId xmlns:a16="http://schemas.microsoft.com/office/drawing/2014/main" id="{3CBD334C-CB57-4580-86CA-1D5EE6C22E86}"/>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7">
            <a:extLst>
              <a:ext uri="{FF2B5EF4-FFF2-40B4-BE49-F238E27FC236}">
                <a16:creationId xmlns:a16="http://schemas.microsoft.com/office/drawing/2014/main" id="{9BD94B2D-CFD2-4778-A45D-1292ED71F1D7}"/>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DEB1C0C-E268-404B-919D-3C3C19927EDB}" type="slidenum">
              <a:rPr lang="en-US" altLang="en-US" smtClean="0"/>
              <a:pPr>
                <a:spcBef>
                  <a:spcPct val="0"/>
                </a:spcBef>
              </a:pPr>
              <a:t>143</a:t>
            </a:fld>
            <a:endParaRPr lang="en-US" altLang="en-US"/>
          </a:p>
        </p:txBody>
      </p:sp>
      <p:sp>
        <p:nvSpPr>
          <p:cNvPr id="165891" name="Rectangle 7">
            <a:extLst>
              <a:ext uri="{FF2B5EF4-FFF2-40B4-BE49-F238E27FC236}">
                <a16:creationId xmlns:a16="http://schemas.microsoft.com/office/drawing/2014/main" id="{D2306885-2953-4614-BB89-6504F1F31B8F}"/>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7D220EC8-D3F8-4405-959B-576A53B5667B}" type="slidenum">
              <a:rPr lang="en-US" altLang="en-US">
                <a:latin typeface="Arial" panose="020B0604020202020204" pitchFamily="34" charset="0"/>
              </a:rPr>
              <a:pPr algn="r" eaLnBrk="1" hangingPunct="1">
                <a:spcBef>
                  <a:spcPct val="0"/>
                </a:spcBef>
              </a:pPr>
              <a:t>143</a:t>
            </a:fld>
            <a:endParaRPr lang="en-US" altLang="en-US">
              <a:latin typeface="Arial" panose="020B0604020202020204" pitchFamily="34" charset="0"/>
            </a:endParaRPr>
          </a:p>
        </p:txBody>
      </p:sp>
      <p:sp>
        <p:nvSpPr>
          <p:cNvPr id="165892" name="Rectangle 2">
            <a:extLst>
              <a:ext uri="{FF2B5EF4-FFF2-40B4-BE49-F238E27FC236}">
                <a16:creationId xmlns:a16="http://schemas.microsoft.com/office/drawing/2014/main" id="{B2D7862F-776D-4B90-AF05-04980B433BBC}"/>
              </a:ext>
            </a:extLst>
          </p:cNvPr>
          <p:cNvSpPr>
            <a:spLocks noGrp="1" noRot="1" noChangeAspect="1" noChangeArrowheads="1" noTextEdit="1"/>
          </p:cNvSpPr>
          <p:nvPr>
            <p:ph type="sldImg"/>
          </p:nvPr>
        </p:nvSpPr>
        <p:spPr>
          <a:ln/>
        </p:spPr>
      </p:sp>
      <p:sp>
        <p:nvSpPr>
          <p:cNvPr id="165893" name="Rectangle 3">
            <a:extLst>
              <a:ext uri="{FF2B5EF4-FFF2-40B4-BE49-F238E27FC236}">
                <a16:creationId xmlns:a16="http://schemas.microsoft.com/office/drawing/2014/main" id="{48FBE406-BB90-4A66-AD74-C8B441C1D30A}"/>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7">
            <a:extLst>
              <a:ext uri="{FF2B5EF4-FFF2-40B4-BE49-F238E27FC236}">
                <a16:creationId xmlns:a16="http://schemas.microsoft.com/office/drawing/2014/main" id="{0AD6B4C2-B4F2-48F8-B234-05C00FCF28C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3C8A6556-BE9A-4B48-B62D-90BB64436460}" type="slidenum">
              <a:rPr lang="en-US" altLang="en-US" smtClean="0"/>
              <a:pPr>
                <a:spcBef>
                  <a:spcPct val="0"/>
                </a:spcBef>
              </a:pPr>
              <a:t>145</a:t>
            </a:fld>
            <a:endParaRPr lang="en-US" altLang="en-US"/>
          </a:p>
        </p:txBody>
      </p:sp>
      <p:sp>
        <p:nvSpPr>
          <p:cNvPr id="168963" name="Rectangle 7">
            <a:extLst>
              <a:ext uri="{FF2B5EF4-FFF2-40B4-BE49-F238E27FC236}">
                <a16:creationId xmlns:a16="http://schemas.microsoft.com/office/drawing/2014/main" id="{27D5C2D6-5877-4397-AA3C-03860A714973}"/>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60C70E2F-D69A-4261-AB60-A2C60DD57355}" type="slidenum">
              <a:rPr lang="en-US" altLang="en-US">
                <a:latin typeface="Arial" panose="020B0604020202020204" pitchFamily="34" charset="0"/>
              </a:rPr>
              <a:pPr algn="r" eaLnBrk="1" hangingPunct="1">
                <a:spcBef>
                  <a:spcPct val="0"/>
                </a:spcBef>
              </a:pPr>
              <a:t>145</a:t>
            </a:fld>
            <a:endParaRPr lang="en-US" altLang="en-US">
              <a:latin typeface="Arial" panose="020B0604020202020204" pitchFamily="34" charset="0"/>
            </a:endParaRPr>
          </a:p>
        </p:txBody>
      </p:sp>
      <p:sp>
        <p:nvSpPr>
          <p:cNvPr id="168964" name="Rectangle 2">
            <a:extLst>
              <a:ext uri="{FF2B5EF4-FFF2-40B4-BE49-F238E27FC236}">
                <a16:creationId xmlns:a16="http://schemas.microsoft.com/office/drawing/2014/main" id="{C0E1330C-F6CB-46C3-AC62-7EDABFABCF29}"/>
              </a:ext>
            </a:extLst>
          </p:cNvPr>
          <p:cNvSpPr>
            <a:spLocks noGrp="1" noRot="1" noChangeAspect="1" noChangeArrowheads="1" noTextEdit="1"/>
          </p:cNvSpPr>
          <p:nvPr>
            <p:ph type="sldImg"/>
          </p:nvPr>
        </p:nvSpPr>
        <p:spPr>
          <a:ln/>
        </p:spPr>
      </p:sp>
      <p:sp>
        <p:nvSpPr>
          <p:cNvPr id="168965" name="Rectangle 3">
            <a:extLst>
              <a:ext uri="{FF2B5EF4-FFF2-40B4-BE49-F238E27FC236}">
                <a16:creationId xmlns:a16="http://schemas.microsoft.com/office/drawing/2014/main" id="{893F0114-B336-4CEA-AEBE-A8AE57F83E5F}"/>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7">
            <a:extLst>
              <a:ext uri="{FF2B5EF4-FFF2-40B4-BE49-F238E27FC236}">
                <a16:creationId xmlns:a16="http://schemas.microsoft.com/office/drawing/2014/main" id="{9A500FD9-B096-46E8-A520-8828307CD0B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40DA5A9-E793-4A50-B202-6D0F648D3629}" type="slidenum">
              <a:rPr lang="en-US" altLang="en-US" smtClean="0"/>
              <a:pPr>
                <a:spcBef>
                  <a:spcPct val="0"/>
                </a:spcBef>
              </a:pPr>
              <a:t>146</a:t>
            </a:fld>
            <a:endParaRPr lang="en-US" altLang="en-US"/>
          </a:p>
        </p:txBody>
      </p:sp>
      <p:sp>
        <p:nvSpPr>
          <p:cNvPr id="171011" name="Rectangle 7">
            <a:extLst>
              <a:ext uri="{FF2B5EF4-FFF2-40B4-BE49-F238E27FC236}">
                <a16:creationId xmlns:a16="http://schemas.microsoft.com/office/drawing/2014/main" id="{35F584A7-8A81-4CD8-BB05-AE6FD5511137}"/>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DAADD552-ED24-4052-A19E-29B0EE8DB43A}" type="slidenum">
              <a:rPr lang="en-US" altLang="en-US">
                <a:latin typeface="Arial" panose="020B0604020202020204" pitchFamily="34" charset="0"/>
              </a:rPr>
              <a:pPr algn="r" eaLnBrk="1" hangingPunct="1">
                <a:spcBef>
                  <a:spcPct val="0"/>
                </a:spcBef>
              </a:pPr>
              <a:t>146</a:t>
            </a:fld>
            <a:endParaRPr lang="en-US" altLang="en-US">
              <a:latin typeface="Arial" panose="020B0604020202020204" pitchFamily="34" charset="0"/>
            </a:endParaRPr>
          </a:p>
        </p:txBody>
      </p:sp>
      <p:sp>
        <p:nvSpPr>
          <p:cNvPr id="171012" name="Rectangle 2">
            <a:extLst>
              <a:ext uri="{FF2B5EF4-FFF2-40B4-BE49-F238E27FC236}">
                <a16:creationId xmlns:a16="http://schemas.microsoft.com/office/drawing/2014/main" id="{C0FBDB46-947B-4AAC-808A-952AB9C0D146}"/>
              </a:ext>
            </a:extLst>
          </p:cNvPr>
          <p:cNvSpPr>
            <a:spLocks noGrp="1" noRot="1" noChangeAspect="1" noChangeArrowheads="1" noTextEdit="1"/>
          </p:cNvSpPr>
          <p:nvPr>
            <p:ph type="sldImg"/>
          </p:nvPr>
        </p:nvSpPr>
        <p:spPr>
          <a:ln/>
        </p:spPr>
      </p:sp>
      <p:sp>
        <p:nvSpPr>
          <p:cNvPr id="171013" name="Rectangle 3">
            <a:extLst>
              <a:ext uri="{FF2B5EF4-FFF2-40B4-BE49-F238E27FC236}">
                <a16:creationId xmlns:a16="http://schemas.microsoft.com/office/drawing/2014/main" id="{A79722B3-6479-4B2A-A749-B4A179124E80}"/>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a:extLst>
              <a:ext uri="{FF2B5EF4-FFF2-40B4-BE49-F238E27FC236}">
                <a16:creationId xmlns:a16="http://schemas.microsoft.com/office/drawing/2014/main" id="{AF6B6460-2554-46CC-B415-8955368D991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249DE31-5D2A-4101-992C-6439D61D52E8}" type="slidenum">
              <a:rPr lang="en-US" altLang="en-US" smtClean="0"/>
              <a:pPr>
                <a:spcBef>
                  <a:spcPct val="0"/>
                </a:spcBef>
              </a:pPr>
              <a:t>147</a:t>
            </a:fld>
            <a:endParaRPr lang="en-US" altLang="en-US"/>
          </a:p>
        </p:txBody>
      </p:sp>
      <p:sp>
        <p:nvSpPr>
          <p:cNvPr id="173059" name="Rectangle 7">
            <a:extLst>
              <a:ext uri="{FF2B5EF4-FFF2-40B4-BE49-F238E27FC236}">
                <a16:creationId xmlns:a16="http://schemas.microsoft.com/office/drawing/2014/main" id="{A8B919D5-E337-4986-8E07-D3B8CE4F800A}"/>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81AEA099-9DF4-4935-89BF-A342A7EF09A5}" type="slidenum">
              <a:rPr lang="en-US" altLang="en-US">
                <a:latin typeface="Arial" panose="020B0604020202020204" pitchFamily="34" charset="0"/>
              </a:rPr>
              <a:pPr algn="r" eaLnBrk="1" hangingPunct="1">
                <a:spcBef>
                  <a:spcPct val="0"/>
                </a:spcBef>
              </a:pPr>
              <a:t>147</a:t>
            </a:fld>
            <a:endParaRPr lang="en-US" altLang="en-US">
              <a:latin typeface="Arial" panose="020B0604020202020204" pitchFamily="34" charset="0"/>
            </a:endParaRPr>
          </a:p>
        </p:txBody>
      </p:sp>
      <p:sp>
        <p:nvSpPr>
          <p:cNvPr id="173060" name="Rectangle 2">
            <a:extLst>
              <a:ext uri="{FF2B5EF4-FFF2-40B4-BE49-F238E27FC236}">
                <a16:creationId xmlns:a16="http://schemas.microsoft.com/office/drawing/2014/main" id="{4699EE1A-280B-41DA-BE7F-A9B9E4EBF2DE}"/>
              </a:ext>
            </a:extLst>
          </p:cNvPr>
          <p:cNvSpPr>
            <a:spLocks noGrp="1" noRot="1" noChangeAspect="1" noChangeArrowheads="1" noTextEdit="1"/>
          </p:cNvSpPr>
          <p:nvPr>
            <p:ph type="sldImg"/>
          </p:nvPr>
        </p:nvSpPr>
        <p:spPr>
          <a:ln/>
        </p:spPr>
      </p:sp>
      <p:sp>
        <p:nvSpPr>
          <p:cNvPr id="173061" name="Rectangle 3">
            <a:extLst>
              <a:ext uri="{FF2B5EF4-FFF2-40B4-BE49-F238E27FC236}">
                <a16:creationId xmlns:a16="http://schemas.microsoft.com/office/drawing/2014/main" id="{7A704F20-7C88-424D-BE4C-EF36E06EA0D2}"/>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6" name="Rectangle 7">
            <a:extLst>
              <a:ext uri="{FF2B5EF4-FFF2-40B4-BE49-F238E27FC236}">
                <a16:creationId xmlns:a16="http://schemas.microsoft.com/office/drawing/2014/main" id="{A8A6CBBD-19BA-4E99-8762-3E9F9821AFB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A98309D-12C3-405C-8E27-DDD0FC6E267F}" type="slidenum">
              <a:rPr lang="en-US" altLang="en-US" smtClean="0"/>
              <a:pPr>
                <a:spcBef>
                  <a:spcPct val="0"/>
                </a:spcBef>
              </a:pPr>
              <a:t>148</a:t>
            </a:fld>
            <a:endParaRPr lang="en-US" altLang="en-US"/>
          </a:p>
        </p:txBody>
      </p:sp>
      <p:sp>
        <p:nvSpPr>
          <p:cNvPr id="175107" name="Rectangle 7">
            <a:extLst>
              <a:ext uri="{FF2B5EF4-FFF2-40B4-BE49-F238E27FC236}">
                <a16:creationId xmlns:a16="http://schemas.microsoft.com/office/drawing/2014/main" id="{16302F95-7239-47A2-85F3-A8AAA4BA2DB3}"/>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16EBBE93-15DD-4638-A877-FEE323961250}" type="slidenum">
              <a:rPr lang="en-US" altLang="en-US">
                <a:latin typeface="Arial" panose="020B0604020202020204" pitchFamily="34" charset="0"/>
              </a:rPr>
              <a:pPr algn="r" eaLnBrk="1" hangingPunct="1">
                <a:spcBef>
                  <a:spcPct val="0"/>
                </a:spcBef>
              </a:pPr>
              <a:t>148</a:t>
            </a:fld>
            <a:endParaRPr lang="en-US" altLang="en-US">
              <a:latin typeface="Arial" panose="020B0604020202020204" pitchFamily="34" charset="0"/>
            </a:endParaRPr>
          </a:p>
        </p:txBody>
      </p:sp>
      <p:sp>
        <p:nvSpPr>
          <p:cNvPr id="175108" name="Rectangle 2">
            <a:extLst>
              <a:ext uri="{FF2B5EF4-FFF2-40B4-BE49-F238E27FC236}">
                <a16:creationId xmlns:a16="http://schemas.microsoft.com/office/drawing/2014/main" id="{01F4ADD3-A8EB-4FCD-82F0-51F55C63FEEE}"/>
              </a:ext>
            </a:extLst>
          </p:cNvPr>
          <p:cNvSpPr>
            <a:spLocks noGrp="1" noRot="1" noChangeAspect="1" noChangeArrowheads="1" noTextEdit="1"/>
          </p:cNvSpPr>
          <p:nvPr>
            <p:ph type="sldImg"/>
          </p:nvPr>
        </p:nvSpPr>
        <p:spPr>
          <a:ln/>
        </p:spPr>
      </p:sp>
      <p:sp>
        <p:nvSpPr>
          <p:cNvPr id="175109" name="Rectangle 3">
            <a:extLst>
              <a:ext uri="{FF2B5EF4-FFF2-40B4-BE49-F238E27FC236}">
                <a16:creationId xmlns:a16="http://schemas.microsoft.com/office/drawing/2014/main" id="{BFE55B9F-C331-43E6-BCEA-2B2E718A34DF}"/>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115E7CD7-AF23-49AA-9644-82263EB69C42}"/>
              </a:ext>
            </a:extLst>
          </p:cNvPr>
          <p:cNvSpPr>
            <a:spLocks noGrp="1" noRot="1" noChangeAspect="1" noChangeArrowheads="1" noTextEdit="1"/>
          </p:cNvSpPr>
          <p:nvPr>
            <p:ph type="sldImg"/>
          </p:nvPr>
        </p:nvSpPr>
        <p:spPr>
          <a:ln/>
        </p:spPr>
      </p:sp>
      <p:sp>
        <p:nvSpPr>
          <p:cNvPr id="9219" name="Notes Placeholder 2">
            <a:extLst>
              <a:ext uri="{FF2B5EF4-FFF2-40B4-BE49-F238E27FC236}">
                <a16:creationId xmlns:a16="http://schemas.microsoft.com/office/drawing/2014/main" id="{937B28A8-0760-42C8-92C8-EA48F4BC5B4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9220" name="Slide Number Placeholder 3">
            <a:extLst>
              <a:ext uri="{FF2B5EF4-FFF2-40B4-BE49-F238E27FC236}">
                <a16:creationId xmlns:a16="http://schemas.microsoft.com/office/drawing/2014/main" id="{7A8E5D6D-6442-4C2E-B3CC-98D5F21B4B3D}"/>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sz="3600">
                <a:solidFill>
                  <a:schemeClr val="tx1"/>
                </a:solidFill>
                <a:latin typeface="Times New Roman" panose="02020603050405020304" pitchFamily="18" charset="0"/>
              </a:defRPr>
            </a:lvl1pPr>
            <a:lvl2pPr marL="742950" indent="-285750">
              <a:defRPr sz="3600">
                <a:solidFill>
                  <a:schemeClr val="tx1"/>
                </a:solidFill>
                <a:latin typeface="Times New Roman" panose="02020603050405020304" pitchFamily="18" charset="0"/>
              </a:defRPr>
            </a:lvl2pPr>
            <a:lvl3pPr marL="1143000" indent="-228600">
              <a:defRPr sz="3600">
                <a:solidFill>
                  <a:schemeClr val="tx1"/>
                </a:solidFill>
                <a:latin typeface="Times New Roman" panose="02020603050405020304" pitchFamily="18" charset="0"/>
              </a:defRPr>
            </a:lvl3pPr>
            <a:lvl4pPr marL="1600200" indent="-228600">
              <a:defRPr sz="3600">
                <a:solidFill>
                  <a:schemeClr val="tx1"/>
                </a:solidFill>
                <a:latin typeface="Times New Roman" panose="02020603050405020304" pitchFamily="18" charset="0"/>
              </a:defRPr>
            </a:lvl4pPr>
            <a:lvl5pPr marL="2057400" indent="-22860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fld id="{FF9668D0-78B8-4EB4-94E4-0062D58039C5}" type="slidenum">
              <a:rPr lang="en-US" altLang="en-US" sz="1200" smtClean="0"/>
              <a:pPr/>
              <a:t>3</a:t>
            </a:fld>
            <a:endParaRPr lang="en-US" altLang="en-US" sz="120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7">
            <a:extLst>
              <a:ext uri="{FF2B5EF4-FFF2-40B4-BE49-F238E27FC236}">
                <a16:creationId xmlns:a16="http://schemas.microsoft.com/office/drawing/2014/main" id="{272613E8-DFCE-4A4B-9E6E-573D81A6A6B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F0B0085-D771-4B7F-A0E1-20383624D8D7}" type="slidenum">
              <a:rPr lang="en-US" altLang="en-US" smtClean="0"/>
              <a:pPr>
                <a:spcBef>
                  <a:spcPct val="0"/>
                </a:spcBef>
              </a:pPr>
              <a:t>149</a:t>
            </a:fld>
            <a:endParaRPr lang="en-US" altLang="en-US"/>
          </a:p>
        </p:txBody>
      </p:sp>
      <p:sp>
        <p:nvSpPr>
          <p:cNvPr id="177155" name="Rectangle 7">
            <a:extLst>
              <a:ext uri="{FF2B5EF4-FFF2-40B4-BE49-F238E27FC236}">
                <a16:creationId xmlns:a16="http://schemas.microsoft.com/office/drawing/2014/main" id="{1DBF4AED-8DF4-4446-8F28-7EF0413EB67C}"/>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6CBF78EC-577F-4E56-A7C1-FEDAB2C4B84B}" type="slidenum">
              <a:rPr lang="en-US" altLang="en-US">
                <a:latin typeface="Arial" panose="020B0604020202020204" pitchFamily="34" charset="0"/>
              </a:rPr>
              <a:pPr algn="r" eaLnBrk="1" hangingPunct="1">
                <a:spcBef>
                  <a:spcPct val="0"/>
                </a:spcBef>
              </a:pPr>
              <a:t>149</a:t>
            </a:fld>
            <a:endParaRPr lang="en-US" altLang="en-US">
              <a:latin typeface="Arial" panose="020B0604020202020204" pitchFamily="34" charset="0"/>
            </a:endParaRPr>
          </a:p>
        </p:txBody>
      </p:sp>
      <p:sp>
        <p:nvSpPr>
          <p:cNvPr id="177156" name="Rectangle 2">
            <a:extLst>
              <a:ext uri="{FF2B5EF4-FFF2-40B4-BE49-F238E27FC236}">
                <a16:creationId xmlns:a16="http://schemas.microsoft.com/office/drawing/2014/main" id="{CCC4EB9D-029E-4791-99AC-A8D902BB153C}"/>
              </a:ext>
            </a:extLst>
          </p:cNvPr>
          <p:cNvSpPr>
            <a:spLocks noGrp="1" noRot="1" noChangeAspect="1" noChangeArrowheads="1" noTextEdit="1"/>
          </p:cNvSpPr>
          <p:nvPr>
            <p:ph type="sldImg"/>
          </p:nvPr>
        </p:nvSpPr>
        <p:spPr>
          <a:ln/>
        </p:spPr>
      </p:sp>
      <p:sp>
        <p:nvSpPr>
          <p:cNvPr id="177157" name="Rectangle 3">
            <a:extLst>
              <a:ext uri="{FF2B5EF4-FFF2-40B4-BE49-F238E27FC236}">
                <a16:creationId xmlns:a16="http://schemas.microsoft.com/office/drawing/2014/main" id="{C39137F2-D13C-458C-8996-374D1B993B20}"/>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9202" name="Rectangle 7">
            <a:extLst>
              <a:ext uri="{FF2B5EF4-FFF2-40B4-BE49-F238E27FC236}">
                <a16:creationId xmlns:a16="http://schemas.microsoft.com/office/drawing/2014/main" id="{94CABF62-2EA3-4800-9C69-15FDA282CFB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6F99352-897C-41C7-B810-847DE7E11F18}" type="slidenum">
              <a:rPr lang="en-US" altLang="en-US" smtClean="0"/>
              <a:pPr>
                <a:spcBef>
                  <a:spcPct val="0"/>
                </a:spcBef>
              </a:pPr>
              <a:t>150</a:t>
            </a:fld>
            <a:endParaRPr lang="en-US" altLang="en-US"/>
          </a:p>
        </p:txBody>
      </p:sp>
      <p:sp>
        <p:nvSpPr>
          <p:cNvPr id="179203" name="Rectangle 7">
            <a:extLst>
              <a:ext uri="{FF2B5EF4-FFF2-40B4-BE49-F238E27FC236}">
                <a16:creationId xmlns:a16="http://schemas.microsoft.com/office/drawing/2014/main" id="{D341D8ED-D9F7-460E-90E8-5F6DDF8311F5}"/>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C18A3150-04E2-4A9E-A116-956EE634E30B}" type="slidenum">
              <a:rPr lang="en-US" altLang="en-US">
                <a:latin typeface="Arial" panose="020B0604020202020204" pitchFamily="34" charset="0"/>
              </a:rPr>
              <a:pPr algn="r" eaLnBrk="1" hangingPunct="1">
                <a:spcBef>
                  <a:spcPct val="0"/>
                </a:spcBef>
              </a:pPr>
              <a:t>150</a:t>
            </a:fld>
            <a:endParaRPr lang="en-US" altLang="en-US">
              <a:latin typeface="Arial" panose="020B0604020202020204" pitchFamily="34" charset="0"/>
            </a:endParaRPr>
          </a:p>
        </p:txBody>
      </p:sp>
      <p:sp>
        <p:nvSpPr>
          <p:cNvPr id="179204" name="Rectangle 2">
            <a:extLst>
              <a:ext uri="{FF2B5EF4-FFF2-40B4-BE49-F238E27FC236}">
                <a16:creationId xmlns:a16="http://schemas.microsoft.com/office/drawing/2014/main" id="{BE7A83FC-2E89-4C5D-B697-B69D520FDD91}"/>
              </a:ext>
            </a:extLst>
          </p:cNvPr>
          <p:cNvSpPr>
            <a:spLocks noGrp="1" noRot="1" noChangeAspect="1" noChangeArrowheads="1" noTextEdit="1"/>
          </p:cNvSpPr>
          <p:nvPr>
            <p:ph type="sldImg"/>
          </p:nvPr>
        </p:nvSpPr>
        <p:spPr>
          <a:ln/>
        </p:spPr>
      </p:sp>
      <p:sp>
        <p:nvSpPr>
          <p:cNvPr id="179205" name="Rectangle 3">
            <a:extLst>
              <a:ext uri="{FF2B5EF4-FFF2-40B4-BE49-F238E27FC236}">
                <a16:creationId xmlns:a16="http://schemas.microsoft.com/office/drawing/2014/main" id="{D2D27F3B-7DDB-4990-8203-5EB5D70D1CF3}"/>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Rectangle 7">
            <a:extLst>
              <a:ext uri="{FF2B5EF4-FFF2-40B4-BE49-F238E27FC236}">
                <a16:creationId xmlns:a16="http://schemas.microsoft.com/office/drawing/2014/main" id="{2362F818-6A57-4E8C-8803-B6576A8E840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0847EB1-FAF9-444D-B553-51E48A9D37AD}" type="slidenum">
              <a:rPr lang="en-US" altLang="en-US" smtClean="0"/>
              <a:pPr>
                <a:spcBef>
                  <a:spcPct val="0"/>
                </a:spcBef>
              </a:pPr>
              <a:t>151</a:t>
            </a:fld>
            <a:endParaRPr lang="en-US" altLang="en-US"/>
          </a:p>
        </p:txBody>
      </p:sp>
      <p:sp>
        <p:nvSpPr>
          <p:cNvPr id="181251" name="Rectangle 7">
            <a:extLst>
              <a:ext uri="{FF2B5EF4-FFF2-40B4-BE49-F238E27FC236}">
                <a16:creationId xmlns:a16="http://schemas.microsoft.com/office/drawing/2014/main" id="{B5731AC7-53FA-4126-A5D5-38607650020A}"/>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7E32592C-F334-495C-8777-16535CE34C22}" type="slidenum">
              <a:rPr lang="en-US" altLang="en-US">
                <a:latin typeface="Arial" panose="020B0604020202020204" pitchFamily="34" charset="0"/>
              </a:rPr>
              <a:pPr algn="r" eaLnBrk="1" hangingPunct="1">
                <a:spcBef>
                  <a:spcPct val="0"/>
                </a:spcBef>
              </a:pPr>
              <a:t>151</a:t>
            </a:fld>
            <a:endParaRPr lang="en-US" altLang="en-US">
              <a:latin typeface="Arial" panose="020B0604020202020204" pitchFamily="34" charset="0"/>
            </a:endParaRPr>
          </a:p>
        </p:txBody>
      </p:sp>
      <p:sp>
        <p:nvSpPr>
          <p:cNvPr id="181252" name="Rectangle 2">
            <a:extLst>
              <a:ext uri="{FF2B5EF4-FFF2-40B4-BE49-F238E27FC236}">
                <a16:creationId xmlns:a16="http://schemas.microsoft.com/office/drawing/2014/main" id="{8AC84621-5548-47EA-8C2E-443A24932DAC}"/>
              </a:ext>
            </a:extLst>
          </p:cNvPr>
          <p:cNvSpPr>
            <a:spLocks noGrp="1" noRot="1" noChangeAspect="1" noChangeArrowheads="1" noTextEdit="1"/>
          </p:cNvSpPr>
          <p:nvPr>
            <p:ph type="sldImg"/>
          </p:nvPr>
        </p:nvSpPr>
        <p:spPr>
          <a:ln/>
        </p:spPr>
      </p:sp>
      <p:sp>
        <p:nvSpPr>
          <p:cNvPr id="181253" name="Rectangle 3">
            <a:extLst>
              <a:ext uri="{FF2B5EF4-FFF2-40B4-BE49-F238E27FC236}">
                <a16:creationId xmlns:a16="http://schemas.microsoft.com/office/drawing/2014/main" id="{C930CECB-4F9A-4FAF-9BA3-51A95D4079C9}"/>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7">
            <a:extLst>
              <a:ext uri="{FF2B5EF4-FFF2-40B4-BE49-F238E27FC236}">
                <a16:creationId xmlns:a16="http://schemas.microsoft.com/office/drawing/2014/main" id="{08806949-9222-4265-BE58-DF6E2371A00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23DAFC2-D7ED-4932-A64C-5385B7946C0D}" type="slidenum">
              <a:rPr lang="en-US" altLang="en-US" smtClean="0"/>
              <a:pPr>
                <a:spcBef>
                  <a:spcPct val="0"/>
                </a:spcBef>
              </a:pPr>
              <a:t>152</a:t>
            </a:fld>
            <a:endParaRPr lang="en-US" altLang="en-US"/>
          </a:p>
        </p:txBody>
      </p:sp>
      <p:sp>
        <p:nvSpPr>
          <p:cNvPr id="183299" name="Rectangle 7">
            <a:extLst>
              <a:ext uri="{FF2B5EF4-FFF2-40B4-BE49-F238E27FC236}">
                <a16:creationId xmlns:a16="http://schemas.microsoft.com/office/drawing/2014/main" id="{90938D72-2258-4E03-BF5F-4E61AA0754EC}"/>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B5ECDB4C-4EB6-4300-907E-BD939B0EADDE}" type="slidenum">
              <a:rPr lang="en-US" altLang="en-US">
                <a:latin typeface="Arial" panose="020B0604020202020204" pitchFamily="34" charset="0"/>
              </a:rPr>
              <a:pPr algn="r" eaLnBrk="1" hangingPunct="1">
                <a:spcBef>
                  <a:spcPct val="0"/>
                </a:spcBef>
              </a:pPr>
              <a:t>152</a:t>
            </a:fld>
            <a:endParaRPr lang="en-US" altLang="en-US">
              <a:latin typeface="Arial" panose="020B0604020202020204" pitchFamily="34" charset="0"/>
            </a:endParaRPr>
          </a:p>
        </p:txBody>
      </p:sp>
      <p:sp>
        <p:nvSpPr>
          <p:cNvPr id="183300" name="Rectangle 2">
            <a:extLst>
              <a:ext uri="{FF2B5EF4-FFF2-40B4-BE49-F238E27FC236}">
                <a16:creationId xmlns:a16="http://schemas.microsoft.com/office/drawing/2014/main" id="{900FF524-991D-4CCC-8014-D27F19DC083A}"/>
              </a:ext>
            </a:extLst>
          </p:cNvPr>
          <p:cNvSpPr>
            <a:spLocks noGrp="1" noRot="1" noChangeAspect="1" noChangeArrowheads="1" noTextEdit="1"/>
          </p:cNvSpPr>
          <p:nvPr>
            <p:ph type="sldImg"/>
          </p:nvPr>
        </p:nvSpPr>
        <p:spPr>
          <a:ln/>
        </p:spPr>
      </p:sp>
      <p:sp>
        <p:nvSpPr>
          <p:cNvPr id="183301" name="Rectangle 3">
            <a:extLst>
              <a:ext uri="{FF2B5EF4-FFF2-40B4-BE49-F238E27FC236}">
                <a16:creationId xmlns:a16="http://schemas.microsoft.com/office/drawing/2014/main" id="{089A2A8A-AC59-423C-9968-1208AD4BC9BA}"/>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a:extLst>
              <a:ext uri="{FF2B5EF4-FFF2-40B4-BE49-F238E27FC236}">
                <a16:creationId xmlns:a16="http://schemas.microsoft.com/office/drawing/2014/main" id="{957D30CC-3795-4854-BA75-A5B9D2E8BFC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B61081D-8C60-4AD5-AEFC-FFCF6EF867EC}" type="slidenum">
              <a:rPr lang="en-US" altLang="en-US" smtClean="0"/>
              <a:pPr>
                <a:spcBef>
                  <a:spcPct val="0"/>
                </a:spcBef>
              </a:pPr>
              <a:t>156</a:t>
            </a:fld>
            <a:endParaRPr lang="en-US" altLang="en-US"/>
          </a:p>
        </p:txBody>
      </p:sp>
      <p:sp>
        <p:nvSpPr>
          <p:cNvPr id="188419" name="Rectangle 7">
            <a:extLst>
              <a:ext uri="{FF2B5EF4-FFF2-40B4-BE49-F238E27FC236}">
                <a16:creationId xmlns:a16="http://schemas.microsoft.com/office/drawing/2014/main" id="{565A8CE8-45F5-451D-B662-9C965DB9182C}"/>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61AFE67B-3929-4757-9016-32AA5EF75271}" type="slidenum">
              <a:rPr lang="en-US" altLang="en-US">
                <a:latin typeface="Arial" panose="020B0604020202020204" pitchFamily="34" charset="0"/>
              </a:rPr>
              <a:pPr algn="r" eaLnBrk="1" hangingPunct="1">
                <a:spcBef>
                  <a:spcPct val="0"/>
                </a:spcBef>
              </a:pPr>
              <a:t>156</a:t>
            </a:fld>
            <a:endParaRPr lang="en-US" altLang="en-US">
              <a:latin typeface="Arial" panose="020B0604020202020204" pitchFamily="34" charset="0"/>
            </a:endParaRPr>
          </a:p>
        </p:txBody>
      </p:sp>
      <p:sp>
        <p:nvSpPr>
          <p:cNvPr id="188420" name="Rectangle 2">
            <a:extLst>
              <a:ext uri="{FF2B5EF4-FFF2-40B4-BE49-F238E27FC236}">
                <a16:creationId xmlns:a16="http://schemas.microsoft.com/office/drawing/2014/main" id="{6DC49F59-B6AA-4E82-82FC-615550630606}"/>
              </a:ext>
            </a:extLst>
          </p:cNvPr>
          <p:cNvSpPr>
            <a:spLocks noGrp="1" noRot="1" noChangeAspect="1" noChangeArrowheads="1" noTextEdit="1"/>
          </p:cNvSpPr>
          <p:nvPr>
            <p:ph type="sldImg"/>
          </p:nvPr>
        </p:nvSpPr>
        <p:spPr>
          <a:ln/>
        </p:spPr>
      </p:sp>
      <p:sp>
        <p:nvSpPr>
          <p:cNvPr id="188421" name="Rectangle 3">
            <a:extLst>
              <a:ext uri="{FF2B5EF4-FFF2-40B4-BE49-F238E27FC236}">
                <a16:creationId xmlns:a16="http://schemas.microsoft.com/office/drawing/2014/main" id="{A77FC9FF-D2A3-4268-8D4F-496CCC1F5CD6}"/>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a:extLst>
              <a:ext uri="{FF2B5EF4-FFF2-40B4-BE49-F238E27FC236}">
                <a16:creationId xmlns:a16="http://schemas.microsoft.com/office/drawing/2014/main" id="{5A94AFE3-8E24-42F2-9FE3-F231353687B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EC87F77-F72E-4EDC-B972-EA23DDF08283}" type="slidenum">
              <a:rPr lang="en-US" altLang="en-US" smtClean="0"/>
              <a:pPr>
                <a:spcBef>
                  <a:spcPct val="0"/>
                </a:spcBef>
              </a:pPr>
              <a:t>158</a:t>
            </a:fld>
            <a:endParaRPr lang="en-US" altLang="en-US"/>
          </a:p>
        </p:txBody>
      </p:sp>
      <p:sp>
        <p:nvSpPr>
          <p:cNvPr id="191491" name="Rectangle 7">
            <a:extLst>
              <a:ext uri="{FF2B5EF4-FFF2-40B4-BE49-F238E27FC236}">
                <a16:creationId xmlns:a16="http://schemas.microsoft.com/office/drawing/2014/main" id="{335A73B0-2ECA-4C6C-A94B-40450127FA30}"/>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2FD40526-B44A-4D97-97D9-49E43EEF6D8A}" type="slidenum">
              <a:rPr lang="en-US" altLang="en-US">
                <a:latin typeface="Arial" panose="020B0604020202020204" pitchFamily="34" charset="0"/>
              </a:rPr>
              <a:pPr algn="r" eaLnBrk="1" hangingPunct="1">
                <a:spcBef>
                  <a:spcPct val="0"/>
                </a:spcBef>
              </a:pPr>
              <a:t>158</a:t>
            </a:fld>
            <a:endParaRPr lang="en-US" altLang="en-US">
              <a:latin typeface="Arial" panose="020B0604020202020204" pitchFamily="34" charset="0"/>
            </a:endParaRPr>
          </a:p>
        </p:txBody>
      </p:sp>
      <p:sp>
        <p:nvSpPr>
          <p:cNvPr id="191492" name="Rectangle 2">
            <a:extLst>
              <a:ext uri="{FF2B5EF4-FFF2-40B4-BE49-F238E27FC236}">
                <a16:creationId xmlns:a16="http://schemas.microsoft.com/office/drawing/2014/main" id="{4AD53D59-4200-425C-9B3A-B16AB181DA38}"/>
              </a:ext>
            </a:extLst>
          </p:cNvPr>
          <p:cNvSpPr>
            <a:spLocks noGrp="1" noRot="1" noChangeAspect="1" noChangeArrowheads="1" noTextEdit="1"/>
          </p:cNvSpPr>
          <p:nvPr>
            <p:ph type="sldImg"/>
          </p:nvPr>
        </p:nvSpPr>
        <p:spPr>
          <a:ln/>
        </p:spPr>
      </p:sp>
      <p:sp>
        <p:nvSpPr>
          <p:cNvPr id="191493" name="Rectangle 3">
            <a:extLst>
              <a:ext uri="{FF2B5EF4-FFF2-40B4-BE49-F238E27FC236}">
                <a16:creationId xmlns:a16="http://schemas.microsoft.com/office/drawing/2014/main" id="{AA039016-868E-44D6-9074-6394F3940ACA}"/>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a:extLst>
              <a:ext uri="{FF2B5EF4-FFF2-40B4-BE49-F238E27FC236}">
                <a16:creationId xmlns:a16="http://schemas.microsoft.com/office/drawing/2014/main" id="{C1BC9BB6-8CCB-4ACC-8C11-3E29CF930256}"/>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85C97C5-23AF-486B-B7E7-4150175B2C6A}" type="slidenum">
              <a:rPr lang="en-US" altLang="en-US" smtClean="0"/>
              <a:pPr>
                <a:spcBef>
                  <a:spcPct val="0"/>
                </a:spcBef>
              </a:pPr>
              <a:t>159</a:t>
            </a:fld>
            <a:endParaRPr lang="en-US" altLang="en-US"/>
          </a:p>
        </p:txBody>
      </p:sp>
      <p:sp>
        <p:nvSpPr>
          <p:cNvPr id="193539" name="Rectangle 7">
            <a:extLst>
              <a:ext uri="{FF2B5EF4-FFF2-40B4-BE49-F238E27FC236}">
                <a16:creationId xmlns:a16="http://schemas.microsoft.com/office/drawing/2014/main" id="{459F1825-6AC2-4DFE-B2F0-298E6B4A7A1F}"/>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26A243C8-7554-4183-91C0-81D3D5BC9192}" type="slidenum">
              <a:rPr lang="en-US" altLang="en-US">
                <a:latin typeface="Arial" panose="020B0604020202020204" pitchFamily="34" charset="0"/>
              </a:rPr>
              <a:pPr algn="r" eaLnBrk="1" hangingPunct="1">
                <a:spcBef>
                  <a:spcPct val="0"/>
                </a:spcBef>
              </a:pPr>
              <a:t>159</a:t>
            </a:fld>
            <a:endParaRPr lang="en-US" altLang="en-US">
              <a:latin typeface="Arial" panose="020B0604020202020204" pitchFamily="34" charset="0"/>
            </a:endParaRPr>
          </a:p>
        </p:txBody>
      </p:sp>
      <p:sp>
        <p:nvSpPr>
          <p:cNvPr id="193540" name="Rectangle 2">
            <a:extLst>
              <a:ext uri="{FF2B5EF4-FFF2-40B4-BE49-F238E27FC236}">
                <a16:creationId xmlns:a16="http://schemas.microsoft.com/office/drawing/2014/main" id="{7047FC2E-3CAF-41B9-855B-57AC8AFB45E9}"/>
              </a:ext>
            </a:extLst>
          </p:cNvPr>
          <p:cNvSpPr>
            <a:spLocks noGrp="1" noRot="1" noChangeAspect="1" noChangeArrowheads="1" noTextEdit="1"/>
          </p:cNvSpPr>
          <p:nvPr>
            <p:ph type="sldImg"/>
          </p:nvPr>
        </p:nvSpPr>
        <p:spPr>
          <a:ln/>
        </p:spPr>
      </p:sp>
      <p:sp>
        <p:nvSpPr>
          <p:cNvPr id="193541" name="Rectangle 3">
            <a:extLst>
              <a:ext uri="{FF2B5EF4-FFF2-40B4-BE49-F238E27FC236}">
                <a16:creationId xmlns:a16="http://schemas.microsoft.com/office/drawing/2014/main" id="{7EB4D4A6-2709-4F82-9F2D-6381FCF17155}"/>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a:extLst>
              <a:ext uri="{FF2B5EF4-FFF2-40B4-BE49-F238E27FC236}">
                <a16:creationId xmlns:a16="http://schemas.microsoft.com/office/drawing/2014/main" id="{07E14932-E84A-48D3-AC11-EBE0E79DB3A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478A6017-27DB-405B-A8A0-9B096BE421CA}" type="slidenum">
              <a:rPr lang="en-US" altLang="en-US" smtClean="0"/>
              <a:pPr>
                <a:spcBef>
                  <a:spcPct val="0"/>
                </a:spcBef>
              </a:pPr>
              <a:t>160</a:t>
            </a:fld>
            <a:endParaRPr lang="en-US" altLang="en-US"/>
          </a:p>
        </p:txBody>
      </p:sp>
      <p:sp>
        <p:nvSpPr>
          <p:cNvPr id="195587" name="Rectangle 7">
            <a:extLst>
              <a:ext uri="{FF2B5EF4-FFF2-40B4-BE49-F238E27FC236}">
                <a16:creationId xmlns:a16="http://schemas.microsoft.com/office/drawing/2014/main" id="{D083DEB3-D9AD-42AD-8BE8-76AAE3BF0325}"/>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1AA004CB-10AE-4872-AC47-737FA836F901}" type="slidenum">
              <a:rPr lang="en-US" altLang="en-US">
                <a:latin typeface="Arial" panose="020B0604020202020204" pitchFamily="34" charset="0"/>
              </a:rPr>
              <a:pPr algn="r" eaLnBrk="1" hangingPunct="1">
                <a:spcBef>
                  <a:spcPct val="0"/>
                </a:spcBef>
              </a:pPr>
              <a:t>160</a:t>
            </a:fld>
            <a:endParaRPr lang="en-US" altLang="en-US">
              <a:latin typeface="Arial" panose="020B0604020202020204" pitchFamily="34" charset="0"/>
            </a:endParaRPr>
          </a:p>
        </p:txBody>
      </p:sp>
      <p:sp>
        <p:nvSpPr>
          <p:cNvPr id="195588" name="Rectangle 2">
            <a:extLst>
              <a:ext uri="{FF2B5EF4-FFF2-40B4-BE49-F238E27FC236}">
                <a16:creationId xmlns:a16="http://schemas.microsoft.com/office/drawing/2014/main" id="{20C535F9-132E-426F-8CCD-9B392AA86522}"/>
              </a:ext>
            </a:extLst>
          </p:cNvPr>
          <p:cNvSpPr>
            <a:spLocks noGrp="1" noRot="1" noChangeAspect="1" noChangeArrowheads="1" noTextEdit="1"/>
          </p:cNvSpPr>
          <p:nvPr>
            <p:ph type="sldImg"/>
          </p:nvPr>
        </p:nvSpPr>
        <p:spPr>
          <a:ln/>
        </p:spPr>
      </p:sp>
      <p:sp>
        <p:nvSpPr>
          <p:cNvPr id="195589" name="Rectangle 3">
            <a:extLst>
              <a:ext uri="{FF2B5EF4-FFF2-40B4-BE49-F238E27FC236}">
                <a16:creationId xmlns:a16="http://schemas.microsoft.com/office/drawing/2014/main" id="{AF680C2E-8B09-41E4-BCED-16B13CAB7904}"/>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a:extLst>
              <a:ext uri="{FF2B5EF4-FFF2-40B4-BE49-F238E27FC236}">
                <a16:creationId xmlns:a16="http://schemas.microsoft.com/office/drawing/2014/main" id="{26D2DF58-838C-46A3-BBBB-4B6D46155D8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3A5F2DE-F891-4846-BCD2-574330E8E618}" type="slidenum">
              <a:rPr lang="en-US" altLang="en-US" smtClean="0"/>
              <a:pPr>
                <a:spcBef>
                  <a:spcPct val="0"/>
                </a:spcBef>
              </a:pPr>
              <a:t>161</a:t>
            </a:fld>
            <a:endParaRPr lang="en-US" altLang="en-US"/>
          </a:p>
        </p:txBody>
      </p:sp>
      <p:sp>
        <p:nvSpPr>
          <p:cNvPr id="197635" name="Rectangle 7">
            <a:extLst>
              <a:ext uri="{FF2B5EF4-FFF2-40B4-BE49-F238E27FC236}">
                <a16:creationId xmlns:a16="http://schemas.microsoft.com/office/drawing/2014/main" id="{D80CA49C-E4D8-4287-A913-4441D9932BC8}"/>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ED5ABF30-4194-42BE-AB46-34D7C1AAE4F0}" type="slidenum">
              <a:rPr lang="en-US" altLang="en-US">
                <a:latin typeface="Arial" panose="020B0604020202020204" pitchFamily="34" charset="0"/>
              </a:rPr>
              <a:pPr algn="r" eaLnBrk="1" hangingPunct="1">
                <a:spcBef>
                  <a:spcPct val="0"/>
                </a:spcBef>
              </a:pPr>
              <a:t>161</a:t>
            </a:fld>
            <a:endParaRPr lang="en-US" altLang="en-US">
              <a:latin typeface="Arial" panose="020B0604020202020204" pitchFamily="34" charset="0"/>
            </a:endParaRPr>
          </a:p>
        </p:txBody>
      </p:sp>
      <p:sp>
        <p:nvSpPr>
          <p:cNvPr id="197636" name="Rectangle 2">
            <a:extLst>
              <a:ext uri="{FF2B5EF4-FFF2-40B4-BE49-F238E27FC236}">
                <a16:creationId xmlns:a16="http://schemas.microsoft.com/office/drawing/2014/main" id="{EB1BEB09-B147-4709-B5B0-8280EB72860C}"/>
              </a:ext>
            </a:extLst>
          </p:cNvPr>
          <p:cNvSpPr>
            <a:spLocks noGrp="1" noRot="1" noChangeAspect="1" noChangeArrowheads="1" noTextEdit="1"/>
          </p:cNvSpPr>
          <p:nvPr>
            <p:ph type="sldImg"/>
          </p:nvPr>
        </p:nvSpPr>
        <p:spPr>
          <a:ln/>
        </p:spPr>
      </p:sp>
      <p:sp>
        <p:nvSpPr>
          <p:cNvPr id="197637" name="Rectangle 3">
            <a:extLst>
              <a:ext uri="{FF2B5EF4-FFF2-40B4-BE49-F238E27FC236}">
                <a16:creationId xmlns:a16="http://schemas.microsoft.com/office/drawing/2014/main" id="{896A899D-575E-4B51-94EE-187FB38E7FAA}"/>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682" name="Rectangle 7">
            <a:extLst>
              <a:ext uri="{FF2B5EF4-FFF2-40B4-BE49-F238E27FC236}">
                <a16:creationId xmlns:a16="http://schemas.microsoft.com/office/drawing/2014/main" id="{FC1E62D8-24D3-49EB-85B0-ADFFF5A2B37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C67E13BD-1C55-4FE7-8468-FCDE682F6DC3}" type="slidenum">
              <a:rPr lang="en-US" altLang="en-US" smtClean="0"/>
              <a:pPr>
                <a:spcBef>
                  <a:spcPct val="0"/>
                </a:spcBef>
              </a:pPr>
              <a:t>162</a:t>
            </a:fld>
            <a:endParaRPr lang="en-US" altLang="en-US"/>
          </a:p>
        </p:txBody>
      </p:sp>
      <p:sp>
        <p:nvSpPr>
          <p:cNvPr id="199683" name="Rectangle 7">
            <a:extLst>
              <a:ext uri="{FF2B5EF4-FFF2-40B4-BE49-F238E27FC236}">
                <a16:creationId xmlns:a16="http://schemas.microsoft.com/office/drawing/2014/main" id="{EFED8214-F9EE-44F7-A85C-10FBC01C2888}"/>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9DE4500D-6997-4811-BF25-CF03E9A7DB55}" type="slidenum">
              <a:rPr lang="en-US" altLang="en-US">
                <a:latin typeface="Arial" panose="020B0604020202020204" pitchFamily="34" charset="0"/>
              </a:rPr>
              <a:pPr algn="r" eaLnBrk="1" hangingPunct="1">
                <a:spcBef>
                  <a:spcPct val="0"/>
                </a:spcBef>
              </a:pPr>
              <a:t>162</a:t>
            </a:fld>
            <a:endParaRPr lang="en-US" altLang="en-US">
              <a:latin typeface="Arial" panose="020B0604020202020204" pitchFamily="34" charset="0"/>
            </a:endParaRPr>
          </a:p>
        </p:txBody>
      </p:sp>
      <p:sp>
        <p:nvSpPr>
          <p:cNvPr id="199684" name="Rectangle 2">
            <a:extLst>
              <a:ext uri="{FF2B5EF4-FFF2-40B4-BE49-F238E27FC236}">
                <a16:creationId xmlns:a16="http://schemas.microsoft.com/office/drawing/2014/main" id="{F9EC7A16-A68B-4F8C-91F8-34F1B26B28CD}"/>
              </a:ext>
            </a:extLst>
          </p:cNvPr>
          <p:cNvSpPr>
            <a:spLocks noGrp="1" noRot="1" noChangeAspect="1" noChangeArrowheads="1" noTextEdit="1"/>
          </p:cNvSpPr>
          <p:nvPr>
            <p:ph type="sldImg"/>
          </p:nvPr>
        </p:nvSpPr>
        <p:spPr>
          <a:ln/>
        </p:spPr>
      </p:sp>
      <p:sp>
        <p:nvSpPr>
          <p:cNvPr id="199685" name="Rectangle 3">
            <a:extLst>
              <a:ext uri="{FF2B5EF4-FFF2-40B4-BE49-F238E27FC236}">
                <a16:creationId xmlns:a16="http://schemas.microsoft.com/office/drawing/2014/main" id="{9FF28832-FC3F-46C9-8B57-026B82669BE2}"/>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D54BE455-91A6-481B-9216-ADDB2D39789F}"/>
              </a:ext>
            </a:extLst>
          </p:cNvPr>
          <p:cNvSpPr>
            <a:spLocks noGrp="1" noRot="1" noChangeAspect="1" noChangeArrowheads="1" noTextEdit="1"/>
          </p:cNvSpPr>
          <p:nvPr>
            <p:ph type="sldImg"/>
          </p:nvPr>
        </p:nvSpPr>
        <p:spPr>
          <a:ln/>
        </p:spPr>
      </p:sp>
      <p:sp>
        <p:nvSpPr>
          <p:cNvPr id="51203" name="Notes Placeholder 2">
            <a:extLst>
              <a:ext uri="{FF2B5EF4-FFF2-40B4-BE49-F238E27FC236}">
                <a16:creationId xmlns:a16="http://schemas.microsoft.com/office/drawing/2014/main" id="{8082DFBE-8452-4CE9-AD1C-CE7B46E5065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
        <p:nvSpPr>
          <p:cNvPr id="51204" name="Header Placeholder 3">
            <a:extLst>
              <a:ext uri="{FF2B5EF4-FFF2-40B4-BE49-F238E27FC236}">
                <a16:creationId xmlns:a16="http://schemas.microsoft.com/office/drawing/2014/main" id="{6CE45A66-82D9-4508-A6DF-718462399255}"/>
              </a:ext>
            </a:extLst>
          </p:cNvPr>
          <p:cNvSpPr>
            <a:spLocks noGrp="1"/>
          </p:cNvSpPr>
          <p:nvPr>
            <p:ph type="hdr" sz="quarter"/>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01700">
              <a:spcBef>
                <a:spcPct val="30000"/>
              </a:spcBef>
              <a:defRPr sz="1200">
                <a:solidFill>
                  <a:schemeClr val="tx1"/>
                </a:solidFill>
                <a:latin typeface="Times New Roman" panose="02020603050405020304" pitchFamily="18" charset="0"/>
              </a:defRPr>
            </a:lvl1pPr>
            <a:lvl2pPr marL="742950" indent="-285750" defTabSz="901700">
              <a:spcBef>
                <a:spcPct val="30000"/>
              </a:spcBef>
              <a:defRPr sz="1200">
                <a:solidFill>
                  <a:schemeClr val="tx1"/>
                </a:solidFill>
                <a:latin typeface="Times New Roman" panose="02020603050405020304" pitchFamily="18" charset="0"/>
              </a:defRPr>
            </a:lvl2pPr>
            <a:lvl3pPr marL="1143000" indent="-228600" defTabSz="901700">
              <a:spcBef>
                <a:spcPct val="30000"/>
              </a:spcBef>
              <a:defRPr sz="1200">
                <a:solidFill>
                  <a:schemeClr val="tx1"/>
                </a:solidFill>
                <a:latin typeface="Times New Roman" panose="02020603050405020304" pitchFamily="18" charset="0"/>
              </a:defRPr>
            </a:lvl3pPr>
            <a:lvl4pPr marL="1600200" indent="-228600" defTabSz="901700">
              <a:spcBef>
                <a:spcPct val="30000"/>
              </a:spcBef>
              <a:defRPr sz="1200">
                <a:solidFill>
                  <a:schemeClr val="tx1"/>
                </a:solidFill>
                <a:latin typeface="Times New Roman" panose="02020603050405020304" pitchFamily="18" charset="0"/>
              </a:defRPr>
            </a:lvl4pPr>
            <a:lvl5pPr marL="2057400" indent="-228600" defTabSz="901700">
              <a:spcBef>
                <a:spcPct val="30000"/>
              </a:spcBef>
              <a:defRPr sz="1200">
                <a:solidFill>
                  <a:schemeClr val="tx1"/>
                </a:solidFill>
                <a:latin typeface="Times New Roman"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b="1">
                <a:latin typeface="Arial" panose="020B0604020202020204" pitchFamily="34" charset="0"/>
              </a:rPr>
              <a:t>3. Data Types</a:t>
            </a:r>
          </a:p>
        </p:txBody>
      </p:sp>
      <p:sp>
        <p:nvSpPr>
          <p:cNvPr id="51205" name="Date Placeholder 4">
            <a:extLst>
              <a:ext uri="{FF2B5EF4-FFF2-40B4-BE49-F238E27FC236}">
                <a16:creationId xmlns:a16="http://schemas.microsoft.com/office/drawing/2014/main" id="{81E3202D-6D9D-4BF0-BEC7-A09A7D7D6B06}"/>
              </a:ext>
            </a:extLst>
          </p:cNvPr>
          <p:cNvSpPr>
            <a:spLocks noGrp="1"/>
          </p:cNvSpPr>
          <p:nvPr>
            <p:ph type="dt" sz="quarter"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01700">
              <a:spcBef>
                <a:spcPct val="30000"/>
              </a:spcBef>
              <a:defRPr sz="1200">
                <a:solidFill>
                  <a:schemeClr val="tx1"/>
                </a:solidFill>
                <a:latin typeface="Times New Roman" panose="02020603050405020304" pitchFamily="18" charset="0"/>
              </a:defRPr>
            </a:lvl1pPr>
            <a:lvl2pPr marL="742950" indent="-285750" defTabSz="901700">
              <a:spcBef>
                <a:spcPct val="30000"/>
              </a:spcBef>
              <a:defRPr sz="1200">
                <a:solidFill>
                  <a:schemeClr val="tx1"/>
                </a:solidFill>
                <a:latin typeface="Times New Roman" panose="02020603050405020304" pitchFamily="18" charset="0"/>
              </a:defRPr>
            </a:lvl2pPr>
            <a:lvl3pPr marL="1143000" indent="-228600" defTabSz="901700">
              <a:spcBef>
                <a:spcPct val="30000"/>
              </a:spcBef>
              <a:defRPr sz="1200">
                <a:solidFill>
                  <a:schemeClr val="tx1"/>
                </a:solidFill>
                <a:latin typeface="Times New Roman" panose="02020603050405020304" pitchFamily="18" charset="0"/>
              </a:defRPr>
            </a:lvl3pPr>
            <a:lvl4pPr marL="1600200" indent="-228600" defTabSz="901700">
              <a:spcBef>
                <a:spcPct val="30000"/>
              </a:spcBef>
              <a:defRPr sz="1200">
                <a:solidFill>
                  <a:schemeClr val="tx1"/>
                </a:solidFill>
                <a:latin typeface="Times New Roman" panose="02020603050405020304" pitchFamily="18" charset="0"/>
              </a:defRPr>
            </a:lvl4pPr>
            <a:lvl5pPr marL="2057400" indent="-228600" defTabSz="901700">
              <a:spcBef>
                <a:spcPct val="30000"/>
              </a:spcBef>
              <a:defRPr sz="1200">
                <a:solidFill>
                  <a:schemeClr val="tx1"/>
                </a:solidFill>
                <a:latin typeface="Times New Roman"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1000">
                <a:latin typeface="Arial" panose="020B0604020202020204" pitchFamily="34" charset="0"/>
              </a:rPr>
              <a:t>2008</a:t>
            </a:r>
          </a:p>
        </p:txBody>
      </p:sp>
      <p:sp>
        <p:nvSpPr>
          <p:cNvPr id="51206" name="Footer Placeholder 5">
            <a:extLst>
              <a:ext uri="{FF2B5EF4-FFF2-40B4-BE49-F238E27FC236}">
                <a16:creationId xmlns:a16="http://schemas.microsoft.com/office/drawing/2014/main" id="{01B79D3D-DE2E-4D0B-874B-EA8A3D8666B4}"/>
              </a:ext>
            </a:extLst>
          </p:cNvPr>
          <p:cNvSpPr>
            <a:spLocks noGrp="1"/>
          </p:cNvSpPr>
          <p:nvPr>
            <p:ph type="ftr" sz="quarter" idx="4"/>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01700">
              <a:spcBef>
                <a:spcPct val="30000"/>
              </a:spcBef>
              <a:defRPr sz="1200">
                <a:solidFill>
                  <a:schemeClr val="tx1"/>
                </a:solidFill>
                <a:latin typeface="Times New Roman" panose="02020603050405020304" pitchFamily="18" charset="0"/>
              </a:defRPr>
            </a:lvl1pPr>
            <a:lvl2pPr marL="742950" indent="-285750" defTabSz="901700">
              <a:spcBef>
                <a:spcPct val="30000"/>
              </a:spcBef>
              <a:defRPr sz="1200">
                <a:solidFill>
                  <a:schemeClr val="tx1"/>
                </a:solidFill>
                <a:latin typeface="Times New Roman" panose="02020603050405020304" pitchFamily="18" charset="0"/>
              </a:defRPr>
            </a:lvl2pPr>
            <a:lvl3pPr marL="1143000" indent="-228600" defTabSz="901700">
              <a:spcBef>
                <a:spcPct val="30000"/>
              </a:spcBef>
              <a:defRPr sz="1200">
                <a:solidFill>
                  <a:schemeClr val="tx1"/>
                </a:solidFill>
                <a:latin typeface="Times New Roman" panose="02020603050405020304" pitchFamily="18" charset="0"/>
              </a:defRPr>
            </a:lvl3pPr>
            <a:lvl4pPr marL="1600200" indent="-228600" defTabSz="901700">
              <a:spcBef>
                <a:spcPct val="30000"/>
              </a:spcBef>
              <a:defRPr sz="1200">
                <a:solidFill>
                  <a:schemeClr val="tx1"/>
                </a:solidFill>
                <a:latin typeface="Times New Roman" panose="02020603050405020304" pitchFamily="18" charset="0"/>
              </a:defRPr>
            </a:lvl4pPr>
            <a:lvl5pPr marL="2057400" indent="-228600" defTabSz="901700">
              <a:spcBef>
                <a:spcPct val="30000"/>
              </a:spcBef>
              <a:defRPr sz="1200">
                <a:solidFill>
                  <a:schemeClr val="tx1"/>
                </a:solidFill>
                <a:latin typeface="Times New Roman"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r>
              <a:rPr lang="en-US" altLang="en-US" sz="600">
                <a:latin typeface="Arial" panose="020B0604020202020204" pitchFamily="34" charset="0"/>
              </a:rPr>
              <a:t>© 2008 Microsoft</a:t>
            </a:r>
          </a:p>
        </p:txBody>
      </p:sp>
      <p:sp>
        <p:nvSpPr>
          <p:cNvPr id="51207" name="Slide Number Placeholder 6">
            <a:extLst>
              <a:ext uri="{FF2B5EF4-FFF2-40B4-BE49-F238E27FC236}">
                <a16:creationId xmlns:a16="http://schemas.microsoft.com/office/drawing/2014/main" id="{9A6E04D4-24B6-4884-BCCF-7BAFEF66D38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defTabSz="901700">
              <a:spcBef>
                <a:spcPct val="30000"/>
              </a:spcBef>
              <a:defRPr sz="1200">
                <a:solidFill>
                  <a:schemeClr val="tx1"/>
                </a:solidFill>
                <a:latin typeface="Times New Roman" panose="02020603050405020304" pitchFamily="18" charset="0"/>
              </a:defRPr>
            </a:lvl1pPr>
            <a:lvl2pPr marL="742950" indent="-285750" defTabSz="901700">
              <a:spcBef>
                <a:spcPct val="30000"/>
              </a:spcBef>
              <a:defRPr sz="1200">
                <a:solidFill>
                  <a:schemeClr val="tx1"/>
                </a:solidFill>
                <a:latin typeface="Times New Roman" panose="02020603050405020304" pitchFamily="18" charset="0"/>
              </a:defRPr>
            </a:lvl2pPr>
            <a:lvl3pPr marL="1143000" indent="-228600" defTabSz="901700">
              <a:spcBef>
                <a:spcPct val="30000"/>
              </a:spcBef>
              <a:defRPr sz="1200">
                <a:solidFill>
                  <a:schemeClr val="tx1"/>
                </a:solidFill>
                <a:latin typeface="Times New Roman" panose="02020603050405020304" pitchFamily="18" charset="0"/>
              </a:defRPr>
            </a:lvl3pPr>
            <a:lvl4pPr marL="1600200" indent="-228600" defTabSz="901700">
              <a:spcBef>
                <a:spcPct val="30000"/>
              </a:spcBef>
              <a:defRPr sz="1200">
                <a:solidFill>
                  <a:schemeClr val="tx1"/>
                </a:solidFill>
                <a:latin typeface="Times New Roman" panose="02020603050405020304" pitchFamily="18" charset="0"/>
              </a:defRPr>
            </a:lvl4pPr>
            <a:lvl5pPr marL="2057400" indent="-228600" defTabSz="901700">
              <a:spcBef>
                <a:spcPct val="30000"/>
              </a:spcBef>
              <a:defRPr sz="1200">
                <a:solidFill>
                  <a:schemeClr val="tx1"/>
                </a:solidFill>
                <a:latin typeface="Times New Roman" panose="02020603050405020304" pitchFamily="18" charset="0"/>
              </a:defRPr>
            </a:lvl5pPr>
            <a:lvl6pPr marL="2514600" indent="-228600" defTabSz="9017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defTabSz="9017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defTabSz="9017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defTabSz="9017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9D0327E-8236-4A20-B505-729499820A7A}" type="slidenum">
              <a:rPr lang="en-US" altLang="en-US" sz="1000" b="1" smtClean="0">
                <a:latin typeface="Arial" panose="020B0604020202020204" pitchFamily="34" charset="0"/>
              </a:rPr>
              <a:pPr>
                <a:spcBef>
                  <a:spcPct val="0"/>
                </a:spcBef>
              </a:pPr>
              <a:t>43</a:t>
            </a:fld>
            <a:endParaRPr lang="en-US" altLang="en-US" sz="1000">
              <a:latin typeface="Arial" panose="020B060402020202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Rectangle 7">
            <a:extLst>
              <a:ext uri="{FF2B5EF4-FFF2-40B4-BE49-F238E27FC236}">
                <a16:creationId xmlns:a16="http://schemas.microsoft.com/office/drawing/2014/main" id="{BA241F60-4C03-4003-98A6-F0CA4236669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DDF7016-2E8A-4C68-959B-D05472B0D946}" type="slidenum">
              <a:rPr lang="en-US" altLang="en-US" smtClean="0"/>
              <a:pPr>
                <a:spcBef>
                  <a:spcPct val="0"/>
                </a:spcBef>
              </a:pPr>
              <a:t>163</a:t>
            </a:fld>
            <a:endParaRPr lang="en-US" altLang="en-US"/>
          </a:p>
        </p:txBody>
      </p:sp>
      <p:sp>
        <p:nvSpPr>
          <p:cNvPr id="201731" name="Rectangle 7">
            <a:extLst>
              <a:ext uri="{FF2B5EF4-FFF2-40B4-BE49-F238E27FC236}">
                <a16:creationId xmlns:a16="http://schemas.microsoft.com/office/drawing/2014/main" id="{5E4570BC-CF06-4A34-8AAA-4729486E0761}"/>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0C6C4464-8B85-4A6E-BEDB-8CDEC70B50DF}" type="slidenum">
              <a:rPr lang="en-US" altLang="en-US">
                <a:latin typeface="Arial" panose="020B0604020202020204" pitchFamily="34" charset="0"/>
              </a:rPr>
              <a:pPr algn="r" eaLnBrk="1" hangingPunct="1">
                <a:spcBef>
                  <a:spcPct val="0"/>
                </a:spcBef>
              </a:pPr>
              <a:t>163</a:t>
            </a:fld>
            <a:endParaRPr lang="en-US" altLang="en-US">
              <a:latin typeface="Arial" panose="020B0604020202020204" pitchFamily="34" charset="0"/>
            </a:endParaRPr>
          </a:p>
        </p:txBody>
      </p:sp>
      <p:sp>
        <p:nvSpPr>
          <p:cNvPr id="201732" name="Rectangle 2">
            <a:extLst>
              <a:ext uri="{FF2B5EF4-FFF2-40B4-BE49-F238E27FC236}">
                <a16:creationId xmlns:a16="http://schemas.microsoft.com/office/drawing/2014/main" id="{307F5168-5B94-4E2F-8721-C9878169D6BA}"/>
              </a:ext>
            </a:extLst>
          </p:cNvPr>
          <p:cNvSpPr>
            <a:spLocks noGrp="1" noRot="1" noChangeAspect="1" noChangeArrowheads="1" noTextEdit="1"/>
          </p:cNvSpPr>
          <p:nvPr>
            <p:ph type="sldImg"/>
          </p:nvPr>
        </p:nvSpPr>
        <p:spPr>
          <a:ln/>
        </p:spPr>
      </p:sp>
      <p:sp>
        <p:nvSpPr>
          <p:cNvPr id="201733" name="Rectangle 3">
            <a:extLst>
              <a:ext uri="{FF2B5EF4-FFF2-40B4-BE49-F238E27FC236}">
                <a16:creationId xmlns:a16="http://schemas.microsoft.com/office/drawing/2014/main" id="{DB685CA5-2380-41C1-BFDB-82069E2ED152}"/>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778" name="Rectangle 7">
            <a:extLst>
              <a:ext uri="{FF2B5EF4-FFF2-40B4-BE49-F238E27FC236}">
                <a16:creationId xmlns:a16="http://schemas.microsoft.com/office/drawing/2014/main" id="{EA0F323D-DA87-4362-95BD-547BB3E7A509}"/>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555084-8793-47BF-A3BA-2A0950C26231}" type="slidenum">
              <a:rPr lang="en-US" altLang="en-US" smtClean="0"/>
              <a:pPr>
                <a:spcBef>
                  <a:spcPct val="0"/>
                </a:spcBef>
              </a:pPr>
              <a:t>164</a:t>
            </a:fld>
            <a:endParaRPr lang="en-US" altLang="en-US"/>
          </a:p>
        </p:txBody>
      </p:sp>
      <p:sp>
        <p:nvSpPr>
          <p:cNvPr id="203779" name="Rectangle 7">
            <a:extLst>
              <a:ext uri="{FF2B5EF4-FFF2-40B4-BE49-F238E27FC236}">
                <a16:creationId xmlns:a16="http://schemas.microsoft.com/office/drawing/2014/main" id="{AF33BFEF-590E-4FB2-9A92-93876D7290CE}"/>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34483879-3487-4D61-B06E-5A90A73EE1D1}" type="slidenum">
              <a:rPr lang="en-US" altLang="en-US">
                <a:latin typeface="Arial" panose="020B0604020202020204" pitchFamily="34" charset="0"/>
              </a:rPr>
              <a:pPr algn="r" eaLnBrk="1" hangingPunct="1">
                <a:spcBef>
                  <a:spcPct val="0"/>
                </a:spcBef>
              </a:pPr>
              <a:t>164</a:t>
            </a:fld>
            <a:endParaRPr lang="en-US" altLang="en-US">
              <a:latin typeface="Arial" panose="020B0604020202020204" pitchFamily="34" charset="0"/>
            </a:endParaRPr>
          </a:p>
        </p:txBody>
      </p:sp>
      <p:sp>
        <p:nvSpPr>
          <p:cNvPr id="203780" name="Rectangle 2">
            <a:extLst>
              <a:ext uri="{FF2B5EF4-FFF2-40B4-BE49-F238E27FC236}">
                <a16:creationId xmlns:a16="http://schemas.microsoft.com/office/drawing/2014/main" id="{7839C0B0-91D8-4E72-9BA2-5396EC0B427C}"/>
              </a:ext>
            </a:extLst>
          </p:cNvPr>
          <p:cNvSpPr>
            <a:spLocks noGrp="1" noRot="1" noChangeAspect="1" noChangeArrowheads="1" noTextEdit="1"/>
          </p:cNvSpPr>
          <p:nvPr>
            <p:ph type="sldImg"/>
          </p:nvPr>
        </p:nvSpPr>
        <p:spPr>
          <a:ln/>
        </p:spPr>
      </p:sp>
      <p:sp>
        <p:nvSpPr>
          <p:cNvPr id="203781" name="Rectangle 3">
            <a:extLst>
              <a:ext uri="{FF2B5EF4-FFF2-40B4-BE49-F238E27FC236}">
                <a16:creationId xmlns:a16="http://schemas.microsoft.com/office/drawing/2014/main" id="{09D2198A-3930-49BA-A164-C3E46FC631AC}"/>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26" name="Rectangle 7">
            <a:extLst>
              <a:ext uri="{FF2B5EF4-FFF2-40B4-BE49-F238E27FC236}">
                <a16:creationId xmlns:a16="http://schemas.microsoft.com/office/drawing/2014/main" id="{EFD1EBED-74D7-402B-96B6-3DEBC02F5EDE}"/>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4F5604D-3B2C-43CA-9CB4-FAB5A9A4EE33}" type="slidenum">
              <a:rPr lang="en-US" altLang="en-US" smtClean="0"/>
              <a:pPr>
                <a:spcBef>
                  <a:spcPct val="0"/>
                </a:spcBef>
              </a:pPr>
              <a:t>165</a:t>
            </a:fld>
            <a:endParaRPr lang="en-US" altLang="en-US"/>
          </a:p>
        </p:txBody>
      </p:sp>
      <p:sp>
        <p:nvSpPr>
          <p:cNvPr id="205827" name="Rectangle 7">
            <a:extLst>
              <a:ext uri="{FF2B5EF4-FFF2-40B4-BE49-F238E27FC236}">
                <a16:creationId xmlns:a16="http://schemas.microsoft.com/office/drawing/2014/main" id="{D3B04C24-323A-4894-B6AB-5301E9E3D9D4}"/>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AF8632B0-ABE2-43CB-98D6-A58F4EB1FC27}" type="slidenum">
              <a:rPr lang="en-US" altLang="en-US">
                <a:latin typeface="Arial" panose="020B0604020202020204" pitchFamily="34" charset="0"/>
              </a:rPr>
              <a:pPr algn="r" eaLnBrk="1" hangingPunct="1">
                <a:spcBef>
                  <a:spcPct val="0"/>
                </a:spcBef>
              </a:pPr>
              <a:t>165</a:t>
            </a:fld>
            <a:endParaRPr lang="en-US" altLang="en-US">
              <a:latin typeface="Arial" panose="020B0604020202020204" pitchFamily="34" charset="0"/>
            </a:endParaRPr>
          </a:p>
        </p:txBody>
      </p:sp>
      <p:sp>
        <p:nvSpPr>
          <p:cNvPr id="205828" name="Rectangle 2">
            <a:extLst>
              <a:ext uri="{FF2B5EF4-FFF2-40B4-BE49-F238E27FC236}">
                <a16:creationId xmlns:a16="http://schemas.microsoft.com/office/drawing/2014/main" id="{BD13BB55-BD84-49A4-9A8D-D6C78469836A}"/>
              </a:ext>
            </a:extLst>
          </p:cNvPr>
          <p:cNvSpPr>
            <a:spLocks noGrp="1" noRot="1" noChangeAspect="1" noChangeArrowheads="1" noTextEdit="1"/>
          </p:cNvSpPr>
          <p:nvPr>
            <p:ph type="sldImg"/>
          </p:nvPr>
        </p:nvSpPr>
        <p:spPr>
          <a:ln/>
        </p:spPr>
      </p:sp>
      <p:sp>
        <p:nvSpPr>
          <p:cNvPr id="205829" name="Rectangle 3">
            <a:extLst>
              <a:ext uri="{FF2B5EF4-FFF2-40B4-BE49-F238E27FC236}">
                <a16:creationId xmlns:a16="http://schemas.microsoft.com/office/drawing/2014/main" id="{5EAF1BEF-2F7D-434F-840A-2A1D7C3E574E}"/>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7">
            <a:extLst>
              <a:ext uri="{FF2B5EF4-FFF2-40B4-BE49-F238E27FC236}">
                <a16:creationId xmlns:a16="http://schemas.microsoft.com/office/drawing/2014/main" id="{9B51D992-2E01-4BCD-9942-EDD94884120C}"/>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0CDD498-7CD3-4A5C-8236-03CDFA4F4696}" type="slidenum">
              <a:rPr lang="en-US" altLang="en-US" smtClean="0"/>
              <a:pPr>
                <a:spcBef>
                  <a:spcPct val="0"/>
                </a:spcBef>
              </a:pPr>
              <a:t>169</a:t>
            </a:fld>
            <a:endParaRPr lang="en-US" altLang="en-US"/>
          </a:p>
        </p:txBody>
      </p:sp>
      <p:sp>
        <p:nvSpPr>
          <p:cNvPr id="210947" name="Rectangle 7">
            <a:extLst>
              <a:ext uri="{FF2B5EF4-FFF2-40B4-BE49-F238E27FC236}">
                <a16:creationId xmlns:a16="http://schemas.microsoft.com/office/drawing/2014/main" id="{E7AE8C9F-242D-4911-92D8-15898B17615C}"/>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622A2500-63BF-41EC-B2EA-D220071D305F}" type="slidenum">
              <a:rPr lang="en-US" altLang="en-US">
                <a:latin typeface="Arial" panose="020B0604020202020204" pitchFamily="34" charset="0"/>
              </a:rPr>
              <a:pPr algn="r" eaLnBrk="1" hangingPunct="1">
                <a:spcBef>
                  <a:spcPct val="0"/>
                </a:spcBef>
              </a:pPr>
              <a:t>169</a:t>
            </a:fld>
            <a:endParaRPr lang="en-US" altLang="en-US">
              <a:latin typeface="Arial" panose="020B0604020202020204" pitchFamily="34" charset="0"/>
            </a:endParaRPr>
          </a:p>
        </p:txBody>
      </p:sp>
      <p:sp>
        <p:nvSpPr>
          <p:cNvPr id="210948" name="Rectangle 2">
            <a:extLst>
              <a:ext uri="{FF2B5EF4-FFF2-40B4-BE49-F238E27FC236}">
                <a16:creationId xmlns:a16="http://schemas.microsoft.com/office/drawing/2014/main" id="{88067E75-23EA-45B3-A7F4-6B48990CBF6D}"/>
              </a:ext>
            </a:extLst>
          </p:cNvPr>
          <p:cNvSpPr>
            <a:spLocks noGrp="1" noRot="1" noChangeAspect="1" noChangeArrowheads="1" noTextEdit="1"/>
          </p:cNvSpPr>
          <p:nvPr>
            <p:ph type="sldImg"/>
          </p:nvPr>
        </p:nvSpPr>
        <p:spPr>
          <a:ln/>
        </p:spPr>
      </p:sp>
      <p:sp>
        <p:nvSpPr>
          <p:cNvPr id="210949" name="Rectangle 3">
            <a:extLst>
              <a:ext uri="{FF2B5EF4-FFF2-40B4-BE49-F238E27FC236}">
                <a16:creationId xmlns:a16="http://schemas.microsoft.com/office/drawing/2014/main" id="{B1A1B9B9-E97E-4379-8F17-C5BC5C28EE02}"/>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7">
            <a:extLst>
              <a:ext uri="{FF2B5EF4-FFF2-40B4-BE49-F238E27FC236}">
                <a16:creationId xmlns:a16="http://schemas.microsoft.com/office/drawing/2014/main" id="{ECA8A2B2-753B-4F92-93D3-2DACCD623860}"/>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156107A-6E63-4CD3-ACA4-20C43404CA0C}" type="slidenum">
              <a:rPr lang="en-US" altLang="en-US" smtClean="0"/>
              <a:pPr>
                <a:spcBef>
                  <a:spcPct val="0"/>
                </a:spcBef>
              </a:pPr>
              <a:t>170</a:t>
            </a:fld>
            <a:endParaRPr lang="en-US" altLang="en-US"/>
          </a:p>
        </p:txBody>
      </p:sp>
      <p:sp>
        <p:nvSpPr>
          <p:cNvPr id="212995" name="Rectangle 7">
            <a:extLst>
              <a:ext uri="{FF2B5EF4-FFF2-40B4-BE49-F238E27FC236}">
                <a16:creationId xmlns:a16="http://schemas.microsoft.com/office/drawing/2014/main" id="{46ACED92-E8A0-4D44-B39F-737DDA03F662}"/>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CA354BBF-0D96-431B-8328-ECE87EB71B64}" type="slidenum">
              <a:rPr lang="en-US" altLang="en-US">
                <a:latin typeface="Arial" panose="020B0604020202020204" pitchFamily="34" charset="0"/>
              </a:rPr>
              <a:pPr algn="r" eaLnBrk="1" hangingPunct="1">
                <a:spcBef>
                  <a:spcPct val="0"/>
                </a:spcBef>
              </a:pPr>
              <a:t>170</a:t>
            </a:fld>
            <a:endParaRPr lang="en-US" altLang="en-US">
              <a:latin typeface="Arial" panose="020B0604020202020204" pitchFamily="34" charset="0"/>
            </a:endParaRPr>
          </a:p>
        </p:txBody>
      </p:sp>
      <p:sp>
        <p:nvSpPr>
          <p:cNvPr id="212996" name="Rectangle 2">
            <a:extLst>
              <a:ext uri="{FF2B5EF4-FFF2-40B4-BE49-F238E27FC236}">
                <a16:creationId xmlns:a16="http://schemas.microsoft.com/office/drawing/2014/main" id="{C16D7B32-318F-4F8C-91DC-833CA958249F}"/>
              </a:ext>
            </a:extLst>
          </p:cNvPr>
          <p:cNvSpPr>
            <a:spLocks noGrp="1" noRot="1" noChangeAspect="1" noChangeArrowheads="1" noTextEdit="1"/>
          </p:cNvSpPr>
          <p:nvPr>
            <p:ph type="sldImg"/>
          </p:nvPr>
        </p:nvSpPr>
        <p:spPr>
          <a:ln/>
        </p:spPr>
      </p:sp>
      <p:sp>
        <p:nvSpPr>
          <p:cNvPr id="212997" name="Rectangle 3">
            <a:extLst>
              <a:ext uri="{FF2B5EF4-FFF2-40B4-BE49-F238E27FC236}">
                <a16:creationId xmlns:a16="http://schemas.microsoft.com/office/drawing/2014/main" id="{80E8B3AD-458D-4BCA-AA3E-1730C47CA219}"/>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Rectangle 7">
            <a:extLst>
              <a:ext uri="{FF2B5EF4-FFF2-40B4-BE49-F238E27FC236}">
                <a16:creationId xmlns:a16="http://schemas.microsoft.com/office/drawing/2014/main" id="{D479DA54-FB05-419B-8A3E-93320A681F62}"/>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2975C69-E9E0-4298-BAAD-BE4297E4E576}" type="slidenum">
              <a:rPr lang="en-US" altLang="en-US" smtClean="0"/>
              <a:pPr>
                <a:spcBef>
                  <a:spcPct val="0"/>
                </a:spcBef>
              </a:pPr>
              <a:t>171</a:t>
            </a:fld>
            <a:endParaRPr lang="en-US" altLang="en-US"/>
          </a:p>
        </p:txBody>
      </p:sp>
      <p:sp>
        <p:nvSpPr>
          <p:cNvPr id="215043" name="Rectangle 7">
            <a:extLst>
              <a:ext uri="{FF2B5EF4-FFF2-40B4-BE49-F238E27FC236}">
                <a16:creationId xmlns:a16="http://schemas.microsoft.com/office/drawing/2014/main" id="{E984BABD-3938-4F60-AABF-50602C42E55D}"/>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57C15DC1-B8B6-49CA-B22B-8762713045BD}" type="slidenum">
              <a:rPr lang="en-US" altLang="en-US">
                <a:latin typeface="Arial" panose="020B0604020202020204" pitchFamily="34" charset="0"/>
              </a:rPr>
              <a:pPr algn="r" eaLnBrk="1" hangingPunct="1">
                <a:spcBef>
                  <a:spcPct val="0"/>
                </a:spcBef>
              </a:pPr>
              <a:t>171</a:t>
            </a:fld>
            <a:endParaRPr lang="en-US" altLang="en-US">
              <a:latin typeface="Arial" panose="020B0604020202020204" pitchFamily="34" charset="0"/>
            </a:endParaRPr>
          </a:p>
        </p:txBody>
      </p:sp>
      <p:sp>
        <p:nvSpPr>
          <p:cNvPr id="215044" name="Rectangle 2">
            <a:extLst>
              <a:ext uri="{FF2B5EF4-FFF2-40B4-BE49-F238E27FC236}">
                <a16:creationId xmlns:a16="http://schemas.microsoft.com/office/drawing/2014/main" id="{34C7FE48-B261-49D9-8CBE-4CDEA6048A9F}"/>
              </a:ext>
            </a:extLst>
          </p:cNvPr>
          <p:cNvSpPr>
            <a:spLocks noGrp="1" noRot="1" noChangeAspect="1" noChangeArrowheads="1" noTextEdit="1"/>
          </p:cNvSpPr>
          <p:nvPr>
            <p:ph type="sldImg"/>
          </p:nvPr>
        </p:nvSpPr>
        <p:spPr>
          <a:ln/>
        </p:spPr>
      </p:sp>
      <p:sp>
        <p:nvSpPr>
          <p:cNvPr id="215045" name="Rectangle 3">
            <a:extLst>
              <a:ext uri="{FF2B5EF4-FFF2-40B4-BE49-F238E27FC236}">
                <a16:creationId xmlns:a16="http://schemas.microsoft.com/office/drawing/2014/main" id="{EA740785-9D6B-4400-B218-827B900E0B60}"/>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7">
            <a:extLst>
              <a:ext uri="{FF2B5EF4-FFF2-40B4-BE49-F238E27FC236}">
                <a16:creationId xmlns:a16="http://schemas.microsoft.com/office/drawing/2014/main" id="{9F123737-7411-4E2E-98A5-57392139102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D7720D0-EB6E-4988-A4F2-524EFE972373}" type="slidenum">
              <a:rPr lang="en-US" altLang="en-US" smtClean="0"/>
              <a:pPr>
                <a:spcBef>
                  <a:spcPct val="0"/>
                </a:spcBef>
              </a:pPr>
              <a:t>172</a:t>
            </a:fld>
            <a:endParaRPr lang="en-US" altLang="en-US"/>
          </a:p>
        </p:txBody>
      </p:sp>
      <p:sp>
        <p:nvSpPr>
          <p:cNvPr id="217091" name="Rectangle 7">
            <a:extLst>
              <a:ext uri="{FF2B5EF4-FFF2-40B4-BE49-F238E27FC236}">
                <a16:creationId xmlns:a16="http://schemas.microsoft.com/office/drawing/2014/main" id="{68BC4B81-368E-4EE7-A6BC-2190C8AC6E58}"/>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0979410E-D9C8-4A30-80C5-97B363E190CE}" type="slidenum">
              <a:rPr lang="en-US" altLang="en-US">
                <a:latin typeface="Arial" panose="020B0604020202020204" pitchFamily="34" charset="0"/>
              </a:rPr>
              <a:pPr algn="r" eaLnBrk="1" hangingPunct="1">
                <a:spcBef>
                  <a:spcPct val="0"/>
                </a:spcBef>
              </a:pPr>
              <a:t>172</a:t>
            </a:fld>
            <a:endParaRPr lang="en-US" altLang="en-US">
              <a:latin typeface="Arial" panose="020B0604020202020204" pitchFamily="34" charset="0"/>
            </a:endParaRPr>
          </a:p>
        </p:txBody>
      </p:sp>
      <p:sp>
        <p:nvSpPr>
          <p:cNvPr id="217092" name="Rectangle 2">
            <a:extLst>
              <a:ext uri="{FF2B5EF4-FFF2-40B4-BE49-F238E27FC236}">
                <a16:creationId xmlns:a16="http://schemas.microsoft.com/office/drawing/2014/main" id="{C22FE4AE-44CA-49C6-97F8-FDAE7E9EFC2C}"/>
              </a:ext>
            </a:extLst>
          </p:cNvPr>
          <p:cNvSpPr>
            <a:spLocks noGrp="1" noRot="1" noChangeAspect="1" noChangeArrowheads="1" noTextEdit="1"/>
          </p:cNvSpPr>
          <p:nvPr>
            <p:ph type="sldImg"/>
          </p:nvPr>
        </p:nvSpPr>
        <p:spPr>
          <a:ln/>
        </p:spPr>
      </p:sp>
      <p:sp>
        <p:nvSpPr>
          <p:cNvPr id="217093" name="Rectangle 3">
            <a:extLst>
              <a:ext uri="{FF2B5EF4-FFF2-40B4-BE49-F238E27FC236}">
                <a16:creationId xmlns:a16="http://schemas.microsoft.com/office/drawing/2014/main" id="{9A39B885-9F02-40D1-BB5F-7A2964C0BE57}"/>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7">
            <a:extLst>
              <a:ext uri="{FF2B5EF4-FFF2-40B4-BE49-F238E27FC236}">
                <a16:creationId xmlns:a16="http://schemas.microsoft.com/office/drawing/2014/main" id="{FE482647-BD3A-497E-B7AD-2F7BE7951E3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15CF41BE-09A7-4CDB-A8F0-27EAC3BCE1B4}" type="slidenum">
              <a:rPr lang="en-US" altLang="en-US" smtClean="0"/>
              <a:pPr>
                <a:spcBef>
                  <a:spcPct val="0"/>
                </a:spcBef>
              </a:pPr>
              <a:t>173</a:t>
            </a:fld>
            <a:endParaRPr lang="en-US" altLang="en-US"/>
          </a:p>
        </p:txBody>
      </p:sp>
      <p:sp>
        <p:nvSpPr>
          <p:cNvPr id="219139" name="Rectangle 7">
            <a:extLst>
              <a:ext uri="{FF2B5EF4-FFF2-40B4-BE49-F238E27FC236}">
                <a16:creationId xmlns:a16="http://schemas.microsoft.com/office/drawing/2014/main" id="{463CAAA5-C6D0-4C00-B0F9-D90BE19CA903}"/>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36474AC4-BC82-4E83-8832-302FFBEB55C9}" type="slidenum">
              <a:rPr lang="en-US" altLang="en-US">
                <a:latin typeface="Arial" panose="020B0604020202020204" pitchFamily="34" charset="0"/>
              </a:rPr>
              <a:pPr algn="r" eaLnBrk="1" hangingPunct="1">
                <a:spcBef>
                  <a:spcPct val="0"/>
                </a:spcBef>
              </a:pPr>
              <a:t>173</a:t>
            </a:fld>
            <a:endParaRPr lang="en-US" altLang="en-US">
              <a:latin typeface="Arial" panose="020B0604020202020204" pitchFamily="34" charset="0"/>
            </a:endParaRPr>
          </a:p>
        </p:txBody>
      </p:sp>
      <p:sp>
        <p:nvSpPr>
          <p:cNvPr id="219140" name="Rectangle 2">
            <a:extLst>
              <a:ext uri="{FF2B5EF4-FFF2-40B4-BE49-F238E27FC236}">
                <a16:creationId xmlns:a16="http://schemas.microsoft.com/office/drawing/2014/main" id="{7C4B714B-08FF-420F-95E1-04A5799E6EA2}"/>
              </a:ext>
            </a:extLst>
          </p:cNvPr>
          <p:cNvSpPr>
            <a:spLocks noGrp="1" noRot="1" noChangeAspect="1" noChangeArrowheads="1" noTextEdit="1"/>
          </p:cNvSpPr>
          <p:nvPr>
            <p:ph type="sldImg"/>
          </p:nvPr>
        </p:nvSpPr>
        <p:spPr>
          <a:ln/>
        </p:spPr>
      </p:sp>
      <p:sp>
        <p:nvSpPr>
          <p:cNvPr id="219141" name="Rectangle 3">
            <a:extLst>
              <a:ext uri="{FF2B5EF4-FFF2-40B4-BE49-F238E27FC236}">
                <a16:creationId xmlns:a16="http://schemas.microsoft.com/office/drawing/2014/main" id="{BE82B4F4-F04C-40F3-BCD4-0446E6DD86CD}"/>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7">
            <a:extLst>
              <a:ext uri="{FF2B5EF4-FFF2-40B4-BE49-F238E27FC236}">
                <a16:creationId xmlns:a16="http://schemas.microsoft.com/office/drawing/2014/main" id="{120594BF-AECE-4F09-8929-546705977C0D}"/>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841A49C9-9649-40EB-A9B1-414F1745CF9D}" type="slidenum">
              <a:rPr lang="en-US" altLang="en-US" smtClean="0"/>
              <a:pPr>
                <a:spcBef>
                  <a:spcPct val="0"/>
                </a:spcBef>
              </a:pPr>
              <a:t>174</a:t>
            </a:fld>
            <a:endParaRPr lang="en-US" altLang="en-US"/>
          </a:p>
        </p:txBody>
      </p:sp>
      <p:sp>
        <p:nvSpPr>
          <p:cNvPr id="221187" name="Rectangle 7">
            <a:extLst>
              <a:ext uri="{FF2B5EF4-FFF2-40B4-BE49-F238E27FC236}">
                <a16:creationId xmlns:a16="http://schemas.microsoft.com/office/drawing/2014/main" id="{6425087F-85BB-48AA-9F29-D290A5A3D623}"/>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518CF703-5136-4E82-BFF6-4783F789023D}" type="slidenum">
              <a:rPr lang="en-US" altLang="en-US">
                <a:latin typeface="Arial" panose="020B0604020202020204" pitchFamily="34" charset="0"/>
              </a:rPr>
              <a:pPr algn="r" eaLnBrk="1" hangingPunct="1">
                <a:spcBef>
                  <a:spcPct val="0"/>
                </a:spcBef>
              </a:pPr>
              <a:t>174</a:t>
            </a:fld>
            <a:endParaRPr lang="en-US" altLang="en-US">
              <a:latin typeface="Arial" panose="020B0604020202020204" pitchFamily="34" charset="0"/>
            </a:endParaRPr>
          </a:p>
        </p:txBody>
      </p:sp>
      <p:sp>
        <p:nvSpPr>
          <p:cNvPr id="221188" name="Rectangle 2">
            <a:extLst>
              <a:ext uri="{FF2B5EF4-FFF2-40B4-BE49-F238E27FC236}">
                <a16:creationId xmlns:a16="http://schemas.microsoft.com/office/drawing/2014/main" id="{FAD4B586-3E9F-4F4A-9D11-B5EA1247333D}"/>
              </a:ext>
            </a:extLst>
          </p:cNvPr>
          <p:cNvSpPr>
            <a:spLocks noGrp="1" noRot="1" noChangeAspect="1" noChangeArrowheads="1" noTextEdit="1"/>
          </p:cNvSpPr>
          <p:nvPr>
            <p:ph type="sldImg"/>
          </p:nvPr>
        </p:nvSpPr>
        <p:spPr>
          <a:ln/>
        </p:spPr>
      </p:sp>
      <p:sp>
        <p:nvSpPr>
          <p:cNvPr id="221189" name="Rectangle 3">
            <a:extLst>
              <a:ext uri="{FF2B5EF4-FFF2-40B4-BE49-F238E27FC236}">
                <a16:creationId xmlns:a16="http://schemas.microsoft.com/office/drawing/2014/main" id="{8B55A929-0D9F-4A2A-9982-62634D0BAD6B}"/>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7">
            <a:extLst>
              <a:ext uri="{FF2B5EF4-FFF2-40B4-BE49-F238E27FC236}">
                <a16:creationId xmlns:a16="http://schemas.microsoft.com/office/drawing/2014/main" id="{C2BDBD49-FF3E-4A24-A6A7-BE168CAC3D53}"/>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F5B894E5-B939-495D-AC61-930AFD12F03F}" type="slidenum">
              <a:rPr lang="en-US" altLang="en-US" smtClean="0"/>
              <a:pPr>
                <a:spcBef>
                  <a:spcPct val="0"/>
                </a:spcBef>
              </a:pPr>
              <a:t>182</a:t>
            </a:fld>
            <a:endParaRPr lang="en-US" altLang="en-US"/>
          </a:p>
        </p:txBody>
      </p:sp>
      <p:sp>
        <p:nvSpPr>
          <p:cNvPr id="230403" name="Rectangle 7">
            <a:extLst>
              <a:ext uri="{FF2B5EF4-FFF2-40B4-BE49-F238E27FC236}">
                <a16:creationId xmlns:a16="http://schemas.microsoft.com/office/drawing/2014/main" id="{A71B5C62-7488-46AE-828D-23C9D2C5CDE1}"/>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74590DCB-F87B-48DB-96D9-B48F0D921E6B}" type="slidenum">
              <a:rPr lang="en-US" altLang="en-US">
                <a:latin typeface="Arial" panose="020B0604020202020204" pitchFamily="34" charset="0"/>
              </a:rPr>
              <a:pPr algn="r" eaLnBrk="1" hangingPunct="1">
                <a:spcBef>
                  <a:spcPct val="0"/>
                </a:spcBef>
              </a:pPr>
              <a:t>182</a:t>
            </a:fld>
            <a:endParaRPr lang="en-US" altLang="en-US">
              <a:latin typeface="Arial" panose="020B0604020202020204" pitchFamily="34" charset="0"/>
            </a:endParaRPr>
          </a:p>
        </p:txBody>
      </p:sp>
      <p:sp>
        <p:nvSpPr>
          <p:cNvPr id="230404" name="Rectangle 2">
            <a:extLst>
              <a:ext uri="{FF2B5EF4-FFF2-40B4-BE49-F238E27FC236}">
                <a16:creationId xmlns:a16="http://schemas.microsoft.com/office/drawing/2014/main" id="{46C67C9C-5416-48D4-A787-91017DBF1C31}"/>
              </a:ext>
            </a:extLst>
          </p:cNvPr>
          <p:cNvSpPr>
            <a:spLocks noGrp="1" noRot="1" noChangeAspect="1" noChangeArrowheads="1" noTextEdit="1"/>
          </p:cNvSpPr>
          <p:nvPr>
            <p:ph type="sldImg"/>
          </p:nvPr>
        </p:nvSpPr>
        <p:spPr>
          <a:ln/>
        </p:spPr>
      </p:sp>
      <p:sp>
        <p:nvSpPr>
          <p:cNvPr id="230405" name="Rectangle 3">
            <a:extLst>
              <a:ext uri="{FF2B5EF4-FFF2-40B4-BE49-F238E27FC236}">
                <a16:creationId xmlns:a16="http://schemas.microsoft.com/office/drawing/2014/main" id="{971F586C-067C-4287-88E2-9989939C4DDB}"/>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7E38B3C7-2A44-4D57-8603-5BA184951E67}"/>
              </a:ext>
            </a:extLst>
          </p:cNvPr>
          <p:cNvSpPr>
            <a:spLocks noGrp="1" noRot="1" noChangeAspect="1" noChangeArrowheads="1" noTextEdit="1"/>
          </p:cNvSpPr>
          <p:nvPr>
            <p:ph type="sldImg"/>
          </p:nvPr>
        </p:nvSpPr>
        <p:spPr>
          <a:xfrm>
            <a:off x="909638" y="744538"/>
            <a:ext cx="4965700" cy="3724275"/>
          </a:xfrm>
          <a:ln/>
        </p:spPr>
      </p:sp>
      <p:sp>
        <p:nvSpPr>
          <p:cNvPr id="54275" name="Rectangle 3">
            <a:extLst>
              <a:ext uri="{FF2B5EF4-FFF2-40B4-BE49-F238E27FC236}">
                <a16:creationId xmlns:a16="http://schemas.microsoft.com/office/drawing/2014/main" id="{703E1845-37B4-41EB-8B32-0625C8CD13A4}"/>
              </a:ext>
            </a:extLst>
          </p:cNvPr>
          <p:cNvSpPr>
            <a:spLocks noGrp="1" noChangeArrowheads="1"/>
          </p:cNvSpPr>
          <p:nvPr>
            <p:ph type="body" idx="1"/>
          </p:nvPr>
        </p:nvSpPr>
        <p:spPr>
          <a:xfrm>
            <a:off x="903288" y="4716463"/>
            <a:ext cx="4975225" cy="44672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7">
            <a:extLst>
              <a:ext uri="{FF2B5EF4-FFF2-40B4-BE49-F238E27FC236}">
                <a16:creationId xmlns:a16="http://schemas.microsoft.com/office/drawing/2014/main" id="{00B484BA-1B65-4E2D-B556-CB2254F69B5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6A1B38F6-D28C-4ABA-93C2-E4FD91AA4A8E}" type="slidenum">
              <a:rPr lang="en-US" altLang="en-US" smtClean="0"/>
              <a:pPr>
                <a:spcBef>
                  <a:spcPct val="0"/>
                </a:spcBef>
              </a:pPr>
              <a:t>183</a:t>
            </a:fld>
            <a:endParaRPr lang="en-US" altLang="en-US"/>
          </a:p>
        </p:txBody>
      </p:sp>
      <p:sp>
        <p:nvSpPr>
          <p:cNvPr id="232451" name="Rectangle 7">
            <a:extLst>
              <a:ext uri="{FF2B5EF4-FFF2-40B4-BE49-F238E27FC236}">
                <a16:creationId xmlns:a16="http://schemas.microsoft.com/office/drawing/2014/main" id="{F6946419-8F07-4515-A3BA-69A214A59970}"/>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BD10A5CC-0159-4AC0-A771-73DF6694FA8D}" type="slidenum">
              <a:rPr lang="en-US" altLang="en-US">
                <a:latin typeface="Arial" panose="020B0604020202020204" pitchFamily="34" charset="0"/>
              </a:rPr>
              <a:pPr algn="r" eaLnBrk="1" hangingPunct="1">
                <a:spcBef>
                  <a:spcPct val="0"/>
                </a:spcBef>
              </a:pPr>
              <a:t>183</a:t>
            </a:fld>
            <a:endParaRPr lang="en-US" altLang="en-US">
              <a:latin typeface="Arial" panose="020B0604020202020204" pitchFamily="34" charset="0"/>
            </a:endParaRPr>
          </a:p>
        </p:txBody>
      </p:sp>
      <p:sp>
        <p:nvSpPr>
          <p:cNvPr id="232452" name="Rectangle 2">
            <a:extLst>
              <a:ext uri="{FF2B5EF4-FFF2-40B4-BE49-F238E27FC236}">
                <a16:creationId xmlns:a16="http://schemas.microsoft.com/office/drawing/2014/main" id="{684B848F-0C8D-4E87-9E5B-629B53DFCEDE}"/>
              </a:ext>
            </a:extLst>
          </p:cNvPr>
          <p:cNvSpPr>
            <a:spLocks noGrp="1" noRot="1" noChangeAspect="1" noChangeArrowheads="1" noTextEdit="1"/>
          </p:cNvSpPr>
          <p:nvPr>
            <p:ph type="sldImg"/>
          </p:nvPr>
        </p:nvSpPr>
        <p:spPr>
          <a:ln/>
        </p:spPr>
      </p:sp>
      <p:sp>
        <p:nvSpPr>
          <p:cNvPr id="232453" name="Rectangle 3">
            <a:extLst>
              <a:ext uri="{FF2B5EF4-FFF2-40B4-BE49-F238E27FC236}">
                <a16:creationId xmlns:a16="http://schemas.microsoft.com/office/drawing/2014/main" id="{3F44F91E-42B6-4128-9099-A3F30644F4FE}"/>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7">
            <a:extLst>
              <a:ext uri="{FF2B5EF4-FFF2-40B4-BE49-F238E27FC236}">
                <a16:creationId xmlns:a16="http://schemas.microsoft.com/office/drawing/2014/main" id="{00C346E1-04AB-4819-AA9C-705A0D574F6F}"/>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71503F7B-0DA8-403B-A2B2-638900E02B58}" type="slidenum">
              <a:rPr lang="en-US" altLang="en-US" smtClean="0"/>
              <a:pPr>
                <a:spcBef>
                  <a:spcPct val="0"/>
                </a:spcBef>
              </a:pPr>
              <a:t>184</a:t>
            </a:fld>
            <a:endParaRPr lang="en-US" altLang="en-US"/>
          </a:p>
        </p:txBody>
      </p:sp>
      <p:sp>
        <p:nvSpPr>
          <p:cNvPr id="234499" name="Rectangle 7">
            <a:extLst>
              <a:ext uri="{FF2B5EF4-FFF2-40B4-BE49-F238E27FC236}">
                <a16:creationId xmlns:a16="http://schemas.microsoft.com/office/drawing/2014/main" id="{1F5B4B2D-24E8-4A12-B922-B552FCF8F6F4}"/>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05614ECE-7D5B-4A9F-BC03-595CF4988DAB}" type="slidenum">
              <a:rPr lang="en-US" altLang="en-US">
                <a:latin typeface="Arial" panose="020B0604020202020204" pitchFamily="34" charset="0"/>
              </a:rPr>
              <a:pPr algn="r" eaLnBrk="1" hangingPunct="1">
                <a:spcBef>
                  <a:spcPct val="0"/>
                </a:spcBef>
              </a:pPr>
              <a:t>184</a:t>
            </a:fld>
            <a:endParaRPr lang="en-US" altLang="en-US">
              <a:latin typeface="Arial" panose="020B0604020202020204" pitchFamily="34" charset="0"/>
            </a:endParaRPr>
          </a:p>
        </p:txBody>
      </p:sp>
      <p:sp>
        <p:nvSpPr>
          <p:cNvPr id="234500" name="Rectangle 2">
            <a:extLst>
              <a:ext uri="{FF2B5EF4-FFF2-40B4-BE49-F238E27FC236}">
                <a16:creationId xmlns:a16="http://schemas.microsoft.com/office/drawing/2014/main" id="{FD9DCB45-A8D4-4D72-BF19-5FD67FECB8A5}"/>
              </a:ext>
            </a:extLst>
          </p:cNvPr>
          <p:cNvSpPr>
            <a:spLocks noGrp="1" noRot="1" noChangeAspect="1" noChangeArrowheads="1" noTextEdit="1"/>
          </p:cNvSpPr>
          <p:nvPr>
            <p:ph type="sldImg"/>
          </p:nvPr>
        </p:nvSpPr>
        <p:spPr>
          <a:ln/>
        </p:spPr>
      </p:sp>
      <p:sp>
        <p:nvSpPr>
          <p:cNvPr id="234501" name="Rectangle 3">
            <a:extLst>
              <a:ext uri="{FF2B5EF4-FFF2-40B4-BE49-F238E27FC236}">
                <a16:creationId xmlns:a16="http://schemas.microsoft.com/office/drawing/2014/main" id="{EC752F69-C64D-416C-ABD5-921E7C912CED}"/>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7">
            <a:extLst>
              <a:ext uri="{FF2B5EF4-FFF2-40B4-BE49-F238E27FC236}">
                <a16:creationId xmlns:a16="http://schemas.microsoft.com/office/drawing/2014/main" id="{215BA576-4BF7-4A23-936D-AF1A6B7AC22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BF00895A-EAA4-4CE4-810C-8CDA39FF91BC}" type="slidenum">
              <a:rPr lang="en-US" altLang="en-US" smtClean="0"/>
              <a:pPr>
                <a:spcBef>
                  <a:spcPct val="0"/>
                </a:spcBef>
              </a:pPr>
              <a:t>185</a:t>
            </a:fld>
            <a:endParaRPr lang="en-US" altLang="en-US"/>
          </a:p>
        </p:txBody>
      </p:sp>
      <p:sp>
        <p:nvSpPr>
          <p:cNvPr id="236547" name="Rectangle 7">
            <a:extLst>
              <a:ext uri="{FF2B5EF4-FFF2-40B4-BE49-F238E27FC236}">
                <a16:creationId xmlns:a16="http://schemas.microsoft.com/office/drawing/2014/main" id="{AFFD5CC3-8777-42A2-962E-A2E7F3E0C332}"/>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60154784-1C9A-4CAF-92A5-E9E1BDDA770C}" type="slidenum">
              <a:rPr lang="en-US" altLang="en-US">
                <a:latin typeface="Arial" panose="020B0604020202020204" pitchFamily="34" charset="0"/>
              </a:rPr>
              <a:pPr algn="r" eaLnBrk="1" hangingPunct="1">
                <a:spcBef>
                  <a:spcPct val="0"/>
                </a:spcBef>
              </a:pPr>
              <a:t>185</a:t>
            </a:fld>
            <a:endParaRPr lang="en-US" altLang="en-US">
              <a:latin typeface="Arial" panose="020B0604020202020204" pitchFamily="34" charset="0"/>
            </a:endParaRPr>
          </a:p>
        </p:txBody>
      </p:sp>
      <p:sp>
        <p:nvSpPr>
          <p:cNvPr id="236548" name="Rectangle 2">
            <a:extLst>
              <a:ext uri="{FF2B5EF4-FFF2-40B4-BE49-F238E27FC236}">
                <a16:creationId xmlns:a16="http://schemas.microsoft.com/office/drawing/2014/main" id="{E91DC012-A247-4CD8-9A9D-B7836A575AEF}"/>
              </a:ext>
            </a:extLst>
          </p:cNvPr>
          <p:cNvSpPr>
            <a:spLocks noGrp="1" noRot="1" noChangeAspect="1" noChangeArrowheads="1" noTextEdit="1"/>
          </p:cNvSpPr>
          <p:nvPr>
            <p:ph type="sldImg"/>
          </p:nvPr>
        </p:nvSpPr>
        <p:spPr>
          <a:ln/>
        </p:spPr>
      </p:sp>
      <p:sp>
        <p:nvSpPr>
          <p:cNvPr id="236549" name="Rectangle 3">
            <a:extLst>
              <a:ext uri="{FF2B5EF4-FFF2-40B4-BE49-F238E27FC236}">
                <a16:creationId xmlns:a16="http://schemas.microsoft.com/office/drawing/2014/main" id="{9AD102BE-5456-4781-97F3-92DE5E31B3DF}"/>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30A75D-14CA-46EA-B415-B2066268F6D1}" type="slidenum">
              <a:rPr lang="en-US" smtClean="0"/>
              <a:t>218</a:t>
            </a:fld>
            <a:endParaRPr lang="en-US"/>
          </a:p>
        </p:txBody>
      </p:sp>
    </p:spTree>
    <p:extLst>
      <p:ext uri="{BB962C8B-B14F-4D97-AF65-F5344CB8AC3E}">
        <p14:creationId xmlns:p14="http://schemas.microsoft.com/office/powerpoint/2010/main" val="37164675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30A75D-14CA-46EA-B415-B2066268F6D1}" type="slidenum">
              <a:rPr lang="en-US" smtClean="0"/>
              <a:t>226</a:t>
            </a:fld>
            <a:endParaRPr lang="en-US"/>
          </a:p>
        </p:txBody>
      </p:sp>
    </p:spTree>
    <p:extLst>
      <p:ext uri="{BB962C8B-B14F-4D97-AF65-F5344CB8AC3E}">
        <p14:creationId xmlns:p14="http://schemas.microsoft.com/office/powerpoint/2010/main" val="24921376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30A75D-14CA-46EA-B415-B2066268F6D1}" type="slidenum">
              <a:rPr lang="en-US" smtClean="0"/>
              <a:t>227</a:t>
            </a:fld>
            <a:endParaRPr lang="en-US"/>
          </a:p>
        </p:txBody>
      </p:sp>
    </p:spTree>
    <p:extLst>
      <p:ext uri="{BB962C8B-B14F-4D97-AF65-F5344CB8AC3E}">
        <p14:creationId xmlns:p14="http://schemas.microsoft.com/office/powerpoint/2010/main" val="29516222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330A75D-14CA-46EA-B415-B2066268F6D1}" type="slidenum">
              <a:rPr lang="en-US" smtClean="0"/>
              <a:t>231</a:t>
            </a:fld>
            <a:endParaRPr lang="en-US"/>
          </a:p>
        </p:txBody>
      </p:sp>
    </p:spTree>
    <p:extLst>
      <p:ext uri="{BB962C8B-B14F-4D97-AF65-F5344CB8AC3E}">
        <p14:creationId xmlns:p14="http://schemas.microsoft.com/office/powerpoint/2010/main" val="4055875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330A75D-14CA-46EA-B415-B2066268F6D1}" type="slidenum">
              <a:rPr lang="en-US" smtClean="0"/>
              <a:t>241</a:t>
            </a:fld>
            <a:endParaRPr lang="en-US"/>
          </a:p>
        </p:txBody>
      </p:sp>
    </p:spTree>
    <p:extLst>
      <p:ext uri="{BB962C8B-B14F-4D97-AF65-F5344CB8AC3E}">
        <p14:creationId xmlns:p14="http://schemas.microsoft.com/office/powerpoint/2010/main" val="1433017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7506" name="Rectangle 7">
            <a:extLst>
              <a:ext uri="{FF2B5EF4-FFF2-40B4-BE49-F238E27FC236}">
                <a16:creationId xmlns:a16="http://schemas.microsoft.com/office/drawing/2014/main" id="{9121DC9A-F8B1-4B21-A6F6-5B061CCB4A5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A869EC5B-6E34-4847-AC51-B9AA3E25E387}" type="slidenum">
              <a:rPr lang="en-US" altLang="en-US" smtClean="0"/>
              <a:pPr>
                <a:spcBef>
                  <a:spcPct val="0"/>
                </a:spcBef>
              </a:pPr>
              <a:t>243</a:t>
            </a:fld>
            <a:endParaRPr lang="en-US" altLang="en-US"/>
          </a:p>
        </p:txBody>
      </p:sp>
      <p:sp>
        <p:nvSpPr>
          <p:cNvPr id="277507" name="Rectangle 2">
            <a:extLst>
              <a:ext uri="{FF2B5EF4-FFF2-40B4-BE49-F238E27FC236}">
                <a16:creationId xmlns:a16="http://schemas.microsoft.com/office/drawing/2014/main" id="{87D9FB4E-220E-4A80-824F-147D5879EE3C}"/>
              </a:ext>
            </a:extLst>
          </p:cNvPr>
          <p:cNvSpPr>
            <a:spLocks noGrp="1" noRot="1" noChangeAspect="1" noChangeArrowheads="1" noTextEdit="1"/>
          </p:cNvSpPr>
          <p:nvPr>
            <p:ph type="sldImg"/>
          </p:nvPr>
        </p:nvSpPr>
        <p:spPr>
          <a:solidFill>
            <a:srgbClr val="FFFFFF"/>
          </a:solidFill>
          <a:ln/>
        </p:spPr>
      </p:sp>
      <p:sp>
        <p:nvSpPr>
          <p:cNvPr id="277508" name="Rectangle 3">
            <a:extLst>
              <a:ext uri="{FF2B5EF4-FFF2-40B4-BE49-F238E27FC236}">
                <a16:creationId xmlns:a16="http://schemas.microsoft.com/office/drawing/2014/main" id="{4502A1D6-0C63-4F8F-BD38-28967B17997A}"/>
              </a:ext>
            </a:extLst>
          </p:cNvPr>
          <p:cNvSpPr>
            <a:spLocks noGrp="1" noChangeArrowheads="1"/>
          </p:cNvSpPr>
          <p:nvPr>
            <p:ph type="body" idx="1"/>
          </p:nvPr>
        </p:nvSpPr>
        <p:spPr>
          <a:solidFill>
            <a:srgbClr val="FFFFFF"/>
          </a:solidFill>
          <a:ln>
            <a:solidFill>
              <a:srgbClr val="000000"/>
            </a:solidFill>
            <a:miter lim="800000"/>
            <a:headEnd/>
            <a:tailEnd/>
          </a:ln>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Rectangle 7">
            <a:extLst>
              <a:ext uri="{FF2B5EF4-FFF2-40B4-BE49-F238E27FC236}">
                <a16:creationId xmlns:a16="http://schemas.microsoft.com/office/drawing/2014/main" id="{B09FFBE6-DA97-4C0D-8CD2-47A5B19A0EB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9B6176D1-ADF2-428B-A8BD-2DFD9B4F1E57}" type="slidenum">
              <a:rPr lang="en-US" altLang="en-US" smtClean="0"/>
              <a:pPr>
                <a:spcBef>
                  <a:spcPct val="0"/>
                </a:spcBef>
              </a:pPr>
              <a:t>111</a:t>
            </a:fld>
            <a:endParaRPr lang="en-US" altLang="en-US"/>
          </a:p>
        </p:txBody>
      </p:sp>
      <p:sp>
        <p:nvSpPr>
          <p:cNvPr id="122883" name="Rectangle 2">
            <a:extLst>
              <a:ext uri="{FF2B5EF4-FFF2-40B4-BE49-F238E27FC236}">
                <a16:creationId xmlns:a16="http://schemas.microsoft.com/office/drawing/2014/main" id="{7C86E103-8B68-43F8-94EB-0F88990EF6B9}"/>
              </a:ext>
            </a:extLst>
          </p:cNvPr>
          <p:cNvSpPr>
            <a:spLocks noGrp="1" noRot="1" noChangeAspect="1" noChangeArrowheads="1" noTextEdit="1"/>
          </p:cNvSpPr>
          <p:nvPr>
            <p:ph type="sldImg"/>
          </p:nvPr>
        </p:nvSpPr>
        <p:spPr>
          <a:xfrm>
            <a:off x="914400" y="746125"/>
            <a:ext cx="4959350" cy="3719513"/>
          </a:xfrm>
          <a:ln/>
        </p:spPr>
      </p:sp>
      <p:sp>
        <p:nvSpPr>
          <p:cNvPr id="122884" name="Rectangle 3">
            <a:extLst>
              <a:ext uri="{FF2B5EF4-FFF2-40B4-BE49-F238E27FC236}">
                <a16:creationId xmlns:a16="http://schemas.microsoft.com/office/drawing/2014/main" id="{C688B359-D314-48E3-84FA-48BAA789B8A9}"/>
              </a:ext>
            </a:extLst>
          </p:cNvPr>
          <p:cNvSpPr>
            <a:spLocks noGrp="1" noChangeArrowheads="1"/>
          </p:cNvSpPr>
          <p:nvPr>
            <p:ph type="body" idx="1"/>
          </p:nvPr>
        </p:nvSpPr>
        <p:spPr>
          <a:xfrm>
            <a:off x="904875" y="4713288"/>
            <a:ext cx="4972050" cy="4468812"/>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lnSpc>
                <a:spcPct val="80000"/>
              </a:lnSpc>
              <a:buFontTx/>
              <a:buChar char="•"/>
            </a:pPr>
            <a:r>
              <a:rPr lang="en-US" altLang="en-US" sz="1000"/>
              <a:t>Relation names can thus be used as variables that are quite similar to the tuple</a:t>
            </a:r>
          </a:p>
          <a:p>
            <a:pPr eaLnBrk="1" hangingPunct="1">
              <a:lnSpc>
                <a:spcPct val="80000"/>
              </a:lnSpc>
            </a:pPr>
            <a:r>
              <a:rPr lang="en-US" altLang="en-US" sz="1000"/>
              <a:t>variables of TRC</a:t>
            </a:r>
          </a:p>
          <a:p>
            <a:pPr eaLnBrk="1" hangingPunct="1">
              <a:lnSpc>
                <a:spcPct val="80000"/>
              </a:lnSpc>
            </a:pPr>
            <a:r>
              <a:rPr lang="en-US" altLang="en-US" sz="1000"/>
              <a:t>(1) SELECT E.LName,S.LName</a:t>
            </a:r>
          </a:p>
          <a:p>
            <a:pPr eaLnBrk="1" hangingPunct="1">
              <a:lnSpc>
                <a:spcPct val="80000"/>
              </a:lnSpc>
            </a:pPr>
            <a:r>
              <a:rPr lang="en-US" altLang="en-US" sz="1000"/>
              <a:t>FROM Employee E, Employee S</a:t>
            </a:r>
          </a:p>
          <a:p>
            <a:pPr eaLnBrk="1" hangingPunct="1">
              <a:lnSpc>
                <a:spcPct val="80000"/>
              </a:lnSpc>
            </a:pPr>
            <a:r>
              <a:rPr lang="en-US" altLang="en-US" sz="1000"/>
              <a:t>WHERE E.SuperSSN = S.SSN</a:t>
            </a:r>
          </a:p>
          <a:p>
            <a:pPr eaLnBrk="1" hangingPunct="1">
              <a:lnSpc>
                <a:spcPct val="80000"/>
              </a:lnSpc>
            </a:pPr>
            <a:r>
              <a:rPr lang="en-US" altLang="en-US" sz="1000"/>
              <a:t>(2) SELECT E.LName, E.Address</a:t>
            </a:r>
          </a:p>
          <a:p>
            <a:pPr eaLnBrk="1" hangingPunct="1">
              <a:lnSpc>
                <a:spcPct val="80000"/>
              </a:lnSpc>
            </a:pPr>
            <a:r>
              <a:rPr lang="en-US" altLang="en-US" sz="1000"/>
              <a:t>FROM Employee E, Department D</a:t>
            </a:r>
          </a:p>
          <a:p>
            <a:pPr eaLnBrk="1" hangingPunct="1">
              <a:lnSpc>
                <a:spcPct val="80000"/>
              </a:lnSpc>
            </a:pPr>
            <a:r>
              <a:rPr lang="en-US" altLang="en-US" sz="1000"/>
              <a:t>WHERE D.DName = 'Research'</a:t>
            </a:r>
          </a:p>
          <a:p>
            <a:pPr eaLnBrk="1" hangingPunct="1">
              <a:lnSpc>
                <a:spcPct val="80000"/>
              </a:lnSpc>
            </a:pPr>
            <a:r>
              <a:rPr lang="en-US" altLang="en-US" sz="1000"/>
              <a:t>and D.DNumber = E.DNo</a:t>
            </a:r>
          </a:p>
          <a:p>
            <a:pPr eaLnBrk="1" hangingPunct="1">
              <a:lnSpc>
                <a:spcPct val="80000"/>
              </a:lnSpc>
            </a:pPr>
            <a:r>
              <a:rPr lang="en-US" altLang="en-US" sz="1000"/>
              <a:t>(3) {</a:t>
            </a:r>
            <a:r>
              <a:rPr lang="en-US" altLang="en-US" sz="1000" i="1"/>
              <a:t>e.</a:t>
            </a:r>
            <a:r>
              <a:rPr lang="en-US" altLang="en-US" sz="1000"/>
              <a:t>Lname,</a:t>
            </a:r>
            <a:r>
              <a:rPr lang="en-US" altLang="en-US" sz="1000" i="1"/>
              <a:t> e.</a:t>
            </a:r>
            <a:r>
              <a:rPr lang="en-US" altLang="en-US" sz="1000"/>
              <a:t>Address |</a:t>
            </a:r>
            <a:r>
              <a:rPr lang="en-US" altLang="en-US" sz="1000" i="1"/>
              <a:t> </a:t>
            </a:r>
            <a:r>
              <a:rPr lang="en-US" altLang="en-US" sz="1000"/>
              <a:t>Employee(</a:t>
            </a:r>
            <a:r>
              <a:rPr lang="en-US" altLang="en-US" sz="1000" i="1"/>
              <a:t>e</a:t>
            </a:r>
            <a:r>
              <a:rPr lang="en-US" altLang="en-US" sz="1000"/>
              <a:t>) </a:t>
            </a:r>
            <a:r>
              <a:rPr lang="en-US" altLang="en-US" sz="1000">
                <a:sym typeface="Symbol" panose="05050102010706020507" pitchFamily="18" charset="2"/>
              </a:rPr>
              <a:t></a:t>
            </a:r>
            <a:r>
              <a:rPr lang="en-US" altLang="en-US" sz="1000" i="1"/>
              <a:t> </a:t>
            </a:r>
            <a:r>
              <a:rPr lang="en-US" altLang="en-US" sz="1000">
                <a:sym typeface="Symbol" panose="05050102010706020507" pitchFamily="18" charset="2"/>
              </a:rPr>
              <a:t></a:t>
            </a:r>
            <a:r>
              <a:rPr lang="en-US" altLang="en-US" sz="1000" i="1"/>
              <a:t>d </a:t>
            </a:r>
            <a:r>
              <a:rPr lang="en-US" altLang="en-US" sz="1000"/>
              <a:t>(Department(</a:t>
            </a:r>
            <a:r>
              <a:rPr lang="en-US" altLang="en-US" sz="1000" i="1"/>
              <a:t>d</a:t>
            </a:r>
            <a:r>
              <a:rPr lang="en-US" altLang="en-US" sz="1000"/>
              <a:t>) </a:t>
            </a:r>
            <a:r>
              <a:rPr lang="en-US" altLang="en-US" sz="1000">
                <a:sym typeface="Symbol" panose="05050102010706020507" pitchFamily="18" charset="2"/>
              </a:rPr>
              <a:t> </a:t>
            </a:r>
            <a:r>
              <a:rPr lang="en-US" altLang="en-US" sz="1000" i="1"/>
              <a:t>d.</a:t>
            </a:r>
            <a:r>
              <a:rPr lang="en-US" altLang="en-US" sz="1000"/>
              <a:t>DName = Research </a:t>
            </a:r>
            <a:r>
              <a:rPr lang="en-US" altLang="en-US" sz="1000">
                <a:sym typeface="Symbol" panose="05050102010706020507" pitchFamily="18" charset="2"/>
              </a:rPr>
              <a:t></a:t>
            </a:r>
            <a:r>
              <a:rPr lang="en-US" altLang="en-US" sz="1000"/>
              <a:t> </a:t>
            </a:r>
            <a:r>
              <a:rPr lang="en-US" altLang="en-US" sz="1000" i="1"/>
              <a:t>d.</a:t>
            </a:r>
            <a:r>
              <a:rPr lang="en-US" altLang="en-US" sz="1000"/>
              <a:t>DNumber = </a:t>
            </a:r>
            <a:r>
              <a:rPr lang="en-US" altLang="en-US" sz="1000" i="1"/>
              <a:t>e.</a:t>
            </a:r>
            <a:r>
              <a:rPr lang="en-US" altLang="en-US" sz="1000"/>
              <a:t>DNo)</a:t>
            </a:r>
          </a:p>
          <a:p>
            <a:pPr eaLnBrk="1" hangingPunct="1">
              <a:lnSpc>
                <a:spcPct val="80000"/>
              </a:lnSpc>
            </a:pPr>
            <a:endParaRPr lang="en-US" altLang="en-US" sz="1000"/>
          </a:p>
          <a:p>
            <a:pPr eaLnBrk="1" hangingPunct="1">
              <a:lnSpc>
                <a:spcPct val="80000"/>
              </a:lnSpc>
              <a:buFontTx/>
              <a:buChar char="•"/>
            </a:pPr>
            <a:r>
              <a:rPr lang="en-US" altLang="en-US" sz="1000"/>
              <a:t>(1) is the general form (concerning the use of variables) of which the preceding exam-</a:t>
            </a:r>
          </a:p>
          <a:p>
            <a:pPr eaLnBrk="1" hangingPunct="1">
              <a:lnSpc>
                <a:spcPct val="80000"/>
              </a:lnSpc>
            </a:pPr>
            <a:r>
              <a:rPr lang="en-US" altLang="en-US" sz="1000"/>
              <a:t>ples are special cases</a:t>
            </a:r>
          </a:p>
          <a:p>
            <a:pPr eaLnBrk="1" hangingPunct="1">
              <a:lnSpc>
                <a:spcPct val="80000"/>
              </a:lnSpc>
              <a:buFontTx/>
              <a:buChar char="•"/>
            </a:pPr>
            <a:r>
              <a:rPr lang="en-US" altLang="en-US" sz="1000"/>
              <a:t>(2) is very similar to TRC, except that D is explicitly existentially quantified in TRC</a:t>
            </a:r>
          </a:p>
          <a:p>
            <a:pPr eaLnBrk="1" hangingPunct="1">
              <a:lnSpc>
                <a:spcPct val="80000"/>
              </a:lnSpc>
              <a:buFontTx/>
              <a:buChar char="•"/>
            </a:pPr>
            <a:r>
              <a:rPr lang="en-US" altLang="en-US" sz="1000"/>
              <a:t>(3) is the TRC formulation</a:t>
            </a:r>
          </a:p>
          <a:p>
            <a:pPr eaLnBrk="1" hangingPunct="1">
              <a:lnSpc>
                <a:spcPct val="80000"/>
              </a:lnSpc>
              <a:buFontTx/>
              <a:buChar char="•"/>
            </a:pPr>
            <a:r>
              <a:rPr lang="en-US" altLang="en-US" sz="1000"/>
              <a:t>When the same relation is invoked more than once in the same query, then SQL uses</a:t>
            </a:r>
          </a:p>
          <a:p>
            <a:pPr eaLnBrk="1" hangingPunct="1">
              <a:lnSpc>
                <a:spcPct val="80000"/>
              </a:lnSpc>
            </a:pPr>
            <a:r>
              <a:rPr lang="en-US" altLang="en-US" sz="1000"/>
              <a:t>variables exactly like TRC</a:t>
            </a:r>
          </a:p>
          <a:p>
            <a:pPr eaLnBrk="1" hangingPunct="1">
              <a:lnSpc>
                <a:spcPct val="80000"/>
              </a:lnSpc>
              <a:buFontTx/>
              <a:buChar char="•"/>
            </a:pPr>
            <a:r>
              <a:rPr lang="en-US" altLang="en-US" sz="1000"/>
              <a:t>SQL designers tried to avoid variables as much as possible</a:t>
            </a:r>
          </a:p>
          <a:p>
            <a:pPr eaLnBrk="1" hangingPunct="1">
              <a:lnSpc>
                <a:spcPct val="80000"/>
              </a:lnSpc>
            </a:pPr>
            <a:endParaRPr lang="en-US" altLang="en-US"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a:extLst>
              <a:ext uri="{FF2B5EF4-FFF2-40B4-BE49-F238E27FC236}">
                <a16:creationId xmlns:a16="http://schemas.microsoft.com/office/drawing/2014/main" id="{3E6CA51B-1F31-439C-A52C-A6B03A5ED0B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DA12CF2C-5100-4226-AEFA-4408F777CC79}" type="slidenum">
              <a:rPr lang="en-US" altLang="en-US" smtClean="0"/>
              <a:pPr>
                <a:spcBef>
                  <a:spcPct val="0"/>
                </a:spcBef>
              </a:pPr>
              <a:t>134</a:t>
            </a:fld>
            <a:endParaRPr lang="en-US" altLang="en-US"/>
          </a:p>
        </p:txBody>
      </p:sp>
      <p:sp>
        <p:nvSpPr>
          <p:cNvPr id="147459" name="Rectangle 7">
            <a:extLst>
              <a:ext uri="{FF2B5EF4-FFF2-40B4-BE49-F238E27FC236}">
                <a16:creationId xmlns:a16="http://schemas.microsoft.com/office/drawing/2014/main" id="{169E0C4A-2018-4712-891D-B697C3B4E64D}"/>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4667C562-6511-4754-BF27-1B41A206BF9A}" type="slidenum">
              <a:rPr lang="en-US" altLang="en-US">
                <a:latin typeface="Arial" panose="020B0604020202020204" pitchFamily="34" charset="0"/>
              </a:rPr>
              <a:pPr algn="r" eaLnBrk="1" hangingPunct="1">
                <a:spcBef>
                  <a:spcPct val="0"/>
                </a:spcBef>
              </a:pPr>
              <a:t>134</a:t>
            </a:fld>
            <a:endParaRPr lang="en-US" altLang="en-US">
              <a:latin typeface="Arial" panose="020B0604020202020204" pitchFamily="34" charset="0"/>
            </a:endParaRPr>
          </a:p>
        </p:txBody>
      </p:sp>
      <p:sp>
        <p:nvSpPr>
          <p:cNvPr id="147460" name="Rectangle 2">
            <a:extLst>
              <a:ext uri="{FF2B5EF4-FFF2-40B4-BE49-F238E27FC236}">
                <a16:creationId xmlns:a16="http://schemas.microsoft.com/office/drawing/2014/main" id="{C3B84A9B-D965-45A5-BD99-7573693F0EE6}"/>
              </a:ext>
            </a:extLst>
          </p:cNvPr>
          <p:cNvSpPr>
            <a:spLocks noGrp="1" noRot="1" noChangeAspect="1" noChangeArrowheads="1" noTextEdit="1"/>
          </p:cNvSpPr>
          <p:nvPr>
            <p:ph type="sldImg"/>
          </p:nvPr>
        </p:nvSpPr>
        <p:spPr>
          <a:ln/>
        </p:spPr>
      </p:sp>
      <p:sp>
        <p:nvSpPr>
          <p:cNvPr id="147461" name="Rectangle 3">
            <a:extLst>
              <a:ext uri="{FF2B5EF4-FFF2-40B4-BE49-F238E27FC236}">
                <a16:creationId xmlns:a16="http://schemas.microsoft.com/office/drawing/2014/main" id="{6290FCF2-AC27-4E67-B7A6-A1BEF44B5301}"/>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a:extLst>
              <a:ext uri="{FF2B5EF4-FFF2-40B4-BE49-F238E27FC236}">
                <a16:creationId xmlns:a16="http://schemas.microsoft.com/office/drawing/2014/main" id="{2ACC7197-62FD-4333-8836-DAED00293A65}"/>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572821F4-D317-44D6-BE71-5434F2DA42E9}" type="slidenum">
              <a:rPr lang="en-US" altLang="en-US" smtClean="0"/>
              <a:pPr>
                <a:spcBef>
                  <a:spcPct val="0"/>
                </a:spcBef>
              </a:pPr>
              <a:t>135</a:t>
            </a:fld>
            <a:endParaRPr lang="en-US" altLang="en-US"/>
          </a:p>
        </p:txBody>
      </p:sp>
      <p:sp>
        <p:nvSpPr>
          <p:cNvPr id="149507" name="Rectangle 7">
            <a:extLst>
              <a:ext uri="{FF2B5EF4-FFF2-40B4-BE49-F238E27FC236}">
                <a16:creationId xmlns:a16="http://schemas.microsoft.com/office/drawing/2014/main" id="{A576EB68-993C-4D06-B3A2-FB262E6D3E90}"/>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A533C232-80AD-4E07-BD14-E6971FD47DD5}" type="slidenum">
              <a:rPr lang="en-US" altLang="en-US">
                <a:latin typeface="Arial" panose="020B0604020202020204" pitchFamily="34" charset="0"/>
              </a:rPr>
              <a:pPr algn="r" eaLnBrk="1" hangingPunct="1">
                <a:spcBef>
                  <a:spcPct val="0"/>
                </a:spcBef>
              </a:pPr>
              <a:t>135</a:t>
            </a:fld>
            <a:endParaRPr lang="en-US" altLang="en-US">
              <a:latin typeface="Arial" panose="020B0604020202020204" pitchFamily="34" charset="0"/>
            </a:endParaRPr>
          </a:p>
        </p:txBody>
      </p:sp>
      <p:sp>
        <p:nvSpPr>
          <p:cNvPr id="149508" name="Rectangle 2">
            <a:extLst>
              <a:ext uri="{FF2B5EF4-FFF2-40B4-BE49-F238E27FC236}">
                <a16:creationId xmlns:a16="http://schemas.microsoft.com/office/drawing/2014/main" id="{0B90EF27-976E-4D49-AD38-32DAF407C603}"/>
              </a:ext>
            </a:extLst>
          </p:cNvPr>
          <p:cNvSpPr>
            <a:spLocks noGrp="1" noRot="1" noChangeAspect="1" noChangeArrowheads="1" noTextEdit="1"/>
          </p:cNvSpPr>
          <p:nvPr>
            <p:ph type="sldImg"/>
          </p:nvPr>
        </p:nvSpPr>
        <p:spPr>
          <a:ln/>
        </p:spPr>
      </p:sp>
      <p:sp>
        <p:nvSpPr>
          <p:cNvPr id="149509" name="Rectangle 3">
            <a:extLst>
              <a:ext uri="{FF2B5EF4-FFF2-40B4-BE49-F238E27FC236}">
                <a16:creationId xmlns:a16="http://schemas.microsoft.com/office/drawing/2014/main" id="{98FD8C4F-8B5A-4A85-84AC-0900A28AD758}"/>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a:extLst>
              <a:ext uri="{FF2B5EF4-FFF2-40B4-BE49-F238E27FC236}">
                <a16:creationId xmlns:a16="http://schemas.microsoft.com/office/drawing/2014/main" id="{683FBC13-F150-4FD3-91EB-4CB1E2976A8B}"/>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E67E7F08-3B06-415F-8DF0-F5A0466163CC}" type="slidenum">
              <a:rPr lang="en-US" altLang="en-US" smtClean="0"/>
              <a:pPr>
                <a:spcBef>
                  <a:spcPct val="0"/>
                </a:spcBef>
              </a:pPr>
              <a:t>136</a:t>
            </a:fld>
            <a:endParaRPr lang="en-US" altLang="en-US"/>
          </a:p>
        </p:txBody>
      </p:sp>
      <p:sp>
        <p:nvSpPr>
          <p:cNvPr id="151555" name="Rectangle 7">
            <a:extLst>
              <a:ext uri="{FF2B5EF4-FFF2-40B4-BE49-F238E27FC236}">
                <a16:creationId xmlns:a16="http://schemas.microsoft.com/office/drawing/2014/main" id="{0575DF44-307D-4DB7-98E4-8F03AACFB559}"/>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358D04EF-F701-4939-A637-F84296A5C0B6}" type="slidenum">
              <a:rPr lang="en-US" altLang="en-US">
                <a:latin typeface="Arial" panose="020B0604020202020204" pitchFamily="34" charset="0"/>
              </a:rPr>
              <a:pPr algn="r" eaLnBrk="1" hangingPunct="1">
                <a:spcBef>
                  <a:spcPct val="0"/>
                </a:spcBef>
              </a:pPr>
              <a:t>136</a:t>
            </a:fld>
            <a:endParaRPr lang="en-US" altLang="en-US">
              <a:latin typeface="Arial" panose="020B0604020202020204" pitchFamily="34" charset="0"/>
            </a:endParaRPr>
          </a:p>
        </p:txBody>
      </p:sp>
      <p:sp>
        <p:nvSpPr>
          <p:cNvPr id="151556" name="Rectangle 2">
            <a:extLst>
              <a:ext uri="{FF2B5EF4-FFF2-40B4-BE49-F238E27FC236}">
                <a16:creationId xmlns:a16="http://schemas.microsoft.com/office/drawing/2014/main" id="{2E57C392-E996-4771-B062-AA8E9AD1592B}"/>
              </a:ext>
            </a:extLst>
          </p:cNvPr>
          <p:cNvSpPr>
            <a:spLocks noGrp="1" noRot="1" noChangeAspect="1" noChangeArrowheads="1" noTextEdit="1"/>
          </p:cNvSpPr>
          <p:nvPr>
            <p:ph type="sldImg"/>
          </p:nvPr>
        </p:nvSpPr>
        <p:spPr>
          <a:ln/>
        </p:spPr>
      </p:sp>
      <p:sp>
        <p:nvSpPr>
          <p:cNvPr id="151557" name="Rectangle 3">
            <a:extLst>
              <a:ext uri="{FF2B5EF4-FFF2-40B4-BE49-F238E27FC236}">
                <a16:creationId xmlns:a16="http://schemas.microsoft.com/office/drawing/2014/main" id="{99DF9DC9-05D2-4863-B4B9-DFDC8BCE1734}"/>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a:extLst>
              <a:ext uri="{FF2B5EF4-FFF2-40B4-BE49-F238E27FC236}">
                <a16:creationId xmlns:a16="http://schemas.microsoft.com/office/drawing/2014/main" id="{CACBEFDB-7F37-4BC6-B2CA-99B99A66FDA8}"/>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spcBef>
                <a:spcPct val="0"/>
              </a:spcBef>
            </a:pPr>
            <a:fld id="{0F6DB728-A680-4BC5-839B-B16500C3C1A5}" type="slidenum">
              <a:rPr lang="en-US" altLang="en-US" smtClean="0"/>
              <a:pPr>
                <a:spcBef>
                  <a:spcPct val="0"/>
                </a:spcBef>
              </a:pPr>
              <a:t>137</a:t>
            </a:fld>
            <a:endParaRPr lang="en-US" altLang="en-US"/>
          </a:p>
        </p:txBody>
      </p:sp>
      <p:sp>
        <p:nvSpPr>
          <p:cNvPr id="153603" name="Rectangle 7">
            <a:extLst>
              <a:ext uri="{FF2B5EF4-FFF2-40B4-BE49-F238E27FC236}">
                <a16:creationId xmlns:a16="http://schemas.microsoft.com/office/drawing/2014/main" id="{4956CB77-847A-48F5-B45A-45AE394F0C58}"/>
              </a:ext>
            </a:extLst>
          </p:cNvPr>
          <p:cNvSpPr txBox="1">
            <a:spLocks noGrp="1" noChangeArrowheads="1"/>
          </p:cNvSpPr>
          <p:nvPr/>
        </p:nvSpPr>
        <p:spPr bwMode="auto">
          <a:xfrm>
            <a:off x="3841750" y="9428163"/>
            <a:ext cx="2938463" cy="49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30000"/>
              </a:spcBef>
              <a:defRPr sz="1200">
                <a:solidFill>
                  <a:schemeClr val="tx1"/>
                </a:solidFill>
                <a:latin typeface="Times New Roman" panose="02020603050405020304" pitchFamily="18" charset="0"/>
              </a:defRPr>
            </a:lvl1pPr>
            <a:lvl2pPr marL="742950" indent="-285750">
              <a:spcBef>
                <a:spcPct val="30000"/>
              </a:spcBef>
              <a:defRPr sz="1200">
                <a:solidFill>
                  <a:schemeClr val="tx1"/>
                </a:solidFill>
                <a:latin typeface="Times New Roman" panose="02020603050405020304" pitchFamily="18" charset="0"/>
              </a:defRPr>
            </a:lvl2pPr>
            <a:lvl3pPr marL="1143000" indent="-228600">
              <a:spcBef>
                <a:spcPct val="30000"/>
              </a:spcBef>
              <a:defRPr sz="1200">
                <a:solidFill>
                  <a:schemeClr val="tx1"/>
                </a:solidFill>
                <a:latin typeface="Times New Roman" panose="02020603050405020304" pitchFamily="18" charset="0"/>
              </a:defRPr>
            </a:lvl3pPr>
            <a:lvl4pPr marL="1600200" indent="-228600">
              <a:spcBef>
                <a:spcPct val="30000"/>
              </a:spcBef>
              <a:defRPr sz="1200">
                <a:solidFill>
                  <a:schemeClr val="tx1"/>
                </a:solidFill>
                <a:latin typeface="Times New Roman" panose="02020603050405020304" pitchFamily="18" charset="0"/>
              </a:defRPr>
            </a:lvl4pPr>
            <a:lvl5pPr marL="2057400" indent="-228600">
              <a:spcBef>
                <a:spcPct val="30000"/>
              </a:spcBef>
              <a:defRPr sz="1200">
                <a:solidFill>
                  <a:schemeClr val="tx1"/>
                </a:solidFill>
                <a:latin typeface="Times New Roman" panose="02020603050405020304" pitchFamily="18" charset="0"/>
              </a:defRPr>
            </a:lvl5pPr>
            <a:lvl6pPr marL="2514600" indent="-228600" eaLnBrk="0" fontAlgn="base" hangingPunct="0">
              <a:spcBef>
                <a:spcPct val="30000"/>
              </a:spcBef>
              <a:spcAft>
                <a:spcPct val="0"/>
              </a:spcAft>
              <a:defRPr sz="1200">
                <a:solidFill>
                  <a:schemeClr val="tx1"/>
                </a:solidFill>
                <a:latin typeface="Times New Roman" panose="02020603050405020304" pitchFamily="18" charset="0"/>
              </a:defRPr>
            </a:lvl6pPr>
            <a:lvl7pPr marL="2971800" indent="-228600" eaLnBrk="0" fontAlgn="base" hangingPunct="0">
              <a:spcBef>
                <a:spcPct val="30000"/>
              </a:spcBef>
              <a:spcAft>
                <a:spcPct val="0"/>
              </a:spcAft>
              <a:defRPr sz="1200">
                <a:solidFill>
                  <a:schemeClr val="tx1"/>
                </a:solidFill>
                <a:latin typeface="Times New Roman" panose="02020603050405020304" pitchFamily="18" charset="0"/>
              </a:defRPr>
            </a:lvl7pPr>
            <a:lvl8pPr marL="3429000" indent="-228600" eaLnBrk="0" fontAlgn="base" hangingPunct="0">
              <a:spcBef>
                <a:spcPct val="30000"/>
              </a:spcBef>
              <a:spcAft>
                <a:spcPct val="0"/>
              </a:spcAft>
              <a:defRPr sz="1200">
                <a:solidFill>
                  <a:schemeClr val="tx1"/>
                </a:solidFill>
                <a:latin typeface="Times New Roman" panose="02020603050405020304" pitchFamily="18" charset="0"/>
              </a:defRPr>
            </a:lvl8pPr>
            <a:lvl9pPr marL="3886200" indent="-228600" eaLnBrk="0" fontAlgn="base" hangingPunct="0">
              <a:spcBef>
                <a:spcPct val="30000"/>
              </a:spcBef>
              <a:spcAft>
                <a:spcPct val="0"/>
              </a:spcAft>
              <a:defRPr sz="1200">
                <a:solidFill>
                  <a:schemeClr val="tx1"/>
                </a:solidFill>
                <a:latin typeface="Times New Roman" panose="02020603050405020304" pitchFamily="18" charset="0"/>
              </a:defRPr>
            </a:lvl9pPr>
          </a:lstStyle>
          <a:p>
            <a:pPr algn="r" eaLnBrk="1" hangingPunct="1">
              <a:spcBef>
                <a:spcPct val="0"/>
              </a:spcBef>
            </a:pPr>
            <a:fld id="{145521AA-E03D-4C27-AD84-21C601F73FB9}" type="slidenum">
              <a:rPr lang="en-US" altLang="en-US">
                <a:latin typeface="Arial" panose="020B0604020202020204" pitchFamily="34" charset="0"/>
              </a:rPr>
              <a:pPr algn="r" eaLnBrk="1" hangingPunct="1">
                <a:spcBef>
                  <a:spcPct val="0"/>
                </a:spcBef>
              </a:pPr>
              <a:t>137</a:t>
            </a:fld>
            <a:endParaRPr lang="en-US" altLang="en-US">
              <a:latin typeface="Arial" panose="020B0604020202020204" pitchFamily="34" charset="0"/>
            </a:endParaRPr>
          </a:p>
        </p:txBody>
      </p:sp>
      <p:sp>
        <p:nvSpPr>
          <p:cNvPr id="153604" name="Rectangle 2">
            <a:extLst>
              <a:ext uri="{FF2B5EF4-FFF2-40B4-BE49-F238E27FC236}">
                <a16:creationId xmlns:a16="http://schemas.microsoft.com/office/drawing/2014/main" id="{67C1C222-F8AF-408F-A9B7-B9EF67A7403F}"/>
              </a:ext>
            </a:extLst>
          </p:cNvPr>
          <p:cNvSpPr>
            <a:spLocks noGrp="1" noRot="1" noChangeAspect="1" noChangeArrowheads="1" noTextEdit="1"/>
          </p:cNvSpPr>
          <p:nvPr>
            <p:ph type="sldImg"/>
          </p:nvPr>
        </p:nvSpPr>
        <p:spPr>
          <a:ln/>
        </p:spPr>
      </p:sp>
      <p:sp>
        <p:nvSpPr>
          <p:cNvPr id="153605" name="Rectangle 3">
            <a:extLst>
              <a:ext uri="{FF2B5EF4-FFF2-40B4-BE49-F238E27FC236}">
                <a16:creationId xmlns:a16="http://schemas.microsoft.com/office/drawing/2014/main" id="{4F86AC74-44F0-43C6-8890-7B3DF3DB7B91}"/>
              </a:ext>
            </a:extLst>
          </p:cNvPr>
          <p:cNvSpPr>
            <a:spLocks noGrp="1" noChangeArrowheads="1"/>
          </p:cNvSpPr>
          <p:nvPr>
            <p:ph type="body" idx="1"/>
          </p:nvPr>
        </p:nvSpPr>
        <p:spPr>
          <a:xfrm>
            <a:off x="677863" y="4714875"/>
            <a:ext cx="5426075" cy="44672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endParaRPr lang="en-US"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4" name="Group 2">
            <a:extLst>
              <a:ext uri="{FF2B5EF4-FFF2-40B4-BE49-F238E27FC236}">
                <a16:creationId xmlns:a16="http://schemas.microsoft.com/office/drawing/2014/main" id="{C68AE3CE-106F-405A-A64F-EFB75DCFAFC2}"/>
              </a:ext>
            </a:extLst>
          </p:cNvPr>
          <p:cNvGrpSpPr>
            <a:grpSpLocks/>
          </p:cNvGrpSpPr>
          <p:nvPr/>
        </p:nvGrpSpPr>
        <p:grpSpPr bwMode="auto">
          <a:xfrm>
            <a:off x="0" y="0"/>
            <a:ext cx="9144000" cy="6858000"/>
            <a:chOff x="0" y="0"/>
            <a:chExt cx="5760" cy="4320"/>
          </a:xfrm>
        </p:grpSpPr>
        <p:sp>
          <p:nvSpPr>
            <p:cNvPr id="5" name="Rectangle 3">
              <a:extLst>
                <a:ext uri="{FF2B5EF4-FFF2-40B4-BE49-F238E27FC236}">
                  <a16:creationId xmlns:a16="http://schemas.microsoft.com/office/drawing/2014/main" id="{77CDC5AB-696F-4E96-B6D6-B87354387136}"/>
                </a:ext>
              </a:extLst>
            </p:cNvPr>
            <p:cNvSpPr>
              <a:spLocks noChangeArrowheads="1"/>
            </p:cNvSpPr>
            <p:nvPr/>
          </p:nvSpPr>
          <p:spPr bwMode="hidden">
            <a:xfrm>
              <a:off x="0" y="0"/>
              <a:ext cx="5760" cy="535"/>
            </a:xfrm>
            <a:prstGeom prst="rect">
              <a:avLst/>
            </a:prstGeom>
            <a:gradFill rotWithShape="0">
              <a:gsLst>
                <a:gs pos="0">
                  <a:schemeClr val="folHlink"/>
                </a:gs>
                <a:gs pos="100000">
                  <a:schemeClr val="bg1"/>
                </a:gs>
              </a:gsLst>
              <a:lin ang="5400000" scaled="1"/>
            </a:gradFill>
            <a:ln>
              <a:noFill/>
            </a:ln>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6" name="Rectangle 4">
              <a:extLst>
                <a:ext uri="{FF2B5EF4-FFF2-40B4-BE49-F238E27FC236}">
                  <a16:creationId xmlns:a16="http://schemas.microsoft.com/office/drawing/2014/main" id="{1DE020BB-F2CC-484A-AAEC-679523F09736}"/>
                </a:ext>
              </a:extLst>
            </p:cNvPr>
            <p:cNvSpPr>
              <a:spLocks noChangeArrowheads="1"/>
            </p:cNvSpPr>
            <p:nvPr/>
          </p:nvSpPr>
          <p:spPr bwMode="hidden">
            <a:xfrm>
              <a:off x="0" y="3147"/>
              <a:ext cx="5760" cy="1173"/>
            </a:xfrm>
            <a:prstGeom prst="rect">
              <a:avLst/>
            </a:prstGeom>
            <a:gradFill rotWithShape="0">
              <a:gsLst>
                <a:gs pos="0">
                  <a:schemeClr val="bg1"/>
                </a:gs>
                <a:gs pos="100000">
                  <a:schemeClr val="folHlink"/>
                </a:gs>
              </a:gsLst>
              <a:lin ang="5400000" scaled="1"/>
            </a:gradFill>
            <a:ln>
              <a:noFill/>
            </a:ln>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grpSp>
      <p:grpSp>
        <p:nvGrpSpPr>
          <p:cNvPr id="7" name="Group 5">
            <a:extLst>
              <a:ext uri="{FF2B5EF4-FFF2-40B4-BE49-F238E27FC236}">
                <a16:creationId xmlns:a16="http://schemas.microsoft.com/office/drawing/2014/main" id="{826F1270-D59B-43A8-BA12-2690DD2F675A}"/>
              </a:ext>
            </a:extLst>
          </p:cNvPr>
          <p:cNvGrpSpPr>
            <a:grpSpLocks/>
          </p:cNvGrpSpPr>
          <p:nvPr/>
        </p:nvGrpSpPr>
        <p:grpSpPr bwMode="auto">
          <a:xfrm>
            <a:off x="152400" y="314325"/>
            <a:ext cx="847725" cy="6543675"/>
            <a:chOff x="96" y="198"/>
            <a:chExt cx="534" cy="4122"/>
          </a:xfrm>
        </p:grpSpPr>
        <p:sp>
          <p:nvSpPr>
            <p:cNvPr id="8" name="AutoShape 6">
              <a:extLst>
                <a:ext uri="{FF2B5EF4-FFF2-40B4-BE49-F238E27FC236}">
                  <a16:creationId xmlns:a16="http://schemas.microsoft.com/office/drawing/2014/main" id="{4F5B3500-A7ED-482E-B689-F5360DFEB3F9}"/>
                </a:ext>
              </a:extLst>
            </p:cNvPr>
            <p:cNvSpPr>
              <a:spLocks noChangeArrowheads="1"/>
            </p:cNvSpPr>
            <p:nvPr/>
          </p:nvSpPr>
          <p:spPr bwMode="auto">
            <a:xfrm rot="5400000" flipH="1">
              <a:off x="82" y="1995"/>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9" name="AutoShape 7">
              <a:extLst>
                <a:ext uri="{FF2B5EF4-FFF2-40B4-BE49-F238E27FC236}">
                  <a16:creationId xmlns:a16="http://schemas.microsoft.com/office/drawing/2014/main" id="{787C45EE-7F51-4C9F-A26D-D2CAAA56B025}"/>
                </a:ext>
              </a:extLst>
            </p:cNvPr>
            <p:cNvSpPr>
              <a:spLocks noChangeArrowheads="1"/>
            </p:cNvSpPr>
            <p:nvPr/>
          </p:nvSpPr>
          <p:spPr bwMode="auto">
            <a:xfrm rot="5400000" flipH="1">
              <a:off x="82" y="2589"/>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 name="AutoShape 8">
              <a:extLst>
                <a:ext uri="{FF2B5EF4-FFF2-40B4-BE49-F238E27FC236}">
                  <a16:creationId xmlns:a16="http://schemas.microsoft.com/office/drawing/2014/main" id="{914EBFFB-234D-4B9A-A31D-793D9A9F9C0A}"/>
                </a:ext>
              </a:extLst>
            </p:cNvPr>
            <p:cNvSpPr>
              <a:spLocks noChangeArrowheads="1"/>
            </p:cNvSpPr>
            <p:nvPr/>
          </p:nvSpPr>
          <p:spPr bwMode="auto">
            <a:xfrm rot="5400000" flipH="1">
              <a:off x="81" y="3181"/>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1" name="AutoShape 9">
              <a:extLst>
                <a:ext uri="{FF2B5EF4-FFF2-40B4-BE49-F238E27FC236}">
                  <a16:creationId xmlns:a16="http://schemas.microsoft.com/office/drawing/2014/main" id="{55AF7D69-E0ED-4811-9333-41F8508B2AF4}"/>
                </a:ext>
              </a:extLst>
            </p:cNvPr>
            <p:cNvSpPr>
              <a:spLocks noChangeArrowheads="1"/>
            </p:cNvSpPr>
            <p:nvPr/>
          </p:nvSpPr>
          <p:spPr bwMode="auto">
            <a:xfrm rot="5400000" flipH="1">
              <a:off x="83" y="3789"/>
              <a:ext cx="558" cy="533"/>
            </a:xfrm>
            <a:prstGeom prst="parallelogram">
              <a:avLst>
                <a:gd name="adj" fmla="val 55437"/>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2" name="AutoShape 10">
              <a:extLst>
                <a:ext uri="{FF2B5EF4-FFF2-40B4-BE49-F238E27FC236}">
                  <a16:creationId xmlns:a16="http://schemas.microsoft.com/office/drawing/2014/main" id="{87C374CC-D608-4B95-8BCC-09F1EAE8EFDE}"/>
                </a:ext>
              </a:extLst>
            </p:cNvPr>
            <p:cNvSpPr>
              <a:spLocks noChangeArrowheads="1"/>
            </p:cNvSpPr>
            <p:nvPr/>
          </p:nvSpPr>
          <p:spPr bwMode="auto">
            <a:xfrm rot="5400000" flipH="1">
              <a:off x="82" y="213"/>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3" name="AutoShape 11">
              <a:extLst>
                <a:ext uri="{FF2B5EF4-FFF2-40B4-BE49-F238E27FC236}">
                  <a16:creationId xmlns:a16="http://schemas.microsoft.com/office/drawing/2014/main" id="{0127762A-8FF6-49DD-8835-13AC692F555B}"/>
                </a:ext>
              </a:extLst>
            </p:cNvPr>
            <p:cNvSpPr>
              <a:spLocks noChangeArrowheads="1"/>
            </p:cNvSpPr>
            <p:nvPr/>
          </p:nvSpPr>
          <p:spPr bwMode="auto">
            <a:xfrm rot="5400000" flipH="1">
              <a:off x="81" y="803"/>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4" name="AutoShape 12">
              <a:extLst>
                <a:ext uri="{FF2B5EF4-FFF2-40B4-BE49-F238E27FC236}">
                  <a16:creationId xmlns:a16="http://schemas.microsoft.com/office/drawing/2014/main" id="{AD68382C-AC1E-49D6-959A-2EC21B3CFF9A}"/>
                </a:ext>
              </a:extLst>
            </p:cNvPr>
            <p:cNvSpPr>
              <a:spLocks noChangeArrowheads="1"/>
            </p:cNvSpPr>
            <p:nvPr/>
          </p:nvSpPr>
          <p:spPr bwMode="auto">
            <a:xfrm rot="5400000" flipH="1">
              <a:off x="81" y="1399"/>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grpSp>
      <p:sp>
        <p:nvSpPr>
          <p:cNvPr id="15" name="Rectangle 13">
            <a:extLst>
              <a:ext uri="{FF2B5EF4-FFF2-40B4-BE49-F238E27FC236}">
                <a16:creationId xmlns:a16="http://schemas.microsoft.com/office/drawing/2014/main" id="{14082FDF-89E1-4C3C-B883-FDC7E30BC07F}"/>
              </a:ext>
            </a:extLst>
          </p:cNvPr>
          <p:cNvSpPr>
            <a:spLocks noChangeArrowheads="1"/>
          </p:cNvSpPr>
          <p:nvPr/>
        </p:nvSpPr>
        <p:spPr bwMode="auto">
          <a:xfrm>
            <a:off x="441325" y="0"/>
            <a:ext cx="276225" cy="6858000"/>
          </a:xfrm>
          <a:prstGeom prst="rect">
            <a:avLst/>
          </a:prstGeom>
          <a:gradFill rotWithShape="0">
            <a:gsLst>
              <a:gs pos="0">
                <a:schemeClr val="bg2"/>
              </a:gs>
              <a:gs pos="50000">
                <a:schemeClr val="folHlink"/>
              </a:gs>
              <a:gs pos="100000">
                <a:schemeClr val="bg2"/>
              </a:gs>
            </a:gsLst>
            <a:lin ang="0" scaled="1"/>
          </a:gradFill>
          <a:ln>
            <a:noFill/>
          </a:ln>
        </p:spPr>
        <p:txBody>
          <a:bodyPr wrap="none" anchor="ctr"/>
          <a:lstStyle/>
          <a:p>
            <a:pPr algn="ctr" eaLnBrk="1" hangingPunct="1">
              <a:defRPr/>
            </a:pPr>
            <a:endParaRPr kumimoji="1" lang="en-US"/>
          </a:p>
        </p:txBody>
      </p:sp>
      <p:sp>
        <p:nvSpPr>
          <p:cNvPr id="16" name="AutoShape 14">
            <a:extLst>
              <a:ext uri="{FF2B5EF4-FFF2-40B4-BE49-F238E27FC236}">
                <a16:creationId xmlns:a16="http://schemas.microsoft.com/office/drawing/2014/main" id="{7B5EDFE7-F8AD-4461-8F9E-868E2189225E}"/>
              </a:ext>
            </a:extLst>
          </p:cNvPr>
          <p:cNvSpPr>
            <a:spLocks noChangeArrowheads="1"/>
          </p:cNvSpPr>
          <p:nvPr/>
        </p:nvSpPr>
        <p:spPr bwMode="auto">
          <a:xfrm flipH="1">
            <a:off x="547688" y="2717800"/>
            <a:ext cx="8596312" cy="254000"/>
          </a:xfrm>
          <a:prstGeom prst="homePlate">
            <a:avLst>
              <a:gd name="adj" fmla="val 58913"/>
            </a:avLst>
          </a:prstGeom>
          <a:gradFill rotWithShape="0">
            <a:gsLst>
              <a:gs pos="0">
                <a:schemeClr val="bg2"/>
              </a:gs>
              <a:gs pos="50000">
                <a:schemeClr val="folHlink"/>
              </a:gs>
              <a:gs pos="100000">
                <a:schemeClr val="bg2"/>
              </a:gs>
            </a:gsLst>
            <a:lin ang="5400000" scaled="1"/>
          </a:gradFill>
          <a:ln>
            <a:noFill/>
          </a:ln>
        </p:spPr>
        <p:txBody>
          <a:bodyPr wrap="none" anchor="ctr"/>
          <a:lstStyle/>
          <a:p>
            <a:pPr algn="ctr" eaLnBrk="1" hangingPunct="1">
              <a:defRPr/>
            </a:pPr>
            <a:endParaRPr kumimoji="1" lang="en-US"/>
          </a:p>
        </p:txBody>
      </p:sp>
      <p:sp>
        <p:nvSpPr>
          <p:cNvPr id="17" name="Oval 15">
            <a:extLst>
              <a:ext uri="{FF2B5EF4-FFF2-40B4-BE49-F238E27FC236}">
                <a16:creationId xmlns:a16="http://schemas.microsoft.com/office/drawing/2014/main" id="{602B6CD0-1534-4C74-9D49-46CDBF62F47D}"/>
              </a:ext>
            </a:extLst>
          </p:cNvPr>
          <p:cNvSpPr>
            <a:spLocks noChangeArrowheads="1"/>
          </p:cNvSpPr>
          <p:nvPr/>
        </p:nvSpPr>
        <p:spPr bwMode="auto">
          <a:xfrm>
            <a:off x="433388" y="2697163"/>
            <a:ext cx="295275" cy="274637"/>
          </a:xfrm>
          <a:prstGeom prst="ellipse">
            <a:avLst/>
          </a:prstGeom>
          <a:gradFill rotWithShape="0">
            <a:gsLst>
              <a:gs pos="0">
                <a:srgbClr val="FEFFFF"/>
              </a:gs>
              <a:gs pos="100000">
                <a:schemeClr val="folHlink"/>
              </a:gs>
            </a:gsLst>
            <a:path path="shape">
              <a:fillToRect l="50000" t="50000" r="50000" b="50000"/>
            </a:path>
          </a:gradFill>
          <a:ln>
            <a:noFill/>
          </a:ln>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1" hangingPunct="1">
              <a:defRPr/>
            </a:pPr>
            <a:endParaRPr kumimoji="1" lang="en-US" altLang="en-US"/>
          </a:p>
        </p:txBody>
      </p:sp>
      <p:sp>
        <p:nvSpPr>
          <p:cNvPr id="18" name="Rectangle 16">
            <a:extLst>
              <a:ext uri="{FF2B5EF4-FFF2-40B4-BE49-F238E27FC236}">
                <a16:creationId xmlns:a16="http://schemas.microsoft.com/office/drawing/2014/main" id="{434E3BB6-A417-43BD-ADEB-EC6B743593FE}"/>
              </a:ext>
            </a:extLst>
          </p:cNvPr>
          <p:cNvSpPr>
            <a:spLocks noChangeArrowheads="1"/>
          </p:cNvSpPr>
          <p:nvPr/>
        </p:nvSpPr>
        <p:spPr bwMode="auto">
          <a:xfrm>
            <a:off x="463550" y="2700338"/>
            <a:ext cx="161925" cy="4157662"/>
          </a:xfrm>
          <a:prstGeom prst="rect">
            <a:avLst/>
          </a:prstGeom>
          <a:noFill/>
          <a:ln>
            <a:noFill/>
          </a:ln>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1" hangingPunct="1">
              <a:defRPr/>
            </a:pPr>
            <a:endParaRPr kumimoji="1" lang="en-US" altLang="en-US"/>
          </a:p>
        </p:txBody>
      </p:sp>
      <p:sp>
        <p:nvSpPr>
          <p:cNvPr id="19" name="Oval 17">
            <a:extLst>
              <a:ext uri="{FF2B5EF4-FFF2-40B4-BE49-F238E27FC236}">
                <a16:creationId xmlns:a16="http://schemas.microsoft.com/office/drawing/2014/main" id="{E620A4C0-2A74-453A-9F32-9D2DDDBB93D6}"/>
              </a:ext>
            </a:extLst>
          </p:cNvPr>
          <p:cNvSpPr>
            <a:spLocks noChangeArrowheads="1"/>
          </p:cNvSpPr>
          <p:nvPr/>
        </p:nvSpPr>
        <p:spPr bwMode="auto">
          <a:xfrm>
            <a:off x="9236075" y="2697163"/>
            <a:ext cx="304800" cy="274637"/>
          </a:xfrm>
          <a:prstGeom prst="ellipse">
            <a:avLst/>
          </a:prstGeom>
          <a:gradFill rotWithShape="0">
            <a:gsLst>
              <a:gs pos="0">
                <a:srgbClr val="FEFFFF"/>
              </a:gs>
              <a:gs pos="100000">
                <a:schemeClr val="folHlink"/>
              </a:gs>
            </a:gsLst>
            <a:path path="shape">
              <a:fillToRect l="50000" t="50000" r="50000" b="50000"/>
            </a:path>
          </a:gradFill>
          <a:ln>
            <a:noFill/>
          </a:ln>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1" hangingPunct="1">
              <a:defRPr/>
            </a:pPr>
            <a:endParaRPr kumimoji="1" lang="en-US" altLang="en-US"/>
          </a:p>
        </p:txBody>
      </p:sp>
      <p:sp>
        <p:nvSpPr>
          <p:cNvPr id="20" name="Rectangle 18">
            <a:extLst>
              <a:ext uri="{FF2B5EF4-FFF2-40B4-BE49-F238E27FC236}">
                <a16:creationId xmlns:a16="http://schemas.microsoft.com/office/drawing/2014/main" id="{A089C661-95B3-4ABD-9317-204615AFB746}"/>
              </a:ext>
            </a:extLst>
          </p:cNvPr>
          <p:cNvSpPr>
            <a:spLocks noChangeArrowheads="1"/>
          </p:cNvSpPr>
          <p:nvPr/>
        </p:nvSpPr>
        <p:spPr bwMode="auto">
          <a:xfrm>
            <a:off x="484188" y="2760663"/>
            <a:ext cx="8751887" cy="190500"/>
          </a:xfrm>
          <a:prstGeom prst="rect">
            <a:avLst/>
          </a:prstGeom>
          <a:noFill/>
          <a:ln>
            <a:noFill/>
          </a:ln>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1" hangingPunct="1">
              <a:defRPr/>
            </a:pPr>
            <a:endParaRPr kumimoji="1" lang="en-US" altLang="en-US"/>
          </a:p>
        </p:txBody>
      </p:sp>
      <p:grpSp>
        <p:nvGrpSpPr>
          <p:cNvPr id="21" name="Group 19">
            <a:extLst>
              <a:ext uri="{FF2B5EF4-FFF2-40B4-BE49-F238E27FC236}">
                <a16:creationId xmlns:a16="http://schemas.microsoft.com/office/drawing/2014/main" id="{8B7F36D8-46FD-4B0F-8217-C4D1F70EE771}"/>
              </a:ext>
            </a:extLst>
          </p:cNvPr>
          <p:cNvGrpSpPr>
            <a:grpSpLocks/>
          </p:cNvGrpSpPr>
          <p:nvPr/>
        </p:nvGrpSpPr>
        <p:grpSpPr bwMode="auto">
          <a:xfrm>
            <a:off x="150813" y="0"/>
            <a:ext cx="849312" cy="6858000"/>
            <a:chOff x="95" y="0"/>
            <a:chExt cx="535" cy="4320"/>
          </a:xfrm>
        </p:grpSpPr>
        <p:sp>
          <p:nvSpPr>
            <p:cNvPr id="22" name="AutoShape 20">
              <a:extLst>
                <a:ext uri="{FF2B5EF4-FFF2-40B4-BE49-F238E27FC236}">
                  <a16:creationId xmlns:a16="http://schemas.microsoft.com/office/drawing/2014/main" id="{6D4396A8-FC51-4CF2-88FC-129166B13DDF}"/>
                </a:ext>
              </a:extLst>
            </p:cNvPr>
            <p:cNvSpPr>
              <a:spLocks noChangeArrowheads="1"/>
            </p:cNvSpPr>
            <p:nvPr/>
          </p:nvSpPr>
          <p:spPr bwMode="auto">
            <a:xfrm rot="-5400000">
              <a:off x="82" y="2291"/>
              <a:ext cx="564" cy="533"/>
            </a:xfrm>
            <a:prstGeom prst="parallelogram">
              <a:avLst>
                <a:gd name="adj" fmla="val 56034"/>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23" name="AutoShape 21">
              <a:extLst>
                <a:ext uri="{FF2B5EF4-FFF2-40B4-BE49-F238E27FC236}">
                  <a16:creationId xmlns:a16="http://schemas.microsoft.com/office/drawing/2014/main" id="{01AEB5B4-F172-42C5-8FD2-B2BDAB7CB245}"/>
                </a:ext>
              </a:extLst>
            </p:cNvPr>
            <p:cNvSpPr>
              <a:spLocks noChangeArrowheads="1"/>
            </p:cNvSpPr>
            <p:nvPr/>
          </p:nvSpPr>
          <p:spPr bwMode="auto">
            <a:xfrm rot="-5400000">
              <a:off x="81" y="2886"/>
              <a:ext cx="565" cy="533"/>
            </a:xfrm>
            <a:prstGeom prst="parallelogram">
              <a:avLst>
                <a:gd name="adj" fmla="val 56133"/>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24" name="AutoShape 22">
              <a:extLst>
                <a:ext uri="{FF2B5EF4-FFF2-40B4-BE49-F238E27FC236}">
                  <a16:creationId xmlns:a16="http://schemas.microsoft.com/office/drawing/2014/main" id="{5DAF2BF0-4161-4D3B-9D3D-38033505E412}"/>
                </a:ext>
              </a:extLst>
            </p:cNvPr>
            <p:cNvSpPr>
              <a:spLocks noChangeArrowheads="1"/>
            </p:cNvSpPr>
            <p:nvPr/>
          </p:nvSpPr>
          <p:spPr bwMode="auto">
            <a:xfrm rot="-5400000">
              <a:off x="81" y="3479"/>
              <a:ext cx="564" cy="533"/>
            </a:xfrm>
            <a:prstGeom prst="parallelogram">
              <a:avLst>
                <a:gd name="adj" fmla="val 56034"/>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25" name="AutoShape 23">
              <a:extLst>
                <a:ext uri="{FF2B5EF4-FFF2-40B4-BE49-F238E27FC236}">
                  <a16:creationId xmlns:a16="http://schemas.microsoft.com/office/drawing/2014/main" id="{AB6207AE-BD72-45E7-8FBD-65C934CCD33E}"/>
                </a:ext>
              </a:extLst>
            </p:cNvPr>
            <p:cNvSpPr>
              <a:spLocks noChangeArrowheads="1"/>
            </p:cNvSpPr>
            <p:nvPr/>
          </p:nvSpPr>
          <p:spPr bwMode="auto">
            <a:xfrm rot="-5400000">
              <a:off x="81" y="508"/>
              <a:ext cx="565" cy="533"/>
            </a:xfrm>
            <a:prstGeom prst="parallelogram">
              <a:avLst>
                <a:gd name="adj" fmla="val 56133"/>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26" name="AutoShape 24">
              <a:extLst>
                <a:ext uri="{FF2B5EF4-FFF2-40B4-BE49-F238E27FC236}">
                  <a16:creationId xmlns:a16="http://schemas.microsoft.com/office/drawing/2014/main" id="{8822529F-7D2C-4825-AD05-75DF3C030593}"/>
                </a:ext>
              </a:extLst>
            </p:cNvPr>
            <p:cNvSpPr>
              <a:spLocks noChangeArrowheads="1"/>
            </p:cNvSpPr>
            <p:nvPr/>
          </p:nvSpPr>
          <p:spPr bwMode="auto">
            <a:xfrm rot="-5400000">
              <a:off x="81" y="1101"/>
              <a:ext cx="564" cy="533"/>
            </a:xfrm>
            <a:prstGeom prst="parallelogram">
              <a:avLst>
                <a:gd name="adj" fmla="val 56034"/>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27" name="AutoShape 25">
              <a:extLst>
                <a:ext uri="{FF2B5EF4-FFF2-40B4-BE49-F238E27FC236}">
                  <a16:creationId xmlns:a16="http://schemas.microsoft.com/office/drawing/2014/main" id="{0E7A4946-0771-44BA-86ED-4D5DFEE83F3A}"/>
                </a:ext>
              </a:extLst>
            </p:cNvPr>
            <p:cNvSpPr>
              <a:spLocks noChangeArrowheads="1"/>
            </p:cNvSpPr>
            <p:nvPr/>
          </p:nvSpPr>
          <p:spPr bwMode="auto">
            <a:xfrm rot="-5400000">
              <a:off x="81" y="1697"/>
              <a:ext cx="564" cy="533"/>
            </a:xfrm>
            <a:prstGeom prst="parallelogram">
              <a:avLst>
                <a:gd name="adj" fmla="val 56034"/>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28" name="Freeform 26">
              <a:extLst>
                <a:ext uri="{FF2B5EF4-FFF2-40B4-BE49-F238E27FC236}">
                  <a16:creationId xmlns:a16="http://schemas.microsoft.com/office/drawing/2014/main" id="{AEE67D75-293B-47DD-B6CF-C2199EBAF49E}"/>
                </a:ext>
              </a:extLst>
            </p:cNvPr>
            <p:cNvSpPr>
              <a:spLocks/>
            </p:cNvSpPr>
            <p:nvPr/>
          </p:nvSpPr>
          <p:spPr bwMode="auto">
            <a:xfrm>
              <a:off x="98" y="0"/>
              <a:ext cx="532" cy="465"/>
            </a:xfrm>
            <a:custGeom>
              <a:avLst/>
              <a:gdLst>
                <a:gd name="T0" fmla="*/ 1 w 532"/>
                <a:gd name="T1" fmla="*/ 0 h 465"/>
                <a:gd name="T2" fmla="*/ 0 w 532"/>
                <a:gd name="T3" fmla="*/ 166 h 465"/>
                <a:gd name="T4" fmla="*/ 532 w 532"/>
                <a:gd name="T5" fmla="*/ 465 h 465"/>
                <a:gd name="T6" fmla="*/ 532 w 532"/>
                <a:gd name="T7" fmla="*/ 201 h 465"/>
                <a:gd name="T8" fmla="*/ 172 w 532"/>
                <a:gd name="T9" fmla="*/ 0 h 465"/>
                <a:gd name="T10" fmla="*/ 1 w 532"/>
                <a:gd name="T11" fmla="*/ 0 h 4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 h="465">
                  <a:moveTo>
                    <a:pt x="1" y="0"/>
                  </a:moveTo>
                  <a:lnTo>
                    <a:pt x="0" y="166"/>
                  </a:lnTo>
                  <a:lnTo>
                    <a:pt x="532" y="465"/>
                  </a:lnTo>
                  <a:lnTo>
                    <a:pt x="532" y="201"/>
                  </a:lnTo>
                  <a:lnTo>
                    <a:pt x="172" y="0"/>
                  </a:lnTo>
                  <a:lnTo>
                    <a:pt x="1" y="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endParaRPr lang="en-US"/>
            </a:p>
          </p:txBody>
        </p:sp>
        <p:sp>
          <p:nvSpPr>
            <p:cNvPr id="29" name="Freeform 27">
              <a:extLst>
                <a:ext uri="{FF2B5EF4-FFF2-40B4-BE49-F238E27FC236}">
                  <a16:creationId xmlns:a16="http://schemas.microsoft.com/office/drawing/2014/main" id="{0FC48642-FCD4-4FA1-A98E-585EDE653F14}"/>
                </a:ext>
              </a:extLst>
            </p:cNvPr>
            <p:cNvSpPr>
              <a:spLocks/>
            </p:cNvSpPr>
            <p:nvPr/>
          </p:nvSpPr>
          <p:spPr bwMode="auto">
            <a:xfrm>
              <a:off x="95" y="4060"/>
              <a:ext cx="457" cy="260"/>
            </a:xfrm>
            <a:custGeom>
              <a:avLst/>
              <a:gdLst>
                <a:gd name="T0" fmla="*/ 457 w 457"/>
                <a:gd name="T1" fmla="*/ 183 h 264"/>
                <a:gd name="T2" fmla="*/ 1 w 457"/>
                <a:gd name="T3" fmla="*/ 0 h 264"/>
                <a:gd name="T4" fmla="*/ 0 w 457"/>
                <a:gd name="T5" fmla="*/ 186 h 264"/>
                <a:gd name="T6" fmla="*/ 457 w 457"/>
                <a:gd name="T7" fmla="*/ 183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 h="264">
                  <a:moveTo>
                    <a:pt x="457" y="260"/>
                  </a:moveTo>
                  <a:lnTo>
                    <a:pt x="1" y="0"/>
                  </a:lnTo>
                  <a:lnTo>
                    <a:pt x="0" y="264"/>
                  </a:lnTo>
                  <a:lnTo>
                    <a:pt x="457" y="26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endParaRPr lang="en-US"/>
            </a:p>
          </p:txBody>
        </p:sp>
      </p:grpSp>
      <p:sp>
        <p:nvSpPr>
          <p:cNvPr id="30" name="Text Box 33">
            <a:extLst>
              <a:ext uri="{FF2B5EF4-FFF2-40B4-BE49-F238E27FC236}">
                <a16:creationId xmlns:a16="http://schemas.microsoft.com/office/drawing/2014/main" id="{903A5F44-E5E4-4A30-8997-FE67AEAC54E6}"/>
              </a:ext>
            </a:extLst>
          </p:cNvPr>
          <p:cNvSpPr txBox="1">
            <a:spLocks noChangeArrowheads="1"/>
          </p:cNvSpPr>
          <p:nvPr userDrawn="1"/>
        </p:nvSpPr>
        <p:spPr bwMode="auto">
          <a:xfrm>
            <a:off x="7772400" y="6338888"/>
            <a:ext cx="685800" cy="519112"/>
          </a:xfrm>
          <a:prstGeom prst="rect">
            <a:avLst/>
          </a:prstGeom>
          <a:noFill/>
          <a:ln>
            <a:noFill/>
          </a:ln>
          <a:effectLst/>
        </p:spPr>
        <p:txBody>
          <a:bodyPr>
            <a:spAutoFit/>
          </a:bodyP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spcBef>
                <a:spcPct val="50000"/>
              </a:spcBef>
              <a:defRPr/>
            </a:pPr>
            <a:endParaRPr lang="en-US" sz="2800"/>
          </a:p>
        </p:txBody>
      </p:sp>
      <p:sp>
        <p:nvSpPr>
          <p:cNvPr id="31" name="Text Box 34">
            <a:extLst>
              <a:ext uri="{FF2B5EF4-FFF2-40B4-BE49-F238E27FC236}">
                <a16:creationId xmlns:a16="http://schemas.microsoft.com/office/drawing/2014/main" id="{300B18F1-01E9-46BD-A515-DBBC34CB9342}"/>
              </a:ext>
            </a:extLst>
          </p:cNvPr>
          <p:cNvSpPr txBox="1">
            <a:spLocks noChangeArrowheads="1"/>
          </p:cNvSpPr>
          <p:nvPr userDrawn="1"/>
        </p:nvSpPr>
        <p:spPr bwMode="auto">
          <a:xfrm>
            <a:off x="8382000" y="6338888"/>
            <a:ext cx="762000" cy="396875"/>
          </a:xfrm>
          <a:prstGeom prst="rect">
            <a:avLst/>
          </a:prstGeom>
          <a:noFill/>
          <a:ln>
            <a:noFill/>
          </a:ln>
          <a:effectLst/>
        </p:spPr>
        <p:txBody>
          <a:bodyPr>
            <a:spAutoFit/>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a:spcBef>
                <a:spcPct val="50000"/>
              </a:spcBef>
              <a:defRPr/>
            </a:pPr>
            <a:fld id="{41678588-C3CC-4D59-ABA7-515E6B759EC4}" type="slidenum">
              <a:rPr lang="en-US" sz="2000" smtClean="0"/>
              <a:pPr>
                <a:spcBef>
                  <a:spcPct val="50000"/>
                </a:spcBef>
                <a:defRPr/>
              </a:pPr>
              <a:t>‹#›</a:t>
            </a:fld>
            <a:endParaRPr lang="en-US" sz="2000"/>
          </a:p>
        </p:txBody>
      </p:sp>
      <p:sp>
        <p:nvSpPr>
          <p:cNvPr id="195612" name="Rectangle 28"/>
          <p:cNvSpPr>
            <a:spLocks noGrp="1" noChangeArrowheads="1"/>
          </p:cNvSpPr>
          <p:nvPr>
            <p:ph type="ctrTitle" sz="quarter"/>
          </p:nvPr>
        </p:nvSpPr>
        <p:spPr>
          <a:xfrm>
            <a:off x="1154113" y="1881188"/>
            <a:ext cx="7772400" cy="762000"/>
          </a:xfrm>
        </p:spPr>
        <p:txBody>
          <a:bodyPr/>
          <a:lstStyle>
            <a:lvl1pPr>
              <a:defRPr/>
            </a:lvl1pPr>
          </a:lstStyle>
          <a:p>
            <a:pPr lvl="0"/>
            <a:r>
              <a:rPr lang="en-US" noProof="0"/>
              <a:t>Click to edit Master title style</a:t>
            </a:r>
          </a:p>
        </p:txBody>
      </p:sp>
      <p:sp>
        <p:nvSpPr>
          <p:cNvPr id="195613" name="Rectangle 29"/>
          <p:cNvSpPr>
            <a:spLocks noGrp="1" noChangeArrowheads="1"/>
          </p:cNvSpPr>
          <p:nvPr>
            <p:ph type="subTitle" sz="quarter" idx="1"/>
          </p:nvPr>
        </p:nvSpPr>
        <p:spPr>
          <a:xfrm>
            <a:off x="1171575" y="3124200"/>
            <a:ext cx="6400800" cy="1752600"/>
          </a:xfrm>
        </p:spPr>
        <p:txBody>
          <a:bodyPr/>
          <a:lstStyle>
            <a:lvl1pPr marL="0" indent="0">
              <a:buFontTx/>
              <a:buNone/>
              <a:defRPr/>
            </a:lvl1pPr>
          </a:lstStyle>
          <a:p>
            <a:pPr lvl="0"/>
            <a:r>
              <a:rPr lang="en-US" noProof="0"/>
              <a:t>Click to edit Master subtitle style</a:t>
            </a:r>
          </a:p>
        </p:txBody>
      </p:sp>
      <p:sp>
        <p:nvSpPr>
          <p:cNvPr id="32" name="Rectangle 30">
            <a:extLst>
              <a:ext uri="{FF2B5EF4-FFF2-40B4-BE49-F238E27FC236}">
                <a16:creationId xmlns:a16="http://schemas.microsoft.com/office/drawing/2014/main" id="{96CBAFBD-1B9A-4825-B53C-7F5D9FD583BD}"/>
              </a:ext>
            </a:extLst>
          </p:cNvPr>
          <p:cNvSpPr>
            <a:spLocks noGrp="1" noChangeArrowheads="1"/>
          </p:cNvSpPr>
          <p:nvPr>
            <p:ph type="dt" sz="quarter" idx="10"/>
          </p:nvPr>
        </p:nvSpPr>
        <p:spPr>
          <a:xfrm>
            <a:off x="1119188" y="6318250"/>
            <a:ext cx="1905000" cy="457200"/>
          </a:xfrm>
        </p:spPr>
        <p:txBody>
          <a:bodyPr/>
          <a:lstStyle>
            <a:lvl1pPr>
              <a:defRPr/>
            </a:lvl1pPr>
          </a:lstStyle>
          <a:p>
            <a:pPr>
              <a:defRPr/>
            </a:pPr>
            <a:endParaRPr lang="en-US"/>
          </a:p>
        </p:txBody>
      </p:sp>
      <p:sp>
        <p:nvSpPr>
          <p:cNvPr id="33" name="Rectangle 31">
            <a:extLst>
              <a:ext uri="{FF2B5EF4-FFF2-40B4-BE49-F238E27FC236}">
                <a16:creationId xmlns:a16="http://schemas.microsoft.com/office/drawing/2014/main" id="{43A8C656-4AFE-4188-96AC-CFDB46F8FB13}"/>
              </a:ext>
            </a:extLst>
          </p:cNvPr>
          <p:cNvSpPr>
            <a:spLocks noGrp="1" noChangeArrowheads="1"/>
          </p:cNvSpPr>
          <p:nvPr>
            <p:ph type="ftr" sz="quarter" idx="11"/>
          </p:nvPr>
        </p:nvSpPr>
        <p:spPr>
          <a:xfrm>
            <a:off x="3557588" y="6318250"/>
            <a:ext cx="2895600" cy="457200"/>
          </a:xfrm>
        </p:spPr>
        <p:txBody>
          <a:bodyPr/>
          <a:lstStyle>
            <a:lvl1pPr>
              <a:defRPr/>
            </a:lvl1pPr>
          </a:lstStyle>
          <a:p>
            <a:pPr>
              <a:defRPr/>
            </a:pPr>
            <a:r>
              <a:rPr lang="en-US"/>
              <a:t>Trần Thi Kim Chi</a:t>
            </a:r>
          </a:p>
        </p:txBody>
      </p:sp>
      <p:sp>
        <p:nvSpPr>
          <p:cNvPr id="34" name="Rectangle 32">
            <a:extLst>
              <a:ext uri="{FF2B5EF4-FFF2-40B4-BE49-F238E27FC236}">
                <a16:creationId xmlns:a16="http://schemas.microsoft.com/office/drawing/2014/main" id="{99E59AE7-5709-4077-A06D-2D75F68C4ECC}"/>
              </a:ext>
            </a:extLst>
          </p:cNvPr>
          <p:cNvSpPr>
            <a:spLocks noGrp="1" noChangeArrowheads="1"/>
          </p:cNvSpPr>
          <p:nvPr>
            <p:ph type="sldNum" sz="quarter" idx="12"/>
          </p:nvPr>
        </p:nvSpPr>
        <p:spPr>
          <a:xfrm>
            <a:off x="6986588" y="6318250"/>
            <a:ext cx="1905000" cy="457200"/>
          </a:xfrm>
        </p:spPr>
        <p:txBody>
          <a:bodyPr/>
          <a:lstStyle>
            <a:lvl1pPr>
              <a:defRPr/>
            </a:lvl1pPr>
          </a:lstStyle>
          <a:p>
            <a:pPr>
              <a:defRPr/>
            </a:pPr>
            <a:fld id="{45835E98-5577-4C4D-A288-815D1E6D6F6C}" type="slidenum">
              <a:rPr lang="en-US"/>
              <a:pPr>
                <a:defRPr/>
              </a:pPr>
              <a:t>‹#›</a:t>
            </a:fld>
            <a:endParaRPr lang="en-US"/>
          </a:p>
        </p:txBody>
      </p:sp>
    </p:spTree>
    <p:extLst>
      <p:ext uri="{BB962C8B-B14F-4D97-AF65-F5344CB8AC3E}">
        <p14:creationId xmlns:p14="http://schemas.microsoft.com/office/powerpoint/2010/main" val="2652248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subTnLst>
                                    <p:set>
                                      <p:cBhvr override="childStyle">
                                        <p:cTn dur="1" fill="hold" display="0" masterRel="sameClick" afterEffect="1">
                                          <p:stCondLst>
                                            <p:cond evt="end" delay="0">
                                              <p:tn val="5"/>
                                            </p:cond>
                                          </p:stCondLst>
                                        </p:cTn>
                                        <p:tgtEl>
                                          <p:spTgt spid="17"/>
                                        </p:tgtEl>
                                        <p:attrNameLst>
                                          <p:attrName>style.visibility</p:attrName>
                                        </p:attrNameLst>
                                      </p:cBhvr>
                                      <p:to>
                                        <p:strVal val="hidden"/>
                                      </p:to>
                                    </p:set>
                                  </p:sub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autoUpdateAnimBg="0"/>
      <p:bldP spid="19" grpId="0" animBg="1" autoUpdateAnimBg="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7">
            <a:extLst>
              <a:ext uri="{FF2B5EF4-FFF2-40B4-BE49-F238E27FC236}">
                <a16:creationId xmlns:a16="http://schemas.microsoft.com/office/drawing/2014/main" id="{F706DD2E-173B-4876-BDA5-36BE2BFED7E0}"/>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8">
            <a:extLst>
              <a:ext uri="{FF2B5EF4-FFF2-40B4-BE49-F238E27FC236}">
                <a16:creationId xmlns:a16="http://schemas.microsoft.com/office/drawing/2014/main" id="{255B6D01-5EDF-48C9-A338-547809D6BAFD}"/>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6" name="Rectangle 29">
            <a:extLst>
              <a:ext uri="{FF2B5EF4-FFF2-40B4-BE49-F238E27FC236}">
                <a16:creationId xmlns:a16="http://schemas.microsoft.com/office/drawing/2014/main" id="{1C3AFB9B-BEFB-453B-8AFD-7EF5DA4A4A01}"/>
              </a:ext>
            </a:extLst>
          </p:cNvPr>
          <p:cNvSpPr>
            <a:spLocks noGrp="1" noChangeArrowheads="1"/>
          </p:cNvSpPr>
          <p:nvPr>
            <p:ph type="sldNum" sz="quarter" idx="12"/>
          </p:nvPr>
        </p:nvSpPr>
        <p:spPr>
          <a:ln/>
        </p:spPr>
        <p:txBody>
          <a:bodyPr/>
          <a:lstStyle>
            <a:lvl1pPr>
              <a:defRPr/>
            </a:lvl1pPr>
          </a:lstStyle>
          <a:p>
            <a:pPr>
              <a:defRPr/>
            </a:pPr>
            <a:fld id="{E26416A2-DD04-4769-89CB-10510850C3FD}" type="slidenum">
              <a:rPr lang="en-US"/>
              <a:pPr>
                <a:defRPr/>
              </a:pPr>
              <a:t>‹#›</a:t>
            </a:fld>
            <a:endParaRPr lang="en-US"/>
          </a:p>
        </p:txBody>
      </p:sp>
    </p:spTree>
    <p:extLst>
      <p:ext uri="{BB962C8B-B14F-4D97-AF65-F5344CB8AC3E}">
        <p14:creationId xmlns:p14="http://schemas.microsoft.com/office/powerpoint/2010/main" val="5651438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953250" y="814388"/>
            <a:ext cx="1962150" cy="5281612"/>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066800" y="814388"/>
            <a:ext cx="5734050" cy="528161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7">
            <a:extLst>
              <a:ext uri="{FF2B5EF4-FFF2-40B4-BE49-F238E27FC236}">
                <a16:creationId xmlns:a16="http://schemas.microsoft.com/office/drawing/2014/main" id="{1884B2D0-6AFE-4CDB-897F-CCF1984DF4A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8">
            <a:extLst>
              <a:ext uri="{FF2B5EF4-FFF2-40B4-BE49-F238E27FC236}">
                <a16:creationId xmlns:a16="http://schemas.microsoft.com/office/drawing/2014/main" id="{28BFB223-F71F-47DB-994C-EB31C591256E}"/>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6" name="Rectangle 29">
            <a:extLst>
              <a:ext uri="{FF2B5EF4-FFF2-40B4-BE49-F238E27FC236}">
                <a16:creationId xmlns:a16="http://schemas.microsoft.com/office/drawing/2014/main" id="{58107898-E215-4E54-A5EE-B635483EC06C}"/>
              </a:ext>
            </a:extLst>
          </p:cNvPr>
          <p:cNvSpPr>
            <a:spLocks noGrp="1" noChangeArrowheads="1"/>
          </p:cNvSpPr>
          <p:nvPr>
            <p:ph type="sldNum" sz="quarter" idx="12"/>
          </p:nvPr>
        </p:nvSpPr>
        <p:spPr>
          <a:ln/>
        </p:spPr>
        <p:txBody>
          <a:bodyPr/>
          <a:lstStyle>
            <a:lvl1pPr>
              <a:defRPr/>
            </a:lvl1pPr>
          </a:lstStyle>
          <a:p>
            <a:pPr>
              <a:defRPr/>
            </a:pPr>
            <a:fld id="{9E9C7382-A26E-4A5A-B7DD-F743AE907E45}" type="slidenum">
              <a:rPr lang="en-US"/>
              <a:pPr>
                <a:defRPr/>
              </a:pPr>
              <a:t>‹#›</a:t>
            </a:fld>
            <a:endParaRPr lang="en-US"/>
          </a:p>
        </p:txBody>
      </p:sp>
    </p:spTree>
    <p:extLst>
      <p:ext uri="{BB962C8B-B14F-4D97-AF65-F5344CB8AC3E}">
        <p14:creationId xmlns:p14="http://schemas.microsoft.com/office/powerpoint/2010/main" val="9555603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43000" y="814388"/>
            <a:ext cx="7772400" cy="762000"/>
          </a:xfrm>
        </p:spPr>
        <p:txBody>
          <a:bodyPr/>
          <a:lstStyle/>
          <a:p>
            <a:r>
              <a:rPr lang="en-US"/>
              <a:t>Click to edit Master title style</a:t>
            </a:r>
          </a:p>
        </p:txBody>
      </p:sp>
      <p:sp>
        <p:nvSpPr>
          <p:cNvPr id="3" name="Text Placeholder 2"/>
          <p:cNvSpPr>
            <a:spLocks noGrp="1"/>
          </p:cNvSpPr>
          <p:nvPr>
            <p:ph type="body" sz="half" idx="1"/>
          </p:nvPr>
        </p:nvSpPr>
        <p:spPr>
          <a:xfrm>
            <a:off x="1066800" y="1981200"/>
            <a:ext cx="38481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67300" y="1981200"/>
            <a:ext cx="3848100" cy="4114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7">
            <a:extLst>
              <a:ext uri="{FF2B5EF4-FFF2-40B4-BE49-F238E27FC236}">
                <a16:creationId xmlns:a16="http://schemas.microsoft.com/office/drawing/2014/main" id="{D15CF8CE-488F-4FA2-8923-33310FD16C98}"/>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28">
            <a:extLst>
              <a:ext uri="{FF2B5EF4-FFF2-40B4-BE49-F238E27FC236}">
                <a16:creationId xmlns:a16="http://schemas.microsoft.com/office/drawing/2014/main" id="{E9F96A2E-C636-482B-8688-0E9F35CDB803}"/>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7" name="Rectangle 29">
            <a:extLst>
              <a:ext uri="{FF2B5EF4-FFF2-40B4-BE49-F238E27FC236}">
                <a16:creationId xmlns:a16="http://schemas.microsoft.com/office/drawing/2014/main" id="{5AD3872D-D3FC-400B-863A-B1531AD37417}"/>
              </a:ext>
            </a:extLst>
          </p:cNvPr>
          <p:cNvSpPr>
            <a:spLocks noGrp="1" noChangeArrowheads="1"/>
          </p:cNvSpPr>
          <p:nvPr>
            <p:ph type="sldNum" sz="quarter" idx="12"/>
          </p:nvPr>
        </p:nvSpPr>
        <p:spPr>
          <a:ln/>
        </p:spPr>
        <p:txBody>
          <a:bodyPr/>
          <a:lstStyle>
            <a:lvl1pPr>
              <a:defRPr/>
            </a:lvl1pPr>
          </a:lstStyle>
          <a:p>
            <a:pPr>
              <a:defRPr/>
            </a:pPr>
            <a:fld id="{7D7CFEAF-C6D4-4A50-9379-624EC9D3B055}" type="slidenum">
              <a:rPr lang="en-US"/>
              <a:pPr>
                <a:defRPr/>
              </a:pPr>
              <a:t>‹#›</a:t>
            </a:fld>
            <a:endParaRPr lang="en-US"/>
          </a:p>
        </p:txBody>
      </p:sp>
    </p:spTree>
    <p:extLst>
      <p:ext uri="{BB962C8B-B14F-4D97-AF65-F5344CB8AC3E}">
        <p14:creationId xmlns:p14="http://schemas.microsoft.com/office/powerpoint/2010/main" val="251007008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143000" y="814388"/>
            <a:ext cx="7772400" cy="762000"/>
          </a:xfrm>
        </p:spPr>
        <p:txBody>
          <a:bodyPr/>
          <a:lstStyle/>
          <a:p>
            <a:r>
              <a:rPr lang="en-US"/>
              <a:t>Click to edit Master title style</a:t>
            </a:r>
          </a:p>
        </p:txBody>
      </p:sp>
      <p:sp>
        <p:nvSpPr>
          <p:cNvPr id="3" name="Table Placeholder 2"/>
          <p:cNvSpPr>
            <a:spLocks noGrp="1"/>
          </p:cNvSpPr>
          <p:nvPr>
            <p:ph type="tbl" idx="1"/>
          </p:nvPr>
        </p:nvSpPr>
        <p:spPr>
          <a:xfrm>
            <a:off x="1066800" y="1981200"/>
            <a:ext cx="7848600" cy="4114800"/>
          </a:xfrm>
        </p:spPr>
        <p:txBody>
          <a:bodyPr/>
          <a:lstStyle/>
          <a:p>
            <a:pPr lvl="0"/>
            <a:endParaRPr lang="en-US" noProof="0"/>
          </a:p>
        </p:txBody>
      </p:sp>
      <p:sp>
        <p:nvSpPr>
          <p:cNvPr id="4" name="Rectangle 27">
            <a:extLst>
              <a:ext uri="{FF2B5EF4-FFF2-40B4-BE49-F238E27FC236}">
                <a16:creationId xmlns:a16="http://schemas.microsoft.com/office/drawing/2014/main" id="{659D0879-E994-4FFC-A707-3D8126E390D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8">
            <a:extLst>
              <a:ext uri="{FF2B5EF4-FFF2-40B4-BE49-F238E27FC236}">
                <a16:creationId xmlns:a16="http://schemas.microsoft.com/office/drawing/2014/main" id="{6A9F7350-CC04-42A4-B0F3-3C3973068F1D}"/>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6" name="Rectangle 29">
            <a:extLst>
              <a:ext uri="{FF2B5EF4-FFF2-40B4-BE49-F238E27FC236}">
                <a16:creationId xmlns:a16="http://schemas.microsoft.com/office/drawing/2014/main" id="{BE08A015-22D8-42AE-B949-2023C6B6C560}"/>
              </a:ext>
            </a:extLst>
          </p:cNvPr>
          <p:cNvSpPr>
            <a:spLocks noGrp="1" noChangeArrowheads="1"/>
          </p:cNvSpPr>
          <p:nvPr>
            <p:ph type="sldNum" sz="quarter" idx="12"/>
          </p:nvPr>
        </p:nvSpPr>
        <p:spPr>
          <a:ln/>
        </p:spPr>
        <p:txBody>
          <a:bodyPr/>
          <a:lstStyle>
            <a:lvl1pPr>
              <a:defRPr/>
            </a:lvl1pPr>
          </a:lstStyle>
          <a:p>
            <a:pPr>
              <a:defRPr/>
            </a:pPr>
            <a:fld id="{0814197C-A568-4D14-9D2A-CC7EB6CD9199}" type="slidenum">
              <a:rPr lang="en-US"/>
              <a:pPr>
                <a:defRPr/>
              </a:pPr>
              <a:t>‹#›</a:t>
            </a:fld>
            <a:endParaRPr lang="en-US"/>
          </a:p>
        </p:txBody>
      </p:sp>
    </p:spTree>
    <p:extLst>
      <p:ext uri="{BB962C8B-B14F-4D97-AF65-F5344CB8AC3E}">
        <p14:creationId xmlns:p14="http://schemas.microsoft.com/office/powerpoint/2010/main" val="2007461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27">
            <a:extLst>
              <a:ext uri="{FF2B5EF4-FFF2-40B4-BE49-F238E27FC236}">
                <a16:creationId xmlns:a16="http://schemas.microsoft.com/office/drawing/2014/main" id="{9C7AD6FB-12E7-4B31-8D2D-E3CD9E099EA8}"/>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8">
            <a:extLst>
              <a:ext uri="{FF2B5EF4-FFF2-40B4-BE49-F238E27FC236}">
                <a16:creationId xmlns:a16="http://schemas.microsoft.com/office/drawing/2014/main" id="{30CC1E9C-F3F9-4B47-8C7F-04A5655FB44B}"/>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6" name="Rectangle 29">
            <a:extLst>
              <a:ext uri="{FF2B5EF4-FFF2-40B4-BE49-F238E27FC236}">
                <a16:creationId xmlns:a16="http://schemas.microsoft.com/office/drawing/2014/main" id="{07131033-BAF4-46B8-B8AC-4B4445400CC4}"/>
              </a:ext>
            </a:extLst>
          </p:cNvPr>
          <p:cNvSpPr>
            <a:spLocks noGrp="1" noChangeArrowheads="1"/>
          </p:cNvSpPr>
          <p:nvPr>
            <p:ph type="sldNum" sz="quarter" idx="12"/>
          </p:nvPr>
        </p:nvSpPr>
        <p:spPr>
          <a:ln/>
        </p:spPr>
        <p:txBody>
          <a:bodyPr/>
          <a:lstStyle>
            <a:lvl1pPr>
              <a:defRPr/>
            </a:lvl1pPr>
          </a:lstStyle>
          <a:p>
            <a:pPr>
              <a:defRPr/>
            </a:pPr>
            <a:fld id="{77B79819-CFD1-4F77-8D04-461D728A282A}" type="slidenum">
              <a:rPr lang="en-US"/>
              <a:pPr>
                <a:defRPr/>
              </a:pPr>
              <a:t>‹#›</a:t>
            </a:fld>
            <a:endParaRPr lang="en-US"/>
          </a:p>
        </p:txBody>
      </p:sp>
    </p:spTree>
    <p:extLst>
      <p:ext uri="{BB962C8B-B14F-4D97-AF65-F5344CB8AC3E}">
        <p14:creationId xmlns:p14="http://schemas.microsoft.com/office/powerpoint/2010/main" val="6675346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27">
            <a:extLst>
              <a:ext uri="{FF2B5EF4-FFF2-40B4-BE49-F238E27FC236}">
                <a16:creationId xmlns:a16="http://schemas.microsoft.com/office/drawing/2014/main" id="{C0A610E3-0512-49E6-8D93-C1C567D9AB8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28">
            <a:extLst>
              <a:ext uri="{FF2B5EF4-FFF2-40B4-BE49-F238E27FC236}">
                <a16:creationId xmlns:a16="http://schemas.microsoft.com/office/drawing/2014/main" id="{7DB3BA8C-ACB5-4721-B39A-1A2C3E00F07D}"/>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6" name="Rectangle 29">
            <a:extLst>
              <a:ext uri="{FF2B5EF4-FFF2-40B4-BE49-F238E27FC236}">
                <a16:creationId xmlns:a16="http://schemas.microsoft.com/office/drawing/2014/main" id="{03093E6C-5E56-4F91-BCE0-F747194D2915}"/>
              </a:ext>
            </a:extLst>
          </p:cNvPr>
          <p:cNvSpPr>
            <a:spLocks noGrp="1" noChangeArrowheads="1"/>
          </p:cNvSpPr>
          <p:nvPr>
            <p:ph type="sldNum" sz="quarter" idx="12"/>
          </p:nvPr>
        </p:nvSpPr>
        <p:spPr>
          <a:ln/>
        </p:spPr>
        <p:txBody>
          <a:bodyPr/>
          <a:lstStyle>
            <a:lvl1pPr>
              <a:defRPr/>
            </a:lvl1pPr>
          </a:lstStyle>
          <a:p>
            <a:pPr>
              <a:defRPr/>
            </a:pPr>
            <a:fld id="{B5B9FC47-8B90-40CC-AACF-A67B4B5BED57}" type="slidenum">
              <a:rPr lang="en-US"/>
              <a:pPr>
                <a:defRPr/>
              </a:pPr>
              <a:t>‹#›</a:t>
            </a:fld>
            <a:endParaRPr lang="en-US"/>
          </a:p>
        </p:txBody>
      </p:sp>
    </p:spTree>
    <p:extLst>
      <p:ext uri="{BB962C8B-B14F-4D97-AF65-F5344CB8AC3E}">
        <p14:creationId xmlns:p14="http://schemas.microsoft.com/office/powerpoint/2010/main" val="29521124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066800" y="1981200"/>
            <a:ext cx="38481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5067300" y="1981200"/>
            <a:ext cx="38481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27">
            <a:extLst>
              <a:ext uri="{FF2B5EF4-FFF2-40B4-BE49-F238E27FC236}">
                <a16:creationId xmlns:a16="http://schemas.microsoft.com/office/drawing/2014/main" id="{20981A20-DD33-471B-94FF-C8BC277BC17B}"/>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28">
            <a:extLst>
              <a:ext uri="{FF2B5EF4-FFF2-40B4-BE49-F238E27FC236}">
                <a16:creationId xmlns:a16="http://schemas.microsoft.com/office/drawing/2014/main" id="{5DC3422F-388A-4562-9FC6-0EA059B6439E}"/>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7" name="Rectangle 29">
            <a:extLst>
              <a:ext uri="{FF2B5EF4-FFF2-40B4-BE49-F238E27FC236}">
                <a16:creationId xmlns:a16="http://schemas.microsoft.com/office/drawing/2014/main" id="{20815B3E-62EC-48D0-AFD6-7CFB4E03C10B}"/>
              </a:ext>
            </a:extLst>
          </p:cNvPr>
          <p:cNvSpPr>
            <a:spLocks noGrp="1" noChangeArrowheads="1"/>
          </p:cNvSpPr>
          <p:nvPr>
            <p:ph type="sldNum" sz="quarter" idx="12"/>
          </p:nvPr>
        </p:nvSpPr>
        <p:spPr>
          <a:ln/>
        </p:spPr>
        <p:txBody>
          <a:bodyPr/>
          <a:lstStyle>
            <a:lvl1pPr>
              <a:defRPr/>
            </a:lvl1pPr>
          </a:lstStyle>
          <a:p>
            <a:pPr>
              <a:defRPr/>
            </a:pPr>
            <a:fld id="{FF1B0448-C269-41ED-BCE8-0EC7574F01E3}" type="slidenum">
              <a:rPr lang="en-US"/>
              <a:pPr>
                <a:defRPr/>
              </a:pPr>
              <a:t>‹#›</a:t>
            </a:fld>
            <a:endParaRPr lang="en-US"/>
          </a:p>
        </p:txBody>
      </p:sp>
    </p:spTree>
    <p:extLst>
      <p:ext uri="{BB962C8B-B14F-4D97-AF65-F5344CB8AC3E}">
        <p14:creationId xmlns:p14="http://schemas.microsoft.com/office/powerpoint/2010/main" val="3111943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27">
            <a:extLst>
              <a:ext uri="{FF2B5EF4-FFF2-40B4-BE49-F238E27FC236}">
                <a16:creationId xmlns:a16="http://schemas.microsoft.com/office/drawing/2014/main" id="{337964B8-DFE4-4BA9-AFBA-B6ABAFACA98B}"/>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28">
            <a:extLst>
              <a:ext uri="{FF2B5EF4-FFF2-40B4-BE49-F238E27FC236}">
                <a16:creationId xmlns:a16="http://schemas.microsoft.com/office/drawing/2014/main" id="{C265A4F9-EACE-4A92-A0CD-37E6E9C95EF6}"/>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9" name="Rectangle 29">
            <a:extLst>
              <a:ext uri="{FF2B5EF4-FFF2-40B4-BE49-F238E27FC236}">
                <a16:creationId xmlns:a16="http://schemas.microsoft.com/office/drawing/2014/main" id="{E9388155-3702-45DC-98E5-A599DA0FB0F2}"/>
              </a:ext>
            </a:extLst>
          </p:cNvPr>
          <p:cNvSpPr>
            <a:spLocks noGrp="1" noChangeArrowheads="1"/>
          </p:cNvSpPr>
          <p:nvPr>
            <p:ph type="sldNum" sz="quarter" idx="12"/>
          </p:nvPr>
        </p:nvSpPr>
        <p:spPr>
          <a:ln/>
        </p:spPr>
        <p:txBody>
          <a:bodyPr/>
          <a:lstStyle>
            <a:lvl1pPr>
              <a:defRPr/>
            </a:lvl1pPr>
          </a:lstStyle>
          <a:p>
            <a:pPr>
              <a:defRPr/>
            </a:pPr>
            <a:fld id="{40578001-B7D7-4C5B-B704-A98782D89521}" type="slidenum">
              <a:rPr lang="en-US"/>
              <a:pPr>
                <a:defRPr/>
              </a:pPr>
              <a:t>‹#›</a:t>
            </a:fld>
            <a:endParaRPr lang="en-US"/>
          </a:p>
        </p:txBody>
      </p:sp>
    </p:spTree>
    <p:extLst>
      <p:ext uri="{BB962C8B-B14F-4D97-AF65-F5344CB8AC3E}">
        <p14:creationId xmlns:p14="http://schemas.microsoft.com/office/powerpoint/2010/main" val="15094330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27">
            <a:extLst>
              <a:ext uri="{FF2B5EF4-FFF2-40B4-BE49-F238E27FC236}">
                <a16:creationId xmlns:a16="http://schemas.microsoft.com/office/drawing/2014/main" id="{37539559-A84A-4A5D-825C-BE4A0D54548A}"/>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28">
            <a:extLst>
              <a:ext uri="{FF2B5EF4-FFF2-40B4-BE49-F238E27FC236}">
                <a16:creationId xmlns:a16="http://schemas.microsoft.com/office/drawing/2014/main" id="{8E7CDE62-A4FC-430A-8748-A7B0B8FF083C}"/>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5" name="Rectangle 29">
            <a:extLst>
              <a:ext uri="{FF2B5EF4-FFF2-40B4-BE49-F238E27FC236}">
                <a16:creationId xmlns:a16="http://schemas.microsoft.com/office/drawing/2014/main" id="{327D9D45-B662-4D6C-9726-5D5F30711C65}"/>
              </a:ext>
            </a:extLst>
          </p:cNvPr>
          <p:cNvSpPr>
            <a:spLocks noGrp="1" noChangeArrowheads="1"/>
          </p:cNvSpPr>
          <p:nvPr>
            <p:ph type="sldNum" sz="quarter" idx="12"/>
          </p:nvPr>
        </p:nvSpPr>
        <p:spPr>
          <a:ln/>
        </p:spPr>
        <p:txBody>
          <a:bodyPr/>
          <a:lstStyle>
            <a:lvl1pPr>
              <a:defRPr/>
            </a:lvl1pPr>
          </a:lstStyle>
          <a:p>
            <a:pPr>
              <a:defRPr/>
            </a:pPr>
            <a:fld id="{E1DF6104-1299-4C8C-BD90-68F648D3527F}" type="slidenum">
              <a:rPr lang="en-US"/>
              <a:pPr>
                <a:defRPr/>
              </a:pPr>
              <a:t>‹#›</a:t>
            </a:fld>
            <a:endParaRPr lang="en-US"/>
          </a:p>
        </p:txBody>
      </p:sp>
    </p:spTree>
    <p:extLst>
      <p:ext uri="{BB962C8B-B14F-4D97-AF65-F5344CB8AC3E}">
        <p14:creationId xmlns:p14="http://schemas.microsoft.com/office/powerpoint/2010/main" val="32496095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27">
            <a:extLst>
              <a:ext uri="{FF2B5EF4-FFF2-40B4-BE49-F238E27FC236}">
                <a16:creationId xmlns:a16="http://schemas.microsoft.com/office/drawing/2014/main" id="{1BC679B9-2787-430C-9522-76050C91CA1A}"/>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28">
            <a:extLst>
              <a:ext uri="{FF2B5EF4-FFF2-40B4-BE49-F238E27FC236}">
                <a16:creationId xmlns:a16="http://schemas.microsoft.com/office/drawing/2014/main" id="{527BED6F-A689-41C0-A857-18FDAF55038B}"/>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4" name="Rectangle 29">
            <a:extLst>
              <a:ext uri="{FF2B5EF4-FFF2-40B4-BE49-F238E27FC236}">
                <a16:creationId xmlns:a16="http://schemas.microsoft.com/office/drawing/2014/main" id="{197775FC-B3A6-4345-B737-F309FE0D94EE}"/>
              </a:ext>
            </a:extLst>
          </p:cNvPr>
          <p:cNvSpPr>
            <a:spLocks noGrp="1" noChangeArrowheads="1"/>
          </p:cNvSpPr>
          <p:nvPr>
            <p:ph type="sldNum" sz="quarter" idx="12"/>
          </p:nvPr>
        </p:nvSpPr>
        <p:spPr>
          <a:ln/>
        </p:spPr>
        <p:txBody>
          <a:bodyPr/>
          <a:lstStyle>
            <a:lvl1pPr>
              <a:defRPr/>
            </a:lvl1pPr>
          </a:lstStyle>
          <a:p>
            <a:pPr>
              <a:defRPr/>
            </a:pPr>
            <a:fld id="{3294E850-2611-4E05-A336-2FFEAE43C591}" type="slidenum">
              <a:rPr lang="en-US"/>
              <a:pPr>
                <a:defRPr/>
              </a:pPr>
              <a:t>‹#›</a:t>
            </a:fld>
            <a:endParaRPr lang="en-US"/>
          </a:p>
        </p:txBody>
      </p:sp>
    </p:spTree>
    <p:extLst>
      <p:ext uri="{BB962C8B-B14F-4D97-AF65-F5344CB8AC3E}">
        <p14:creationId xmlns:p14="http://schemas.microsoft.com/office/powerpoint/2010/main" val="2019263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7">
            <a:extLst>
              <a:ext uri="{FF2B5EF4-FFF2-40B4-BE49-F238E27FC236}">
                <a16:creationId xmlns:a16="http://schemas.microsoft.com/office/drawing/2014/main" id="{B9229430-CC32-4641-B8B8-5DC69AE0BEAD}"/>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28">
            <a:extLst>
              <a:ext uri="{FF2B5EF4-FFF2-40B4-BE49-F238E27FC236}">
                <a16:creationId xmlns:a16="http://schemas.microsoft.com/office/drawing/2014/main" id="{BE6CEA1F-64DE-43E6-945C-0F99BA034C39}"/>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7" name="Rectangle 29">
            <a:extLst>
              <a:ext uri="{FF2B5EF4-FFF2-40B4-BE49-F238E27FC236}">
                <a16:creationId xmlns:a16="http://schemas.microsoft.com/office/drawing/2014/main" id="{10B961B3-7670-4E9C-A16A-8A5E8649AA0F}"/>
              </a:ext>
            </a:extLst>
          </p:cNvPr>
          <p:cNvSpPr>
            <a:spLocks noGrp="1" noChangeArrowheads="1"/>
          </p:cNvSpPr>
          <p:nvPr>
            <p:ph type="sldNum" sz="quarter" idx="12"/>
          </p:nvPr>
        </p:nvSpPr>
        <p:spPr>
          <a:ln/>
        </p:spPr>
        <p:txBody>
          <a:bodyPr/>
          <a:lstStyle>
            <a:lvl1pPr>
              <a:defRPr/>
            </a:lvl1pPr>
          </a:lstStyle>
          <a:p>
            <a:pPr>
              <a:defRPr/>
            </a:pPr>
            <a:fld id="{9CC6D8FC-08BA-4271-A924-402FD7A1D5C6}" type="slidenum">
              <a:rPr lang="en-US"/>
              <a:pPr>
                <a:defRPr/>
              </a:pPr>
              <a:t>‹#›</a:t>
            </a:fld>
            <a:endParaRPr lang="en-US"/>
          </a:p>
        </p:txBody>
      </p:sp>
    </p:spTree>
    <p:extLst>
      <p:ext uri="{BB962C8B-B14F-4D97-AF65-F5344CB8AC3E}">
        <p14:creationId xmlns:p14="http://schemas.microsoft.com/office/powerpoint/2010/main" val="2427638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27">
            <a:extLst>
              <a:ext uri="{FF2B5EF4-FFF2-40B4-BE49-F238E27FC236}">
                <a16:creationId xmlns:a16="http://schemas.microsoft.com/office/drawing/2014/main" id="{705E7CAF-C911-4448-8115-1287B9D62893}"/>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28">
            <a:extLst>
              <a:ext uri="{FF2B5EF4-FFF2-40B4-BE49-F238E27FC236}">
                <a16:creationId xmlns:a16="http://schemas.microsoft.com/office/drawing/2014/main" id="{4C8BEDDA-7657-45E6-81A8-23E935F254A5}"/>
              </a:ext>
            </a:extLst>
          </p:cNvPr>
          <p:cNvSpPr>
            <a:spLocks noGrp="1" noChangeArrowheads="1"/>
          </p:cNvSpPr>
          <p:nvPr>
            <p:ph type="ftr" sz="quarter" idx="11"/>
          </p:nvPr>
        </p:nvSpPr>
        <p:spPr>
          <a:ln/>
        </p:spPr>
        <p:txBody>
          <a:bodyPr/>
          <a:lstStyle>
            <a:lvl1pPr>
              <a:defRPr/>
            </a:lvl1pPr>
          </a:lstStyle>
          <a:p>
            <a:pPr>
              <a:defRPr/>
            </a:pPr>
            <a:r>
              <a:rPr lang="en-US"/>
              <a:t>Trần Thi Kim Chi</a:t>
            </a:r>
          </a:p>
        </p:txBody>
      </p:sp>
      <p:sp>
        <p:nvSpPr>
          <p:cNvPr id="7" name="Rectangle 29">
            <a:extLst>
              <a:ext uri="{FF2B5EF4-FFF2-40B4-BE49-F238E27FC236}">
                <a16:creationId xmlns:a16="http://schemas.microsoft.com/office/drawing/2014/main" id="{AA977FBA-B5E3-44A9-A95E-A5CC045B7899}"/>
              </a:ext>
            </a:extLst>
          </p:cNvPr>
          <p:cNvSpPr>
            <a:spLocks noGrp="1" noChangeArrowheads="1"/>
          </p:cNvSpPr>
          <p:nvPr>
            <p:ph type="sldNum" sz="quarter" idx="12"/>
          </p:nvPr>
        </p:nvSpPr>
        <p:spPr>
          <a:ln/>
        </p:spPr>
        <p:txBody>
          <a:bodyPr/>
          <a:lstStyle>
            <a:lvl1pPr>
              <a:defRPr/>
            </a:lvl1pPr>
          </a:lstStyle>
          <a:p>
            <a:pPr>
              <a:defRPr/>
            </a:pPr>
            <a:fld id="{E5BA2BBF-829F-4E0A-A45E-57856C9BF6B9}" type="slidenum">
              <a:rPr lang="en-US"/>
              <a:pPr>
                <a:defRPr/>
              </a:pPr>
              <a:t>‹#›</a:t>
            </a:fld>
            <a:endParaRPr lang="en-US"/>
          </a:p>
        </p:txBody>
      </p:sp>
    </p:spTree>
    <p:extLst>
      <p:ext uri="{BB962C8B-B14F-4D97-AF65-F5344CB8AC3E}">
        <p14:creationId xmlns:p14="http://schemas.microsoft.com/office/powerpoint/2010/main" val="181197502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026" name="Group 2">
            <a:extLst>
              <a:ext uri="{FF2B5EF4-FFF2-40B4-BE49-F238E27FC236}">
                <a16:creationId xmlns:a16="http://schemas.microsoft.com/office/drawing/2014/main" id="{280E607C-0830-4411-AC68-2BA7C755183A}"/>
              </a:ext>
            </a:extLst>
          </p:cNvPr>
          <p:cNvGrpSpPr>
            <a:grpSpLocks/>
          </p:cNvGrpSpPr>
          <p:nvPr/>
        </p:nvGrpSpPr>
        <p:grpSpPr bwMode="auto">
          <a:xfrm>
            <a:off x="152400" y="314325"/>
            <a:ext cx="847725" cy="6543675"/>
            <a:chOff x="96" y="198"/>
            <a:chExt cx="534" cy="4122"/>
          </a:xfrm>
        </p:grpSpPr>
        <p:sp>
          <p:nvSpPr>
            <p:cNvPr id="1049" name="AutoShape 3">
              <a:extLst>
                <a:ext uri="{FF2B5EF4-FFF2-40B4-BE49-F238E27FC236}">
                  <a16:creationId xmlns:a16="http://schemas.microsoft.com/office/drawing/2014/main" id="{CA0CDA7A-82A2-402D-A969-E152E05072CB}"/>
                </a:ext>
              </a:extLst>
            </p:cNvPr>
            <p:cNvSpPr>
              <a:spLocks noChangeArrowheads="1"/>
            </p:cNvSpPr>
            <p:nvPr/>
          </p:nvSpPr>
          <p:spPr bwMode="auto">
            <a:xfrm rot="5400000" flipH="1">
              <a:off x="82" y="1995"/>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50" name="AutoShape 4">
              <a:extLst>
                <a:ext uri="{FF2B5EF4-FFF2-40B4-BE49-F238E27FC236}">
                  <a16:creationId xmlns:a16="http://schemas.microsoft.com/office/drawing/2014/main" id="{62DA89A5-AE24-47FB-ACA7-5AF1751D8D3D}"/>
                </a:ext>
              </a:extLst>
            </p:cNvPr>
            <p:cNvSpPr>
              <a:spLocks noChangeArrowheads="1"/>
            </p:cNvSpPr>
            <p:nvPr/>
          </p:nvSpPr>
          <p:spPr bwMode="auto">
            <a:xfrm rot="5400000" flipH="1">
              <a:off x="82" y="2589"/>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51" name="AutoShape 5">
              <a:extLst>
                <a:ext uri="{FF2B5EF4-FFF2-40B4-BE49-F238E27FC236}">
                  <a16:creationId xmlns:a16="http://schemas.microsoft.com/office/drawing/2014/main" id="{89423ECD-5586-48E3-B2FE-AA0DE1652228}"/>
                </a:ext>
              </a:extLst>
            </p:cNvPr>
            <p:cNvSpPr>
              <a:spLocks noChangeArrowheads="1"/>
            </p:cNvSpPr>
            <p:nvPr/>
          </p:nvSpPr>
          <p:spPr bwMode="auto">
            <a:xfrm rot="5400000" flipH="1">
              <a:off x="81" y="3181"/>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52" name="AutoShape 6">
              <a:extLst>
                <a:ext uri="{FF2B5EF4-FFF2-40B4-BE49-F238E27FC236}">
                  <a16:creationId xmlns:a16="http://schemas.microsoft.com/office/drawing/2014/main" id="{FE53FE0C-8B31-49BF-8C77-3A46A1955DEE}"/>
                </a:ext>
              </a:extLst>
            </p:cNvPr>
            <p:cNvSpPr>
              <a:spLocks noChangeArrowheads="1"/>
            </p:cNvSpPr>
            <p:nvPr/>
          </p:nvSpPr>
          <p:spPr bwMode="auto">
            <a:xfrm rot="5400000" flipH="1">
              <a:off x="83" y="3789"/>
              <a:ext cx="558" cy="533"/>
            </a:xfrm>
            <a:prstGeom prst="parallelogram">
              <a:avLst>
                <a:gd name="adj" fmla="val 55437"/>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53" name="AutoShape 7">
              <a:extLst>
                <a:ext uri="{FF2B5EF4-FFF2-40B4-BE49-F238E27FC236}">
                  <a16:creationId xmlns:a16="http://schemas.microsoft.com/office/drawing/2014/main" id="{E3CD5D02-184A-4C5A-A3F3-C24EC25DB193}"/>
                </a:ext>
              </a:extLst>
            </p:cNvPr>
            <p:cNvSpPr>
              <a:spLocks noChangeArrowheads="1"/>
            </p:cNvSpPr>
            <p:nvPr/>
          </p:nvSpPr>
          <p:spPr bwMode="auto">
            <a:xfrm rot="5400000" flipH="1">
              <a:off x="82" y="213"/>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54" name="AutoShape 8">
              <a:extLst>
                <a:ext uri="{FF2B5EF4-FFF2-40B4-BE49-F238E27FC236}">
                  <a16:creationId xmlns:a16="http://schemas.microsoft.com/office/drawing/2014/main" id="{205958C6-01D8-45EB-A1DA-F9D152555CB5}"/>
                </a:ext>
              </a:extLst>
            </p:cNvPr>
            <p:cNvSpPr>
              <a:spLocks noChangeArrowheads="1"/>
            </p:cNvSpPr>
            <p:nvPr/>
          </p:nvSpPr>
          <p:spPr bwMode="auto">
            <a:xfrm rot="5400000" flipH="1">
              <a:off x="81" y="803"/>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55" name="AutoShape 9">
              <a:extLst>
                <a:ext uri="{FF2B5EF4-FFF2-40B4-BE49-F238E27FC236}">
                  <a16:creationId xmlns:a16="http://schemas.microsoft.com/office/drawing/2014/main" id="{FEFFA4B5-8939-469F-BF7E-447D43AC1072}"/>
                </a:ext>
              </a:extLst>
            </p:cNvPr>
            <p:cNvSpPr>
              <a:spLocks noChangeArrowheads="1"/>
            </p:cNvSpPr>
            <p:nvPr/>
          </p:nvSpPr>
          <p:spPr bwMode="auto">
            <a:xfrm rot="5400000" flipH="1">
              <a:off x="81" y="1399"/>
              <a:ext cx="564" cy="533"/>
            </a:xfrm>
            <a:prstGeom prst="parallelogram">
              <a:avLst>
                <a:gd name="adj" fmla="val 56034"/>
              </a:avLst>
            </a:prstGeom>
            <a:gradFill rotWithShape="0">
              <a:gsLst>
                <a:gs pos="0">
                  <a:schemeClr val="accent1"/>
                </a:gs>
                <a:gs pos="100000">
                  <a:schemeClr val="accent2"/>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grpSp>
      <p:sp>
        <p:nvSpPr>
          <p:cNvPr id="194570" name="Rectangle 10">
            <a:extLst>
              <a:ext uri="{FF2B5EF4-FFF2-40B4-BE49-F238E27FC236}">
                <a16:creationId xmlns:a16="http://schemas.microsoft.com/office/drawing/2014/main" id="{A9705281-1017-4D10-8D1D-CDCAEC026C81}"/>
              </a:ext>
            </a:extLst>
          </p:cNvPr>
          <p:cNvSpPr>
            <a:spLocks noChangeArrowheads="1"/>
          </p:cNvSpPr>
          <p:nvPr/>
        </p:nvSpPr>
        <p:spPr bwMode="auto">
          <a:xfrm>
            <a:off x="441325" y="0"/>
            <a:ext cx="276225" cy="6858000"/>
          </a:xfrm>
          <a:prstGeom prst="rect">
            <a:avLst/>
          </a:prstGeom>
          <a:gradFill rotWithShape="0">
            <a:gsLst>
              <a:gs pos="0">
                <a:schemeClr val="bg2"/>
              </a:gs>
              <a:gs pos="50000">
                <a:schemeClr val="folHlink"/>
              </a:gs>
              <a:gs pos="100000">
                <a:schemeClr val="bg2"/>
              </a:gs>
            </a:gsLst>
            <a:lin ang="0" scaled="1"/>
          </a:gradFill>
          <a:ln>
            <a:noFill/>
          </a:ln>
        </p:spPr>
        <p:txBody>
          <a:bodyPr wrap="none" anchor="ctr"/>
          <a:lstStyle/>
          <a:p>
            <a:pPr algn="ctr" eaLnBrk="1" hangingPunct="1">
              <a:defRPr/>
            </a:pPr>
            <a:endParaRPr kumimoji="1" lang="en-US"/>
          </a:p>
        </p:txBody>
      </p:sp>
      <p:sp>
        <p:nvSpPr>
          <p:cNvPr id="194571" name="AutoShape 11">
            <a:extLst>
              <a:ext uri="{FF2B5EF4-FFF2-40B4-BE49-F238E27FC236}">
                <a16:creationId xmlns:a16="http://schemas.microsoft.com/office/drawing/2014/main" id="{C8C661B3-BC6F-4103-BB38-1132E8B4C154}"/>
              </a:ext>
            </a:extLst>
          </p:cNvPr>
          <p:cNvSpPr>
            <a:spLocks noChangeArrowheads="1"/>
          </p:cNvSpPr>
          <p:nvPr/>
        </p:nvSpPr>
        <p:spPr bwMode="auto">
          <a:xfrm flipH="1">
            <a:off x="547688" y="1703388"/>
            <a:ext cx="8596312" cy="254000"/>
          </a:xfrm>
          <a:prstGeom prst="homePlate">
            <a:avLst>
              <a:gd name="adj" fmla="val 58913"/>
            </a:avLst>
          </a:prstGeom>
          <a:gradFill rotWithShape="0">
            <a:gsLst>
              <a:gs pos="0">
                <a:schemeClr val="bg2"/>
              </a:gs>
              <a:gs pos="50000">
                <a:schemeClr val="folHlink"/>
              </a:gs>
              <a:gs pos="100000">
                <a:schemeClr val="bg2"/>
              </a:gs>
            </a:gsLst>
            <a:lin ang="5400000" scaled="1"/>
          </a:gradFill>
          <a:ln>
            <a:noFill/>
          </a:ln>
        </p:spPr>
        <p:txBody>
          <a:bodyPr wrap="none" anchor="ctr"/>
          <a:lstStyle/>
          <a:p>
            <a:pPr algn="ctr" eaLnBrk="1" hangingPunct="1">
              <a:defRPr/>
            </a:pPr>
            <a:endParaRPr kumimoji="1" lang="en-US"/>
          </a:p>
        </p:txBody>
      </p:sp>
      <p:sp>
        <p:nvSpPr>
          <p:cNvPr id="194572" name="Oval 12">
            <a:extLst>
              <a:ext uri="{FF2B5EF4-FFF2-40B4-BE49-F238E27FC236}">
                <a16:creationId xmlns:a16="http://schemas.microsoft.com/office/drawing/2014/main" id="{0F3FC0F2-6A95-4828-94DC-E52C96DD3A60}"/>
              </a:ext>
            </a:extLst>
          </p:cNvPr>
          <p:cNvSpPr>
            <a:spLocks noChangeArrowheads="1"/>
          </p:cNvSpPr>
          <p:nvPr/>
        </p:nvSpPr>
        <p:spPr bwMode="auto">
          <a:xfrm>
            <a:off x="460375" y="1706563"/>
            <a:ext cx="295275" cy="274637"/>
          </a:xfrm>
          <a:prstGeom prst="ellipse">
            <a:avLst/>
          </a:prstGeom>
          <a:gradFill rotWithShape="0">
            <a:gsLst>
              <a:gs pos="0">
                <a:srgbClr val="FEFFFF"/>
              </a:gs>
              <a:gs pos="100000">
                <a:schemeClr val="folHlink"/>
              </a:gs>
            </a:gsLst>
            <a:path path="shape">
              <a:fillToRect l="50000" t="50000" r="50000" b="50000"/>
            </a:path>
          </a:gradFill>
          <a:ln>
            <a:noFill/>
          </a:ln>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1" hangingPunct="1">
              <a:defRPr/>
            </a:pPr>
            <a:endParaRPr kumimoji="1" lang="en-US" altLang="en-US"/>
          </a:p>
        </p:txBody>
      </p:sp>
      <p:sp>
        <p:nvSpPr>
          <p:cNvPr id="1030" name="Rectangle 13">
            <a:extLst>
              <a:ext uri="{FF2B5EF4-FFF2-40B4-BE49-F238E27FC236}">
                <a16:creationId xmlns:a16="http://schemas.microsoft.com/office/drawing/2014/main" id="{8F18D5BE-4AB1-4860-ABFB-FC606AD1AF48}"/>
              </a:ext>
            </a:extLst>
          </p:cNvPr>
          <p:cNvSpPr>
            <a:spLocks noChangeArrowheads="1"/>
          </p:cNvSpPr>
          <p:nvPr/>
        </p:nvSpPr>
        <p:spPr bwMode="auto">
          <a:xfrm>
            <a:off x="463550" y="1912938"/>
            <a:ext cx="190500" cy="4678362"/>
          </a:xfrm>
          <a:prstGeom prst="rect">
            <a:avLst/>
          </a:prstGeom>
          <a:noFill/>
          <a:ln>
            <a:noFill/>
          </a:ln>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1" hangingPunct="1">
              <a:defRPr/>
            </a:pPr>
            <a:endParaRPr kumimoji="1" lang="en-US" altLang="en-US"/>
          </a:p>
        </p:txBody>
      </p:sp>
      <p:sp>
        <p:nvSpPr>
          <p:cNvPr id="194574" name="Oval 14">
            <a:extLst>
              <a:ext uri="{FF2B5EF4-FFF2-40B4-BE49-F238E27FC236}">
                <a16:creationId xmlns:a16="http://schemas.microsoft.com/office/drawing/2014/main" id="{B6A6FCAD-29A6-4F96-950D-8E8B3465770B}"/>
              </a:ext>
            </a:extLst>
          </p:cNvPr>
          <p:cNvSpPr>
            <a:spLocks noChangeArrowheads="1"/>
          </p:cNvSpPr>
          <p:nvPr/>
        </p:nvSpPr>
        <p:spPr bwMode="auto">
          <a:xfrm>
            <a:off x="9209088" y="1676400"/>
            <a:ext cx="304800" cy="274638"/>
          </a:xfrm>
          <a:prstGeom prst="ellipse">
            <a:avLst/>
          </a:prstGeom>
          <a:gradFill rotWithShape="0">
            <a:gsLst>
              <a:gs pos="0">
                <a:srgbClr val="FEFFFF"/>
              </a:gs>
              <a:gs pos="100000">
                <a:schemeClr val="folHlink"/>
              </a:gs>
            </a:gsLst>
            <a:path path="shape">
              <a:fillToRect l="50000" t="50000" r="50000" b="50000"/>
            </a:path>
          </a:gradFill>
          <a:ln>
            <a:noFill/>
          </a:ln>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1" hangingPunct="1">
              <a:defRPr/>
            </a:pPr>
            <a:endParaRPr kumimoji="1" lang="en-US" altLang="en-US"/>
          </a:p>
        </p:txBody>
      </p:sp>
      <p:sp>
        <p:nvSpPr>
          <p:cNvPr id="1032" name="Rectangle 15">
            <a:extLst>
              <a:ext uri="{FF2B5EF4-FFF2-40B4-BE49-F238E27FC236}">
                <a16:creationId xmlns:a16="http://schemas.microsoft.com/office/drawing/2014/main" id="{D278A2F1-8F7F-43C9-B041-6C9ED56D24F2}"/>
              </a:ext>
            </a:extLst>
          </p:cNvPr>
          <p:cNvSpPr>
            <a:spLocks noChangeArrowheads="1"/>
          </p:cNvSpPr>
          <p:nvPr/>
        </p:nvSpPr>
        <p:spPr bwMode="auto">
          <a:xfrm>
            <a:off x="457200" y="1739900"/>
            <a:ext cx="8751888" cy="190500"/>
          </a:xfrm>
          <a:prstGeom prst="rect">
            <a:avLst/>
          </a:prstGeom>
          <a:noFill/>
          <a:ln>
            <a:noFill/>
          </a:ln>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lgn="ctr" eaLnBrk="1" hangingPunct="1">
              <a:defRPr/>
            </a:pPr>
            <a:endParaRPr kumimoji="1" lang="en-US" altLang="en-US"/>
          </a:p>
        </p:txBody>
      </p:sp>
      <p:grpSp>
        <p:nvGrpSpPr>
          <p:cNvPr id="1033" name="Group 16">
            <a:extLst>
              <a:ext uri="{FF2B5EF4-FFF2-40B4-BE49-F238E27FC236}">
                <a16:creationId xmlns:a16="http://schemas.microsoft.com/office/drawing/2014/main" id="{CF80EE01-9ACF-4529-BF77-A8FCC99A8EE0}"/>
              </a:ext>
            </a:extLst>
          </p:cNvPr>
          <p:cNvGrpSpPr>
            <a:grpSpLocks/>
          </p:cNvGrpSpPr>
          <p:nvPr/>
        </p:nvGrpSpPr>
        <p:grpSpPr bwMode="auto">
          <a:xfrm>
            <a:off x="150813" y="0"/>
            <a:ext cx="849312" cy="6858000"/>
            <a:chOff x="95" y="0"/>
            <a:chExt cx="535" cy="4320"/>
          </a:xfrm>
        </p:grpSpPr>
        <p:sp>
          <p:nvSpPr>
            <p:cNvPr id="1041" name="AutoShape 17">
              <a:extLst>
                <a:ext uri="{FF2B5EF4-FFF2-40B4-BE49-F238E27FC236}">
                  <a16:creationId xmlns:a16="http://schemas.microsoft.com/office/drawing/2014/main" id="{7DEC36EB-76EA-4711-AA46-6221D115F591}"/>
                </a:ext>
              </a:extLst>
            </p:cNvPr>
            <p:cNvSpPr>
              <a:spLocks noChangeArrowheads="1"/>
            </p:cNvSpPr>
            <p:nvPr/>
          </p:nvSpPr>
          <p:spPr bwMode="auto">
            <a:xfrm rot="-5400000">
              <a:off x="82" y="2291"/>
              <a:ext cx="564" cy="533"/>
            </a:xfrm>
            <a:prstGeom prst="parallelogram">
              <a:avLst>
                <a:gd name="adj" fmla="val 56034"/>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42" name="AutoShape 18">
              <a:extLst>
                <a:ext uri="{FF2B5EF4-FFF2-40B4-BE49-F238E27FC236}">
                  <a16:creationId xmlns:a16="http://schemas.microsoft.com/office/drawing/2014/main" id="{E2FBE4C7-7A52-4E46-BD24-8282426D4895}"/>
                </a:ext>
              </a:extLst>
            </p:cNvPr>
            <p:cNvSpPr>
              <a:spLocks noChangeArrowheads="1"/>
            </p:cNvSpPr>
            <p:nvPr/>
          </p:nvSpPr>
          <p:spPr bwMode="auto">
            <a:xfrm rot="-5400000">
              <a:off x="81" y="2886"/>
              <a:ext cx="565" cy="533"/>
            </a:xfrm>
            <a:prstGeom prst="parallelogram">
              <a:avLst>
                <a:gd name="adj" fmla="val 56133"/>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43" name="AutoShape 19">
              <a:extLst>
                <a:ext uri="{FF2B5EF4-FFF2-40B4-BE49-F238E27FC236}">
                  <a16:creationId xmlns:a16="http://schemas.microsoft.com/office/drawing/2014/main" id="{1FA8C0F4-FF8E-4DF7-8EDB-CDBD9B5EA323}"/>
                </a:ext>
              </a:extLst>
            </p:cNvPr>
            <p:cNvSpPr>
              <a:spLocks noChangeArrowheads="1"/>
            </p:cNvSpPr>
            <p:nvPr/>
          </p:nvSpPr>
          <p:spPr bwMode="auto">
            <a:xfrm rot="-5400000">
              <a:off x="81" y="3479"/>
              <a:ext cx="564" cy="533"/>
            </a:xfrm>
            <a:prstGeom prst="parallelogram">
              <a:avLst>
                <a:gd name="adj" fmla="val 56034"/>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44" name="AutoShape 20">
              <a:extLst>
                <a:ext uri="{FF2B5EF4-FFF2-40B4-BE49-F238E27FC236}">
                  <a16:creationId xmlns:a16="http://schemas.microsoft.com/office/drawing/2014/main" id="{9E058E4A-CA85-486C-AB9B-DA2880E53B26}"/>
                </a:ext>
              </a:extLst>
            </p:cNvPr>
            <p:cNvSpPr>
              <a:spLocks noChangeArrowheads="1"/>
            </p:cNvSpPr>
            <p:nvPr/>
          </p:nvSpPr>
          <p:spPr bwMode="auto">
            <a:xfrm rot="-5400000">
              <a:off x="81" y="508"/>
              <a:ext cx="565" cy="533"/>
            </a:xfrm>
            <a:prstGeom prst="parallelogram">
              <a:avLst>
                <a:gd name="adj" fmla="val 56133"/>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45" name="AutoShape 21">
              <a:extLst>
                <a:ext uri="{FF2B5EF4-FFF2-40B4-BE49-F238E27FC236}">
                  <a16:creationId xmlns:a16="http://schemas.microsoft.com/office/drawing/2014/main" id="{811C9526-1D92-4F1D-ADBA-256DE00E08BC}"/>
                </a:ext>
              </a:extLst>
            </p:cNvPr>
            <p:cNvSpPr>
              <a:spLocks noChangeArrowheads="1"/>
            </p:cNvSpPr>
            <p:nvPr/>
          </p:nvSpPr>
          <p:spPr bwMode="auto">
            <a:xfrm rot="-5400000">
              <a:off x="81" y="1101"/>
              <a:ext cx="564" cy="533"/>
            </a:xfrm>
            <a:prstGeom prst="parallelogram">
              <a:avLst>
                <a:gd name="adj" fmla="val 56034"/>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46" name="AutoShape 22">
              <a:extLst>
                <a:ext uri="{FF2B5EF4-FFF2-40B4-BE49-F238E27FC236}">
                  <a16:creationId xmlns:a16="http://schemas.microsoft.com/office/drawing/2014/main" id="{BB2CC7DD-92E6-43B4-A54A-584CBFEC90AC}"/>
                </a:ext>
              </a:extLst>
            </p:cNvPr>
            <p:cNvSpPr>
              <a:spLocks noChangeArrowheads="1"/>
            </p:cNvSpPr>
            <p:nvPr/>
          </p:nvSpPr>
          <p:spPr bwMode="auto">
            <a:xfrm rot="-5400000">
              <a:off x="81" y="1697"/>
              <a:ext cx="564" cy="533"/>
            </a:xfrm>
            <a:prstGeom prst="parallelogram">
              <a:avLst>
                <a:gd name="adj" fmla="val 56034"/>
              </a:avLst>
            </a:prstGeom>
            <a:gradFill rotWithShape="0">
              <a:gsLst>
                <a:gs pos="0">
                  <a:schemeClr val="accent2"/>
                </a:gs>
                <a:gs pos="100000">
                  <a:schemeClr val="accent1"/>
                </a:gs>
              </a:gsLst>
              <a:lin ang="0" scaled="1"/>
            </a:gradFill>
            <a:ln>
              <a:noFill/>
            </a:ln>
            <a:effectLst/>
          </p:spPr>
          <p:txBody>
            <a:bodyPr wrap="none" anchor="ct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eaLnBrk="1" hangingPunct="1">
                <a:defRPr/>
              </a:pPr>
              <a:endParaRPr lang="en-US" altLang="en-US"/>
            </a:p>
          </p:txBody>
        </p:sp>
        <p:sp>
          <p:nvSpPr>
            <p:cNvPr id="1047" name="Freeform 23">
              <a:extLst>
                <a:ext uri="{FF2B5EF4-FFF2-40B4-BE49-F238E27FC236}">
                  <a16:creationId xmlns:a16="http://schemas.microsoft.com/office/drawing/2014/main" id="{477B7DE3-331C-4421-9CFB-07705F9AE274}"/>
                </a:ext>
              </a:extLst>
            </p:cNvPr>
            <p:cNvSpPr>
              <a:spLocks/>
            </p:cNvSpPr>
            <p:nvPr/>
          </p:nvSpPr>
          <p:spPr bwMode="auto">
            <a:xfrm>
              <a:off x="98" y="0"/>
              <a:ext cx="532" cy="465"/>
            </a:xfrm>
            <a:custGeom>
              <a:avLst/>
              <a:gdLst>
                <a:gd name="T0" fmla="*/ 1 w 532"/>
                <a:gd name="T1" fmla="*/ 0 h 465"/>
                <a:gd name="T2" fmla="*/ 0 w 532"/>
                <a:gd name="T3" fmla="*/ 166 h 465"/>
                <a:gd name="T4" fmla="*/ 532 w 532"/>
                <a:gd name="T5" fmla="*/ 465 h 465"/>
                <a:gd name="T6" fmla="*/ 532 w 532"/>
                <a:gd name="T7" fmla="*/ 201 h 465"/>
                <a:gd name="T8" fmla="*/ 172 w 532"/>
                <a:gd name="T9" fmla="*/ 0 h 465"/>
                <a:gd name="T10" fmla="*/ 1 w 532"/>
                <a:gd name="T11" fmla="*/ 0 h 465"/>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532" h="465">
                  <a:moveTo>
                    <a:pt x="1" y="0"/>
                  </a:moveTo>
                  <a:lnTo>
                    <a:pt x="0" y="166"/>
                  </a:lnTo>
                  <a:lnTo>
                    <a:pt x="532" y="465"/>
                  </a:lnTo>
                  <a:lnTo>
                    <a:pt x="532" y="201"/>
                  </a:lnTo>
                  <a:lnTo>
                    <a:pt x="172" y="0"/>
                  </a:lnTo>
                  <a:lnTo>
                    <a:pt x="1" y="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endParaRPr lang="en-US"/>
            </a:p>
          </p:txBody>
        </p:sp>
        <p:sp>
          <p:nvSpPr>
            <p:cNvPr id="1048" name="Freeform 24">
              <a:extLst>
                <a:ext uri="{FF2B5EF4-FFF2-40B4-BE49-F238E27FC236}">
                  <a16:creationId xmlns:a16="http://schemas.microsoft.com/office/drawing/2014/main" id="{588A1A8C-11DE-4BFB-9B9F-FD7C398A5458}"/>
                </a:ext>
              </a:extLst>
            </p:cNvPr>
            <p:cNvSpPr>
              <a:spLocks/>
            </p:cNvSpPr>
            <p:nvPr/>
          </p:nvSpPr>
          <p:spPr bwMode="auto">
            <a:xfrm>
              <a:off x="95" y="4060"/>
              <a:ext cx="457" cy="260"/>
            </a:xfrm>
            <a:custGeom>
              <a:avLst/>
              <a:gdLst>
                <a:gd name="T0" fmla="*/ 457 w 457"/>
                <a:gd name="T1" fmla="*/ 183 h 264"/>
                <a:gd name="T2" fmla="*/ 1 w 457"/>
                <a:gd name="T3" fmla="*/ 0 h 264"/>
                <a:gd name="T4" fmla="*/ 0 w 457"/>
                <a:gd name="T5" fmla="*/ 186 h 264"/>
                <a:gd name="T6" fmla="*/ 457 w 457"/>
                <a:gd name="T7" fmla="*/ 183 h 26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57" h="264">
                  <a:moveTo>
                    <a:pt x="457" y="260"/>
                  </a:moveTo>
                  <a:lnTo>
                    <a:pt x="1" y="0"/>
                  </a:lnTo>
                  <a:lnTo>
                    <a:pt x="0" y="264"/>
                  </a:lnTo>
                  <a:lnTo>
                    <a:pt x="457" y="260"/>
                  </a:lnTo>
                  <a:close/>
                </a:path>
              </a:pathLst>
            </a:custGeom>
            <a:gradFill rotWithShape="0">
              <a:gsLst>
                <a:gs pos="0">
                  <a:schemeClr val="accent2"/>
                </a:gs>
                <a:gs pos="100000">
                  <a:schemeClr val="accent1"/>
                </a:gs>
              </a:gsLst>
              <a:lin ang="0" scaled="1"/>
            </a:gradFill>
            <a:ln>
              <a:noFill/>
            </a:ln>
            <a:effectLst/>
            <a:extLst>
              <a:ext uri="{91240B29-F687-4F45-9708-019B960494DF}">
                <a14:hiddenLine xmlns:a14="http://schemas.microsoft.com/office/drawing/2010/main" w="9525" cap="flat" cmpd="sng">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wrap="none" anchor="ctr"/>
            <a:lstStyle/>
            <a:p>
              <a:endParaRPr lang="en-US"/>
            </a:p>
          </p:txBody>
        </p:sp>
      </p:grpSp>
      <p:sp>
        <p:nvSpPr>
          <p:cNvPr id="194585" name="Rectangle 25">
            <a:extLst>
              <a:ext uri="{FF2B5EF4-FFF2-40B4-BE49-F238E27FC236}">
                <a16:creationId xmlns:a16="http://schemas.microsoft.com/office/drawing/2014/main" id="{14037A08-D5E2-4BC6-A615-917C0197D8F1}"/>
              </a:ext>
            </a:extLst>
          </p:cNvPr>
          <p:cNvSpPr>
            <a:spLocks noGrp="1" noChangeArrowheads="1"/>
          </p:cNvSpPr>
          <p:nvPr>
            <p:ph type="title"/>
          </p:nvPr>
        </p:nvSpPr>
        <p:spPr bwMode="auto">
          <a:xfrm>
            <a:off x="1143000" y="814388"/>
            <a:ext cx="7772400" cy="762000"/>
          </a:xfrm>
          <a:prstGeom prst="rect">
            <a:avLst/>
          </a:prstGeom>
          <a:noFill/>
          <a:ln>
            <a:noFill/>
          </a:ln>
          <a:effectLst/>
        </p:spPr>
        <p:txBody>
          <a:bodyPr vert="horz" wrap="square" lIns="91440" tIns="45720" rIns="91440" bIns="45720" numCol="1" anchor="b" anchorCtr="0" compatLnSpc="1">
            <a:prstTxWarp prst="textNoShape">
              <a:avLst/>
            </a:prstTxWarp>
            <a:spAutoFit/>
          </a:bodyPr>
          <a:lstStyle/>
          <a:p>
            <a:pPr lvl="0"/>
            <a:r>
              <a:rPr lang="en-US"/>
              <a:t>Click to edit Master title style</a:t>
            </a:r>
          </a:p>
        </p:txBody>
      </p:sp>
      <p:sp>
        <p:nvSpPr>
          <p:cNvPr id="194586" name="Rectangle 26">
            <a:extLst>
              <a:ext uri="{FF2B5EF4-FFF2-40B4-BE49-F238E27FC236}">
                <a16:creationId xmlns:a16="http://schemas.microsoft.com/office/drawing/2014/main" id="{DCAFEDCE-E452-49E6-B5D8-16FEFF862D9B}"/>
              </a:ext>
            </a:extLst>
          </p:cNvPr>
          <p:cNvSpPr>
            <a:spLocks noGrp="1" noChangeArrowheads="1"/>
          </p:cNvSpPr>
          <p:nvPr>
            <p:ph type="body" idx="1"/>
          </p:nvPr>
        </p:nvSpPr>
        <p:spPr bwMode="auto">
          <a:xfrm>
            <a:off x="1066800" y="1981200"/>
            <a:ext cx="78486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4587" name="Rectangle 27">
            <a:extLst>
              <a:ext uri="{FF2B5EF4-FFF2-40B4-BE49-F238E27FC236}">
                <a16:creationId xmlns:a16="http://schemas.microsoft.com/office/drawing/2014/main" id="{8D5A412B-FF2B-4185-8E93-3BD112649017}"/>
              </a:ext>
            </a:extLst>
          </p:cNvPr>
          <p:cNvSpPr>
            <a:spLocks noGrp="1" noChangeArrowheads="1"/>
          </p:cNvSpPr>
          <p:nvPr>
            <p:ph type="dt" sz="half" idx="2"/>
          </p:nvPr>
        </p:nvSpPr>
        <p:spPr bwMode="auto">
          <a:xfrm>
            <a:off x="1154113"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p>
        </p:txBody>
      </p:sp>
      <p:sp>
        <p:nvSpPr>
          <p:cNvPr id="194588" name="Rectangle 28">
            <a:extLst>
              <a:ext uri="{FF2B5EF4-FFF2-40B4-BE49-F238E27FC236}">
                <a16:creationId xmlns:a16="http://schemas.microsoft.com/office/drawing/2014/main" id="{C23B5878-31CA-4C08-9CCB-8F7FF888A70F}"/>
              </a:ext>
            </a:extLst>
          </p:cNvPr>
          <p:cNvSpPr>
            <a:spLocks noGrp="1" noChangeArrowheads="1"/>
          </p:cNvSpPr>
          <p:nvPr>
            <p:ph type="ftr" sz="quarter" idx="3"/>
          </p:nvPr>
        </p:nvSpPr>
        <p:spPr bwMode="auto">
          <a:xfrm>
            <a:off x="3592513" y="6248400"/>
            <a:ext cx="28956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r>
              <a:rPr lang="en-US"/>
              <a:t>Trần Thi Kim Chi</a:t>
            </a:r>
          </a:p>
        </p:txBody>
      </p:sp>
      <p:sp>
        <p:nvSpPr>
          <p:cNvPr id="194589" name="Rectangle 29">
            <a:extLst>
              <a:ext uri="{FF2B5EF4-FFF2-40B4-BE49-F238E27FC236}">
                <a16:creationId xmlns:a16="http://schemas.microsoft.com/office/drawing/2014/main" id="{8EE1CEC2-B30D-4261-B010-B125CC9DAA5E}"/>
              </a:ext>
            </a:extLst>
          </p:cNvPr>
          <p:cNvSpPr>
            <a:spLocks noGrp="1" noChangeArrowheads="1"/>
          </p:cNvSpPr>
          <p:nvPr>
            <p:ph type="sldNum" sz="quarter" idx="4"/>
          </p:nvPr>
        </p:nvSpPr>
        <p:spPr bwMode="auto">
          <a:xfrm>
            <a:off x="7021513" y="6248400"/>
            <a:ext cx="19050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3FAAAE77-9CAC-4574-8BE3-2E8F019C0AE6}" type="slidenum">
              <a:rPr lang="en-US"/>
              <a:pPr>
                <a:defRPr/>
              </a:pPr>
              <a:t>‹#›</a:t>
            </a:fld>
            <a:endParaRPr lang="en-US"/>
          </a:p>
        </p:txBody>
      </p:sp>
      <p:sp>
        <p:nvSpPr>
          <p:cNvPr id="1039" name="Text Box 30">
            <a:extLst>
              <a:ext uri="{FF2B5EF4-FFF2-40B4-BE49-F238E27FC236}">
                <a16:creationId xmlns:a16="http://schemas.microsoft.com/office/drawing/2014/main" id="{5DF5D153-3C23-4383-98F9-79DB4E2D9900}"/>
              </a:ext>
            </a:extLst>
          </p:cNvPr>
          <p:cNvSpPr txBox="1">
            <a:spLocks noChangeArrowheads="1"/>
          </p:cNvSpPr>
          <p:nvPr userDrawn="1"/>
        </p:nvSpPr>
        <p:spPr bwMode="auto">
          <a:xfrm>
            <a:off x="7772400" y="6338888"/>
            <a:ext cx="685800" cy="519112"/>
          </a:xfrm>
          <a:prstGeom prst="rect">
            <a:avLst/>
          </a:prstGeom>
          <a:noFill/>
          <a:ln>
            <a:noFill/>
          </a:ln>
          <a:effectLst/>
        </p:spPr>
        <p:txBody>
          <a:bodyPr>
            <a:spAutoFit/>
          </a:bodyPr>
          <a:lstStyle>
            <a:lvl1pPr eaLnBrk="0" hangingPunct="0">
              <a:defRPr sz="3600">
                <a:solidFill>
                  <a:schemeClr val="tx1"/>
                </a:solidFill>
                <a:latin typeface="Times New Roman" pitchFamily="18" charset="0"/>
              </a:defRPr>
            </a:lvl1pPr>
            <a:lvl2pPr marL="742950" indent="-285750" eaLnBrk="0" hangingPunct="0">
              <a:defRPr sz="3600">
                <a:solidFill>
                  <a:schemeClr val="tx1"/>
                </a:solidFill>
                <a:latin typeface="Times New Roman" pitchFamily="18" charset="0"/>
              </a:defRPr>
            </a:lvl2pPr>
            <a:lvl3pPr marL="1143000" indent="-228600" eaLnBrk="0" hangingPunct="0">
              <a:defRPr sz="3600">
                <a:solidFill>
                  <a:schemeClr val="tx1"/>
                </a:solidFill>
                <a:latin typeface="Times New Roman" pitchFamily="18" charset="0"/>
              </a:defRPr>
            </a:lvl3pPr>
            <a:lvl4pPr marL="1600200" indent="-228600" eaLnBrk="0" hangingPunct="0">
              <a:defRPr sz="3600">
                <a:solidFill>
                  <a:schemeClr val="tx1"/>
                </a:solidFill>
                <a:latin typeface="Times New Roman" pitchFamily="18" charset="0"/>
              </a:defRPr>
            </a:lvl4pPr>
            <a:lvl5pPr marL="2057400" indent="-228600" eaLnBrk="0" hangingPunct="0">
              <a:defRPr sz="3600">
                <a:solidFill>
                  <a:schemeClr val="tx1"/>
                </a:solidFill>
                <a:latin typeface="Times New Roman" pitchFamily="18" charset="0"/>
              </a:defRPr>
            </a:lvl5pPr>
            <a:lvl6pPr marL="2514600" indent="-228600" eaLnBrk="0" fontAlgn="base" hangingPunct="0">
              <a:spcBef>
                <a:spcPct val="0"/>
              </a:spcBef>
              <a:spcAft>
                <a:spcPct val="0"/>
              </a:spcAft>
              <a:defRPr sz="3600">
                <a:solidFill>
                  <a:schemeClr val="tx1"/>
                </a:solidFill>
                <a:latin typeface="Times New Roman" pitchFamily="18" charset="0"/>
              </a:defRPr>
            </a:lvl6pPr>
            <a:lvl7pPr marL="2971800" indent="-228600" eaLnBrk="0" fontAlgn="base" hangingPunct="0">
              <a:spcBef>
                <a:spcPct val="0"/>
              </a:spcBef>
              <a:spcAft>
                <a:spcPct val="0"/>
              </a:spcAft>
              <a:defRPr sz="3600">
                <a:solidFill>
                  <a:schemeClr val="tx1"/>
                </a:solidFill>
                <a:latin typeface="Times New Roman" pitchFamily="18" charset="0"/>
              </a:defRPr>
            </a:lvl7pPr>
            <a:lvl8pPr marL="3429000" indent="-228600" eaLnBrk="0" fontAlgn="base" hangingPunct="0">
              <a:spcBef>
                <a:spcPct val="0"/>
              </a:spcBef>
              <a:spcAft>
                <a:spcPct val="0"/>
              </a:spcAft>
              <a:defRPr sz="3600">
                <a:solidFill>
                  <a:schemeClr val="tx1"/>
                </a:solidFill>
                <a:latin typeface="Times New Roman" pitchFamily="18" charset="0"/>
              </a:defRPr>
            </a:lvl8pPr>
            <a:lvl9pPr marL="3886200" indent="-228600" eaLnBrk="0" fontAlgn="base" hangingPunct="0">
              <a:spcBef>
                <a:spcPct val="0"/>
              </a:spcBef>
              <a:spcAft>
                <a:spcPct val="0"/>
              </a:spcAft>
              <a:defRPr sz="3600">
                <a:solidFill>
                  <a:schemeClr val="tx1"/>
                </a:solidFill>
                <a:latin typeface="Times New Roman" pitchFamily="18" charset="0"/>
              </a:defRPr>
            </a:lvl9pPr>
          </a:lstStyle>
          <a:p>
            <a:pPr>
              <a:spcBef>
                <a:spcPct val="50000"/>
              </a:spcBef>
              <a:defRPr/>
            </a:pPr>
            <a:endParaRPr lang="en-US" sz="2800"/>
          </a:p>
        </p:txBody>
      </p:sp>
      <p:sp>
        <p:nvSpPr>
          <p:cNvPr id="1040" name="Text Box 31">
            <a:extLst>
              <a:ext uri="{FF2B5EF4-FFF2-40B4-BE49-F238E27FC236}">
                <a16:creationId xmlns:a16="http://schemas.microsoft.com/office/drawing/2014/main" id="{C67C7590-74E7-484E-B77C-917DE83A2A3E}"/>
              </a:ext>
            </a:extLst>
          </p:cNvPr>
          <p:cNvSpPr txBox="1">
            <a:spLocks noChangeArrowheads="1"/>
          </p:cNvSpPr>
          <p:nvPr userDrawn="1"/>
        </p:nvSpPr>
        <p:spPr bwMode="auto">
          <a:xfrm>
            <a:off x="8382000" y="6338888"/>
            <a:ext cx="762000" cy="396875"/>
          </a:xfrm>
          <a:prstGeom prst="rect">
            <a:avLst/>
          </a:prstGeom>
          <a:noFill/>
          <a:ln>
            <a:noFill/>
          </a:ln>
          <a:effectLst/>
        </p:spPr>
        <p:txBody>
          <a:bodyPr>
            <a:spAutoFit/>
          </a:bodyPr>
          <a:lstStyle>
            <a:lvl1pPr eaLnBrk="0" hangingPunct="0">
              <a:defRPr sz="3600">
                <a:solidFill>
                  <a:schemeClr val="tx1"/>
                </a:solidFill>
                <a:latin typeface="Times New Roman" panose="02020603050405020304" pitchFamily="18" charset="0"/>
              </a:defRPr>
            </a:lvl1pPr>
            <a:lvl2pPr marL="742950" indent="-285750" eaLnBrk="0" hangingPunct="0">
              <a:defRPr sz="3600">
                <a:solidFill>
                  <a:schemeClr val="tx1"/>
                </a:solidFill>
                <a:latin typeface="Times New Roman" panose="02020603050405020304" pitchFamily="18" charset="0"/>
              </a:defRPr>
            </a:lvl2pPr>
            <a:lvl3pPr marL="1143000" indent="-228600" eaLnBrk="0" hangingPunct="0">
              <a:defRPr sz="3600">
                <a:solidFill>
                  <a:schemeClr val="tx1"/>
                </a:solidFill>
                <a:latin typeface="Times New Roman" panose="02020603050405020304" pitchFamily="18" charset="0"/>
              </a:defRPr>
            </a:lvl3pPr>
            <a:lvl4pPr marL="1600200" indent="-228600" eaLnBrk="0" hangingPunct="0">
              <a:defRPr sz="3600">
                <a:solidFill>
                  <a:schemeClr val="tx1"/>
                </a:solidFill>
                <a:latin typeface="Times New Roman" panose="02020603050405020304" pitchFamily="18" charset="0"/>
              </a:defRPr>
            </a:lvl4pPr>
            <a:lvl5pPr marL="2057400" indent="-228600" eaLnBrk="0" hangingPunct="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pPr>
              <a:spcBef>
                <a:spcPct val="50000"/>
              </a:spcBef>
              <a:defRPr/>
            </a:pPr>
            <a:fld id="{831C3F4F-84EF-4983-A3D2-336522835F2A}" type="slidenum">
              <a:rPr lang="en-US" sz="2000" smtClean="0"/>
              <a:pPr>
                <a:spcBef>
                  <a:spcPct val="50000"/>
                </a:spcBef>
                <a:defRPr/>
              </a:pPr>
              <a:t>‹#›</a:t>
            </a:fld>
            <a:endParaRPr lang="en-US" sz="2000"/>
          </a:p>
        </p:txBody>
      </p:sp>
    </p:spTree>
  </p:cSld>
  <p:clrMap bg1="lt1" tx1="dk1" bg2="lt2" tx2="dk2" accent1="accent1" accent2="accent2" accent3="accent3" accent4="accent4" accent5="accent5" accent6="accent6" hlink="hlink" folHlink="folHlink"/>
  <p:sldLayoutIdLst>
    <p:sldLayoutId id="2147483985" r:id="rId1"/>
    <p:sldLayoutId id="2147483973" r:id="rId2"/>
    <p:sldLayoutId id="2147483974" r:id="rId3"/>
    <p:sldLayoutId id="2147483975" r:id="rId4"/>
    <p:sldLayoutId id="2147483976" r:id="rId5"/>
    <p:sldLayoutId id="2147483977" r:id="rId6"/>
    <p:sldLayoutId id="2147483978" r:id="rId7"/>
    <p:sldLayoutId id="2147483979" r:id="rId8"/>
    <p:sldLayoutId id="2147483980" r:id="rId9"/>
    <p:sldLayoutId id="2147483981" r:id="rId10"/>
    <p:sldLayoutId id="2147483982" r:id="rId11"/>
    <p:sldLayoutId id="2147483983" r:id="rId12"/>
    <p:sldLayoutId id="2147483984" r:id="rId13"/>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94572"/>
                                        </p:tgtEl>
                                        <p:attrNameLst>
                                          <p:attrName>style.visibility</p:attrName>
                                        </p:attrNameLst>
                                      </p:cBhvr>
                                      <p:to>
                                        <p:strVal val="visible"/>
                                      </p:to>
                                    </p:set>
                                    <p:anim calcmode="lin" valueType="num">
                                      <p:cBhvr additive="base">
                                        <p:cTn id="7" dur="500" fill="hold"/>
                                        <p:tgtEl>
                                          <p:spTgt spid="194572"/>
                                        </p:tgtEl>
                                        <p:attrNameLst>
                                          <p:attrName>ppt_x</p:attrName>
                                        </p:attrNameLst>
                                      </p:cBhvr>
                                      <p:tavLst>
                                        <p:tav tm="0">
                                          <p:val>
                                            <p:strVal val="#ppt_x"/>
                                          </p:val>
                                        </p:tav>
                                        <p:tav tm="100000">
                                          <p:val>
                                            <p:strVal val="#ppt_x"/>
                                          </p:val>
                                        </p:tav>
                                      </p:tavLst>
                                    </p:anim>
                                    <p:anim calcmode="lin" valueType="num">
                                      <p:cBhvr additive="base">
                                        <p:cTn id="8" dur="500" fill="hold"/>
                                        <p:tgtEl>
                                          <p:spTgt spid="194572"/>
                                        </p:tgtEl>
                                        <p:attrNameLst>
                                          <p:attrName>ppt_y</p:attrName>
                                        </p:attrNameLst>
                                      </p:cBhvr>
                                      <p:tavLst>
                                        <p:tav tm="0">
                                          <p:val>
                                            <p:strVal val="1+#ppt_h/2"/>
                                          </p:val>
                                        </p:tav>
                                        <p:tav tm="100000">
                                          <p:val>
                                            <p:strVal val="#ppt_y"/>
                                          </p:val>
                                        </p:tav>
                                      </p:tavLst>
                                    </p:anim>
                                  </p:childTnLst>
                                  <p:subTnLst>
                                    <p:set>
                                      <p:cBhvr override="childStyle">
                                        <p:cTn dur="1" fill="hold" display="0" masterRel="sameClick" afterEffect="1">
                                          <p:stCondLst>
                                            <p:cond evt="end" delay="0">
                                              <p:tn val="5"/>
                                            </p:cond>
                                          </p:stCondLst>
                                        </p:cTn>
                                        <p:tgtEl>
                                          <p:spTgt spid="194572"/>
                                        </p:tgtEl>
                                        <p:attrNameLst>
                                          <p:attrName>style.visibility</p:attrName>
                                        </p:attrNameLst>
                                      </p:cBhvr>
                                      <p:to>
                                        <p:strVal val="hidden"/>
                                      </p:to>
                                    </p:set>
                                  </p:subTnLst>
                                </p:cTn>
                              </p:par>
                            </p:childTnLst>
                          </p:cTn>
                        </p:par>
                        <p:par>
                          <p:cTn id="9" fill="hold" nodeType="afterGroup">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94574"/>
                                        </p:tgtEl>
                                        <p:attrNameLst>
                                          <p:attrName>style.visibility</p:attrName>
                                        </p:attrNameLst>
                                      </p:cBhvr>
                                      <p:to>
                                        <p:strVal val="visible"/>
                                      </p:to>
                                    </p:set>
                                    <p:anim calcmode="lin" valueType="num">
                                      <p:cBhvr additive="base">
                                        <p:cTn id="12" dur="500" fill="hold"/>
                                        <p:tgtEl>
                                          <p:spTgt spid="194574"/>
                                        </p:tgtEl>
                                        <p:attrNameLst>
                                          <p:attrName>ppt_x</p:attrName>
                                        </p:attrNameLst>
                                      </p:cBhvr>
                                      <p:tavLst>
                                        <p:tav tm="0">
                                          <p:val>
                                            <p:strVal val="0-#ppt_w/2"/>
                                          </p:val>
                                        </p:tav>
                                        <p:tav tm="100000">
                                          <p:val>
                                            <p:strVal val="#ppt_x"/>
                                          </p:val>
                                        </p:tav>
                                      </p:tavLst>
                                    </p:anim>
                                    <p:anim calcmode="lin" valueType="num">
                                      <p:cBhvr additive="base">
                                        <p:cTn id="13" dur="500" fill="hold"/>
                                        <p:tgtEl>
                                          <p:spTgt spid="19457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572" grpId="0" animBg="1" autoUpdateAnimBg="0"/>
      <p:bldP spid="194574" grpId="0" animBg="1" autoUpdateAnimBg="0"/>
    </p:bldLst>
  </p:timing>
  <p:hf sldNum="0" hdr="0" dt="0"/>
  <p:txStyles>
    <p:title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p:titleStyle>
    <p:bodyStyle>
      <a:lvl1pPr marL="342900" indent="-342900" algn="l" rtl="0" eaLnBrk="0" fontAlgn="base" hangingPunct="0">
        <a:spcBef>
          <a:spcPct val="20000"/>
        </a:spcBef>
        <a:spcAft>
          <a:spcPct val="0"/>
        </a:spcAft>
        <a:buChar char="•"/>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har char="•"/>
        <a:defRPr sz="2400">
          <a:solidFill>
            <a:schemeClr val="tx1"/>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har char="»"/>
        <a:defRPr sz="2000">
          <a:solidFill>
            <a:schemeClr val="tx1"/>
          </a:solidFill>
          <a:effectLst>
            <a:outerShdw blurRad="38100" dist="38100" dir="2700000" algn="tl">
              <a:srgbClr val="C0C0C0"/>
            </a:outerShdw>
          </a:effectLst>
          <a:latin typeface="+mn-lt"/>
        </a:defRPr>
      </a:lvl5pPr>
      <a:lvl6pPr marL="25146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6pPr>
      <a:lvl7pPr marL="29718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7pPr>
      <a:lvl8pPr marL="34290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8pPr>
      <a:lvl9pPr marL="38862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6.xml"/><Relationship Id="rId1" Type="http://schemas.openxmlformats.org/officeDocument/2006/relationships/vmlDrawing" Target="../drawings/vmlDrawing3.vml"/><Relationship Id="rId4" Type="http://schemas.openxmlformats.org/officeDocument/2006/relationships/image" Target="../media/image15.png"/></Relationships>
</file>

<file path=ppt/slides/_rels/slide1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1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34.wmf"/></Relationships>
</file>

<file path=ppt/slides/_rels/slide1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6.xml"/><Relationship Id="rId1" Type="http://schemas.openxmlformats.org/officeDocument/2006/relationships/vmlDrawing" Target="../drawings/vmlDrawing5.vml"/><Relationship Id="rId5" Type="http://schemas.openxmlformats.org/officeDocument/2006/relationships/oleObject" Target="../embeddings/oleObject6.bin"/><Relationship Id="rId4" Type="http://schemas.openxmlformats.org/officeDocument/2006/relationships/image" Target="../media/image38.png"/></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1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6.xml"/></Relationships>
</file>

<file path=ppt/slides/_rels/slide1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17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17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18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18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2.png"/></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1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3.png"/></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7.xml"/></Relationships>
</file>

<file path=ppt/slides/_rels/slide217.xml.rels><?xml version="1.0" encoding="UTF-8" standalone="yes"?>
<Relationships xmlns="http://schemas.openxmlformats.org/package/2006/relationships"><Relationship Id="rId2" Type="http://schemas.openxmlformats.org/officeDocument/2006/relationships/image" Target="../media/image55.gif"/><Relationship Id="rId1" Type="http://schemas.openxmlformats.org/officeDocument/2006/relationships/slideLayout" Target="../slideLayouts/slideLayout7.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0E5AD288-9379-48C1-876B-849735CB3BA7}"/>
              </a:ext>
            </a:extLst>
          </p:cNvPr>
          <p:cNvSpPr>
            <a:spLocks noGrp="1" noChangeArrowheads="1"/>
          </p:cNvSpPr>
          <p:nvPr>
            <p:ph type="title"/>
          </p:nvPr>
        </p:nvSpPr>
        <p:spPr>
          <a:xfrm>
            <a:off x="914400" y="2968625"/>
            <a:ext cx="7524750" cy="1433513"/>
          </a:xfrm>
        </p:spPr>
        <p:txBody>
          <a:bodyPr lIns="90488" tIns="44450" rIns="90488" bIns="44450" anchor="ctr"/>
          <a:lstStyle/>
          <a:p>
            <a:pPr algn="ctr" eaLnBrk="1" hangingPunct="1">
              <a:lnSpc>
                <a:spcPct val="95000"/>
              </a:lnSpc>
              <a:defRPr/>
            </a:pPr>
            <a:r>
              <a:rPr lang="en-US" sz="6000">
                <a:solidFill>
                  <a:srgbClr val="CC0000"/>
                </a:solidFill>
                <a:cs typeface="Times New Roman" pitchFamily="18" charset="0"/>
              </a:rPr>
              <a:t>Ngôn Ngữ SQL</a:t>
            </a:r>
            <a:br>
              <a:rPr lang="en-US" sz="6000">
                <a:solidFill>
                  <a:srgbClr val="CC0000"/>
                </a:solidFill>
                <a:cs typeface="Times New Roman" pitchFamily="18" charset="0"/>
              </a:rPr>
            </a:br>
            <a:endParaRPr lang="en-US" sz="3200" dirty="0">
              <a:solidFill>
                <a:srgbClr val="0000FF"/>
              </a:solidFill>
              <a:cs typeface="Times New Roman" pitchFamily="18" charset="0"/>
            </a:endParaRPr>
          </a:p>
        </p:txBody>
      </p:sp>
      <p:sp>
        <p:nvSpPr>
          <p:cNvPr id="109571" name="Text Box 3">
            <a:extLst>
              <a:ext uri="{FF2B5EF4-FFF2-40B4-BE49-F238E27FC236}">
                <a16:creationId xmlns:a16="http://schemas.microsoft.com/office/drawing/2014/main" id="{772E058D-44D0-412E-954D-D3BAAE34463B}"/>
              </a:ext>
            </a:extLst>
          </p:cNvPr>
          <p:cNvSpPr txBox="1">
            <a:spLocks noChangeArrowheads="1"/>
          </p:cNvSpPr>
          <p:nvPr/>
        </p:nvSpPr>
        <p:spPr bwMode="auto">
          <a:xfrm>
            <a:off x="1295400" y="630238"/>
            <a:ext cx="1746250" cy="914400"/>
          </a:xfrm>
          <a:prstGeom prst="rect">
            <a:avLst/>
          </a:prstGeom>
          <a:noFill/>
          <a:ln>
            <a:noFill/>
          </a:ln>
          <a:effectLst/>
        </p:spPr>
        <p:txBody>
          <a:bodyPr wrap="none">
            <a:spAutoFit/>
          </a:bodyPr>
          <a:lstStyle/>
          <a:p>
            <a:pPr eaLnBrk="1" hangingPunct="1">
              <a:defRPr/>
            </a:pPr>
            <a:r>
              <a:rPr lang="en-US" sz="5400">
                <a:solidFill>
                  <a:schemeClr val="tx2"/>
                </a:solidFill>
                <a:effectLst>
                  <a:outerShdw blurRad="38100" dist="38100" dir="2700000" algn="tl">
                    <a:srgbClr val="C0C0C0"/>
                  </a:outerShdw>
                </a:effectLst>
                <a:latin typeface="Arial" pitchFamily="34" charset="0"/>
              </a:rPr>
              <a:t>Bài 7</a:t>
            </a:r>
          </a:p>
        </p:txBody>
      </p:sp>
      <p:sp>
        <p:nvSpPr>
          <p:cNvPr id="5124" name="Footer Placeholder 1">
            <a:extLst>
              <a:ext uri="{FF2B5EF4-FFF2-40B4-BE49-F238E27FC236}">
                <a16:creationId xmlns:a16="http://schemas.microsoft.com/office/drawing/2014/main" id="{D8B4A1AE-48A6-4019-8DAF-0CA02E5BB6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71"/>
                                        </p:tgtEl>
                                        <p:attrNameLst>
                                          <p:attrName>style.visibility</p:attrName>
                                        </p:attrNameLst>
                                      </p:cBhvr>
                                      <p:to>
                                        <p:strVal val="visible"/>
                                      </p:to>
                                    </p:set>
                                    <p:animEffect transition="in" filter="blinds(horizontal)">
                                      <p:cBhvr>
                                        <p:cTn id="7" dur="500"/>
                                        <p:tgtEl>
                                          <p:spTgt spid="1095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9570"/>
                                        </p:tgtEl>
                                        <p:attrNameLst>
                                          <p:attrName>style.visibility</p:attrName>
                                        </p:attrNameLst>
                                      </p:cBhvr>
                                      <p:to>
                                        <p:strVal val="visible"/>
                                      </p:to>
                                    </p:set>
                                    <p:animEffect transition="in" filter="randombar(horizontal)">
                                      <p:cBhvr>
                                        <p:cTn id="12" dur="500"/>
                                        <p:tgtEl>
                                          <p:spTgt spid="10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1" grpId="0" autoUpdateAnimBg="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ECDE9493-7AAC-4CE5-9468-728E31AEF8C2}"/>
              </a:ext>
            </a:extLst>
          </p:cNvPr>
          <p:cNvSpPr>
            <a:spLocks noGrp="1" noChangeArrowheads="1"/>
          </p:cNvSpPr>
          <p:nvPr>
            <p:ph type="title"/>
          </p:nvPr>
        </p:nvSpPr>
        <p:spPr>
          <a:xfrm>
            <a:off x="1143000" y="242888"/>
            <a:ext cx="8229600" cy="1371600"/>
          </a:xfrm>
        </p:spPr>
        <p:txBody>
          <a:bodyPr lIns="90488" tIns="44450" rIns="90488" bIns="44450"/>
          <a:lstStyle/>
          <a:p>
            <a:pPr eaLnBrk="1" hangingPunct="1">
              <a:defRPr/>
            </a:pPr>
            <a:r>
              <a:rPr lang="en-US" altLang="en-US">
                <a:solidFill>
                  <a:srgbClr val="A50021"/>
                </a:solidFill>
              </a:rPr>
              <a:t>Managing Database</a:t>
            </a:r>
          </a:p>
        </p:txBody>
      </p:sp>
      <p:sp>
        <p:nvSpPr>
          <p:cNvPr id="22531" name="Rectangle 3">
            <a:extLst>
              <a:ext uri="{FF2B5EF4-FFF2-40B4-BE49-F238E27FC236}">
                <a16:creationId xmlns:a16="http://schemas.microsoft.com/office/drawing/2014/main" id="{B872B9AE-ECF7-429D-849F-89C74777C807}"/>
              </a:ext>
            </a:extLst>
          </p:cNvPr>
          <p:cNvSpPr>
            <a:spLocks noGrp="1" noChangeArrowheads="1"/>
          </p:cNvSpPr>
          <p:nvPr>
            <p:ph type="body" idx="1"/>
          </p:nvPr>
        </p:nvSpPr>
        <p:spPr>
          <a:xfrm>
            <a:off x="1143000" y="2743200"/>
            <a:ext cx="7731125" cy="3562350"/>
          </a:xfrm>
        </p:spPr>
        <p:txBody>
          <a:bodyPr/>
          <a:lstStyle/>
          <a:p>
            <a:pPr marL="279400" indent="-279400" eaLnBrk="1" hangingPunct="1">
              <a:lnSpc>
                <a:spcPct val="105000"/>
              </a:lnSpc>
              <a:defRPr/>
            </a:pPr>
            <a:r>
              <a:rPr lang="en-US" altLang="en-US" sz="2200">
                <a:cs typeface="Courier New" pitchFamily="49" charset="0"/>
              </a:rPr>
              <a:t>Mở CSDL</a:t>
            </a:r>
          </a:p>
          <a:p>
            <a:pPr marL="690563" lvl="1" indent="-296863" eaLnBrk="1" hangingPunct="1">
              <a:lnSpc>
                <a:spcPct val="105000"/>
              </a:lnSpc>
              <a:buFont typeface="Wingdings" pitchFamily="2" charset="2"/>
              <a:buNone/>
              <a:defRPr/>
            </a:pPr>
            <a:r>
              <a:rPr lang="en-US" altLang="en-US" sz="2200">
                <a:cs typeface="Courier New" pitchFamily="49" charset="0"/>
              </a:rPr>
              <a:t>USE TenCSDl</a:t>
            </a:r>
          </a:p>
          <a:p>
            <a:pPr marL="279400" indent="-279400" eaLnBrk="1" hangingPunct="1">
              <a:lnSpc>
                <a:spcPct val="105000"/>
              </a:lnSpc>
              <a:buFont typeface="Wingdings" pitchFamily="2" charset="2"/>
              <a:buNone/>
              <a:defRPr/>
            </a:pPr>
            <a:r>
              <a:rPr lang="en-US" altLang="en-US" sz="2200" b="1">
                <a:cs typeface="Courier New" pitchFamily="49" charset="0"/>
              </a:rPr>
              <a:t>	Ví dụ:</a:t>
            </a:r>
          </a:p>
          <a:p>
            <a:pPr marL="279400" indent="-279400" eaLnBrk="1" hangingPunct="1">
              <a:lnSpc>
                <a:spcPct val="105000"/>
              </a:lnSpc>
              <a:buFont typeface="Wingdings" pitchFamily="2" charset="2"/>
              <a:buNone/>
              <a:defRPr/>
            </a:pPr>
            <a:r>
              <a:rPr lang="en-US" altLang="en-US" sz="2200" b="1">
                <a:cs typeface="Courier New" pitchFamily="49" charset="0"/>
              </a:rPr>
              <a:t>		use Sales</a:t>
            </a:r>
            <a:endParaRPr lang="en-US" altLang="en-US" sz="2200">
              <a:cs typeface="Courier New" pitchFamily="49" charset="0"/>
            </a:endParaRPr>
          </a:p>
          <a:p>
            <a:pPr marL="279400" indent="-279400" eaLnBrk="1" hangingPunct="1">
              <a:lnSpc>
                <a:spcPct val="105000"/>
              </a:lnSpc>
              <a:defRPr/>
            </a:pPr>
            <a:r>
              <a:rPr lang="en-US" altLang="en-US" sz="2200">
                <a:cs typeface="Courier New" pitchFamily="49" charset="0"/>
              </a:rPr>
              <a:t>Kiểm tra sự tồn tại của CSDL</a:t>
            </a:r>
          </a:p>
          <a:p>
            <a:pPr marL="279400" indent="-279400" eaLnBrk="1" hangingPunct="1">
              <a:lnSpc>
                <a:spcPct val="105000"/>
              </a:lnSpc>
              <a:buFont typeface="Wingdings" pitchFamily="2" charset="2"/>
              <a:buNone/>
              <a:defRPr/>
            </a:pPr>
            <a:r>
              <a:rPr lang="en-US" altLang="en-US" sz="2200" b="1">
                <a:cs typeface="Courier New" pitchFamily="49" charset="0"/>
              </a:rPr>
              <a:t>			</a:t>
            </a:r>
            <a:r>
              <a:rPr lang="en-US" altLang="en-US" sz="2200">
                <a:solidFill>
                  <a:srgbClr val="990000"/>
                </a:solidFill>
                <a:cs typeface="Courier New" pitchFamily="49" charset="0"/>
              </a:rPr>
              <a:t>sp_helpdb  TenCSDL</a:t>
            </a:r>
          </a:p>
          <a:p>
            <a:pPr marL="279400" indent="-279400" eaLnBrk="1" hangingPunct="1">
              <a:lnSpc>
                <a:spcPct val="105000"/>
              </a:lnSpc>
              <a:defRPr/>
            </a:pPr>
            <a:r>
              <a:rPr lang="en-US" altLang="en-US" sz="2200">
                <a:cs typeface="Courier New" pitchFamily="49" charset="0"/>
              </a:rPr>
              <a:t>Kiểm tra không gian sử dụng của CSDL</a:t>
            </a:r>
          </a:p>
          <a:p>
            <a:pPr marL="279400" indent="-279400" eaLnBrk="1" hangingPunct="1">
              <a:lnSpc>
                <a:spcPct val="105000"/>
              </a:lnSpc>
              <a:buFont typeface="Wingdings" pitchFamily="2" charset="2"/>
              <a:buNone/>
              <a:defRPr/>
            </a:pPr>
            <a:r>
              <a:rPr lang="en-US" altLang="en-US" sz="2200">
                <a:cs typeface="Courier New" pitchFamily="49" charset="0"/>
              </a:rPr>
              <a:t>			</a:t>
            </a:r>
            <a:r>
              <a:rPr lang="en-US" altLang="en-US" sz="2200">
                <a:solidFill>
                  <a:srgbClr val="990000"/>
                </a:solidFill>
                <a:cs typeface="Courier New" pitchFamily="49" charset="0"/>
              </a:rPr>
              <a:t>sp_spaceused</a:t>
            </a:r>
          </a:p>
        </p:txBody>
      </p:sp>
      <p:sp>
        <p:nvSpPr>
          <p:cNvPr id="16388" name="Text Box 4">
            <a:extLst>
              <a:ext uri="{FF2B5EF4-FFF2-40B4-BE49-F238E27FC236}">
                <a16:creationId xmlns:a16="http://schemas.microsoft.com/office/drawing/2014/main" id="{1B214A2B-8D07-4ED2-A9DD-3536264D8E9E}"/>
              </a:ext>
            </a:extLst>
          </p:cNvPr>
          <p:cNvSpPr txBox="1">
            <a:spLocks noChangeArrowheads="1"/>
          </p:cNvSpPr>
          <p:nvPr/>
        </p:nvSpPr>
        <p:spPr bwMode="auto">
          <a:xfrm>
            <a:off x="1143000" y="2057400"/>
            <a:ext cx="32099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rgbClr val="0000FF"/>
                </a:solidFill>
                <a:latin typeface="Arial" panose="020B0604020202020204" pitchFamily="34" charset="0"/>
              </a:rPr>
              <a:t>Hiển thị thông tin DB</a:t>
            </a:r>
          </a:p>
        </p:txBody>
      </p:sp>
      <p:sp>
        <p:nvSpPr>
          <p:cNvPr id="16389" name="Footer Placeholder 1">
            <a:extLst>
              <a:ext uri="{FF2B5EF4-FFF2-40B4-BE49-F238E27FC236}">
                <a16:creationId xmlns:a16="http://schemas.microsoft.com/office/drawing/2014/main" id="{117A6991-FB28-47E3-BBAF-6F11BBC63A2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Footer Placeholder 1">
            <a:extLst>
              <a:ext uri="{FF2B5EF4-FFF2-40B4-BE49-F238E27FC236}">
                <a16:creationId xmlns:a16="http://schemas.microsoft.com/office/drawing/2014/main" id="{BB353145-3BF4-4347-8C00-825B2AD3E8B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
        <p:nvSpPr>
          <p:cNvPr id="110595" name="Rectangle 1">
            <a:extLst>
              <a:ext uri="{FF2B5EF4-FFF2-40B4-BE49-F238E27FC236}">
                <a16:creationId xmlns:a16="http://schemas.microsoft.com/office/drawing/2014/main" id="{B4A144A4-DB2D-49E2-811B-979B48479DA1}"/>
              </a:ext>
            </a:extLst>
          </p:cNvPr>
          <p:cNvSpPr>
            <a:spLocks noChangeArrowheads="1"/>
          </p:cNvSpPr>
          <p:nvPr/>
        </p:nvSpPr>
        <p:spPr bwMode="auto">
          <a:xfrm>
            <a:off x="1066800" y="1981200"/>
            <a:ext cx="77724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a:t>Toán tử IN, NOT IN</a:t>
            </a:r>
          </a:p>
        </p:txBody>
      </p:sp>
      <p:sp>
        <p:nvSpPr>
          <p:cNvPr id="7" name="Title 1">
            <a:extLst>
              <a:ext uri="{FF2B5EF4-FFF2-40B4-BE49-F238E27FC236}">
                <a16:creationId xmlns:a16="http://schemas.microsoft.com/office/drawing/2014/main" id="{DDC4AC08-AABA-432D-80B8-9FA46D9CAFE3}"/>
              </a:ext>
            </a:extLst>
          </p:cNvPr>
          <p:cNvSpPr txBox="1">
            <a:spLocks/>
          </p:cNvSpPr>
          <p:nvPr/>
        </p:nvSpPr>
        <p:spPr bwMode="auto">
          <a:xfrm>
            <a:off x="1143000" y="814388"/>
            <a:ext cx="7772400" cy="762000"/>
          </a:xfrm>
          <a:prstGeom prst="rect">
            <a:avLst/>
          </a:prstGeom>
          <a:noFill/>
          <a:ln>
            <a:noFill/>
          </a:ln>
          <a:effectLst/>
        </p:spPr>
        <p:txBody>
          <a:bodyPr anchor="b">
            <a:normAutofit/>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eaLnBrk="1" hangingPunct="1">
              <a:defRPr/>
            </a:pPr>
            <a:r>
              <a:rPr lang="en-US" kern="0">
                <a:solidFill>
                  <a:srgbClr val="0000FF"/>
                </a:solidFill>
              </a:rPr>
              <a:t>Các toán tử SQL</a:t>
            </a:r>
          </a:p>
        </p:txBody>
      </p:sp>
      <p:pic>
        <p:nvPicPr>
          <p:cNvPr id="110597" name="Picture 4">
            <a:extLst>
              <a:ext uri="{FF2B5EF4-FFF2-40B4-BE49-F238E27FC236}">
                <a16:creationId xmlns:a16="http://schemas.microsoft.com/office/drawing/2014/main" id="{8C2E4CAE-BAF3-4AE3-A4A0-609A58851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7288" y="2786063"/>
            <a:ext cx="7381875" cy="313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AutoShape 2">
            <a:extLst>
              <a:ext uri="{FF2B5EF4-FFF2-40B4-BE49-F238E27FC236}">
                <a16:creationId xmlns:a16="http://schemas.microsoft.com/office/drawing/2014/main" id="{98827649-3B27-466D-97FD-595EEF529E6F}"/>
              </a:ext>
            </a:extLst>
          </p:cNvPr>
          <p:cNvSpPr>
            <a:spLocks noChangeArrowheads="1"/>
          </p:cNvSpPr>
          <p:nvPr/>
        </p:nvSpPr>
        <p:spPr bwMode="auto">
          <a:xfrm>
            <a:off x="3627438" y="3897313"/>
            <a:ext cx="1839912" cy="22860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latin typeface="Arial" panose="020B0604020202020204" pitchFamily="34" charset="0"/>
              </a:rPr>
              <a:t>- ASCII()</a:t>
            </a:r>
          </a:p>
          <a:p>
            <a:pPr eaLnBrk="1" hangingPunct="1">
              <a:spcBef>
                <a:spcPct val="0"/>
              </a:spcBef>
              <a:buFontTx/>
              <a:buNone/>
            </a:pPr>
            <a:r>
              <a:rPr lang="en-US" altLang="en-US" sz="1400">
                <a:latin typeface="Arial" panose="020B0604020202020204" pitchFamily="34" charset="0"/>
              </a:rPr>
              <a:t>- CHAR()</a:t>
            </a:r>
          </a:p>
          <a:p>
            <a:pPr eaLnBrk="1" hangingPunct="1">
              <a:spcBef>
                <a:spcPct val="0"/>
              </a:spcBef>
              <a:buFontTx/>
              <a:buNone/>
            </a:pPr>
            <a:r>
              <a:rPr lang="en-US" altLang="en-US" sz="1400">
                <a:latin typeface="Arial" panose="020B0604020202020204" pitchFamily="34" charset="0"/>
              </a:rPr>
              <a:t>- UPPER()</a:t>
            </a:r>
          </a:p>
          <a:p>
            <a:pPr eaLnBrk="1" hangingPunct="1">
              <a:spcBef>
                <a:spcPct val="0"/>
              </a:spcBef>
              <a:buFontTx/>
              <a:buNone/>
            </a:pPr>
            <a:r>
              <a:rPr lang="en-US" altLang="en-US" sz="1400">
                <a:latin typeface="Arial" panose="020B0604020202020204" pitchFamily="34" charset="0"/>
              </a:rPr>
              <a:t>- LOWER()</a:t>
            </a:r>
          </a:p>
          <a:p>
            <a:pPr eaLnBrk="1" hangingPunct="1">
              <a:spcBef>
                <a:spcPct val="0"/>
              </a:spcBef>
              <a:buFontTx/>
              <a:buNone/>
            </a:pPr>
            <a:r>
              <a:rPr lang="en-US" altLang="en-US" sz="1400">
                <a:latin typeface="Arial" panose="020B0604020202020204" pitchFamily="34" charset="0"/>
              </a:rPr>
              <a:t>- LEN()</a:t>
            </a:r>
          </a:p>
          <a:p>
            <a:pPr eaLnBrk="1" hangingPunct="1">
              <a:spcBef>
                <a:spcPct val="0"/>
              </a:spcBef>
              <a:buFontTx/>
              <a:buNone/>
            </a:pPr>
            <a:r>
              <a:rPr lang="en-US" altLang="en-US" sz="1400">
                <a:latin typeface="Arial" panose="020B0604020202020204" pitchFamily="34" charset="0"/>
              </a:rPr>
              <a:t>- LTRIM()</a:t>
            </a:r>
          </a:p>
          <a:p>
            <a:pPr eaLnBrk="1" hangingPunct="1">
              <a:spcBef>
                <a:spcPct val="0"/>
              </a:spcBef>
              <a:buFontTx/>
              <a:buNone/>
            </a:pPr>
            <a:r>
              <a:rPr lang="en-US" altLang="en-US" sz="1400">
                <a:latin typeface="Arial" panose="020B0604020202020204" pitchFamily="34" charset="0"/>
              </a:rPr>
              <a:t>- RTRIM()</a:t>
            </a:r>
          </a:p>
          <a:p>
            <a:pPr eaLnBrk="1" hangingPunct="1">
              <a:spcBef>
                <a:spcPct val="0"/>
              </a:spcBef>
              <a:buFontTx/>
              <a:buNone/>
            </a:pPr>
            <a:r>
              <a:rPr lang="en-US" altLang="en-US" sz="1400">
                <a:latin typeface="Arial" panose="020B0604020202020204" pitchFamily="34" charset="0"/>
              </a:rPr>
              <a:t>- LEFT()</a:t>
            </a:r>
          </a:p>
          <a:p>
            <a:pPr eaLnBrk="1" hangingPunct="1">
              <a:spcBef>
                <a:spcPct val="0"/>
              </a:spcBef>
              <a:buFontTx/>
              <a:buNone/>
            </a:pPr>
            <a:r>
              <a:rPr lang="en-US" altLang="en-US" sz="1400">
                <a:latin typeface="Arial" panose="020B0604020202020204" pitchFamily="34" charset="0"/>
              </a:rPr>
              <a:t>- RIGHT()</a:t>
            </a:r>
            <a:endParaRPr lang="en-US" altLang="en-US" sz="1400">
              <a:latin typeface="Verdana" panose="020B0604030504040204" pitchFamily="34" charset="0"/>
            </a:endParaRPr>
          </a:p>
        </p:txBody>
      </p:sp>
      <p:sp>
        <p:nvSpPr>
          <p:cNvPr id="111619" name="AutoShape 3">
            <a:extLst>
              <a:ext uri="{FF2B5EF4-FFF2-40B4-BE49-F238E27FC236}">
                <a16:creationId xmlns:a16="http://schemas.microsoft.com/office/drawing/2014/main" id="{9E557552-03B5-4F72-855D-3F482B1A0462}"/>
              </a:ext>
            </a:extLst>
          </p:cNvPr>
          <p:cNvSpPr>
            <a:spLocks noChangeArrowheads="1"/>
          </p:cNvSpPr>
          <p:nvPr/>
        </p:nvSpPr>
        <p:spPr bwMode="auto">
          <a:xfrm>
            <a:off x="1123950" y="3897313"/>
            <a:ext cx="1828800" cy="22860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latin typeface="Arial" panose="020B0604020202020204" pitchFamily="34" charset="0"/>
              </a:rPr>
              <a:t>- AVG()</a:t>
            </a:r>
          </a:p>
          <a:p>
            <a:pPr eaLnBrk="1" hangingPunct="1">
              <a:spcBef>
                <a:spcPct val="0"/>
              </a:spcBef>
              <a:buFontTx/>
              <a:buNone/>
            </a:pPr>
            <a:r>
              <a:rPr lang="en-US" altLang="en-US" sz="1400">
                <a:latin typeface="Arial" panose="020B0604020202020204" pitchFamily="34" charset="0"/>
              </a:rPr>
              <a:t>- MIN()</a:t>
            </a:r>
          </a:p>
          <a:p>
            <a:pPr eaLnBrk="1" hangingPunct="1">
              <a:spcBef>
                <a:spcPct val="0"/>
              </a:spcBef>
              <a:buFontTx/>
              <a:buNone/>
            </a:pPr>
            <a:r>
              <a:rPr lang="en-US" altLang="en-US" sz="1400">
                <a:latin typeface="Arial" panose="020B0604020202020204" pitchFamily="34" charset="0"/>
              </a:rPr>
              <a:t>- MAX()</a:t>
            </a:r>
          </a:p>
          <a:p>
            <a:pPr eaLnBrk="1" hangingPunct="1">
              <a:spcBef>
                <a:spcPct val="0"/>
              </a:spcBef>
              <a:buFontTx/>
              <a:buNone/>
            </a:pPr>
            <a:r>
              <a:rPr lang="en-US" altLang="en-US" sz="1400">
                <a:latin typeface="Arial" panose="020B0604020202020204" pitchFamily="34" charset="0"/>
              </a:rPr>
              <a:t>- SUM()</a:t>
            </a:r>
          </a:p>
          <a:p>
            <a:pPr eaLnBrk="1" hangingPunct="1">
              <a:spcBef>
                <a:spcPct val="0"/>
              </a:spcBef>
              <a:buFontTx/>
              <a:buNone/>
            </a:pPr>
            <a:r>
              <a:rPr lang="en-US" altLang="en-US" sz="1400">
                <a:latin typeface="Arial" panose="020B0604020202020204" pitchFamily="34" charset="0"/>
              </a:rPr>
              <a:t>- COUNT()</a:t>
            </a:r>
          </a:p>
          <a:p>
            <a:pPr eaLnBrk="1" hangingPunct="1">
              <a:spcBef>
                <a:spcPct val="0"/>
              </a:spcBef>
              <a:buFontTx/>
              <a:buNone/>
            </a:pPr>
            <a:r>
              <a:rPr lang="en-US" altLang="en-US" sz="1400">
                <a:latin typeface="Arial" panose="020B0604020202020204" pitchFamily="34" charset="0"/>
              </a:rPr>
              <a:t>- SQUARE()</a:t>
            </a:r>
          </a:p>
          <a:p>
            <a:pPr eaLnBrk="1" hangingPunct="1">
              <a:spcBef>
                <a:spcPct val="0"/>
              </a:spcBef>
              <a:buFontTx/>
              <a:buNone/>
            </a:pPr>
            <a:r>
              <a:rPr lang="en-US" altLang="en-US" sz="1400">
                <a:latin typeface="Arial" panose="020B0604020202020204" pitchFamily="34" charset="0"/>
              </a:rPr>
              <a:t>- SQRT()</a:t>
            </a:r>
          </a:p>
          <a:p>
            <a:pPr eaLnBrk="1" hangingPunct="1">
              <a:spcBef>
                <a:spcPct val="0"/>
              </a:spcBef>
              <a:buFontTx/>
              <a:buNone/>
            </a:pPr>
            <a:r>
              <a:rPr lang="en-US" altLang="en-US" sz="1400">
                <a:latin typeface="Arial" panose="020B0604020202020204" pitchFamily="34" charset="0"/>
              </a:rPr>
              <a:t>- ROUND()</a:t>
            </a:r>
          </a:p>
        </p:txBody>
      </p:sp>
      <p:sp>
        <p:nvSpPr>
          <p:cNvPr id="111620" name="AutoShape 4">
            <a:extLst>
              <a:ext uri="{FF2B5EF4-FFF2-40B4-BE49-F238E27FC236}">
                <a16:creationId xmlns:a16="http://schemas.microsoft.com/office/drawing/2014/main" id="{A4BA91A8-46B0-4D37-98BB-1B47BAE129DA}"/>
              </a:ext>
            </a:extLst>
          </p:cNvPr>
          <p:cNvSpPr>
            <a:spLocks noChangeArrowheads="1"/>
          </p:cNvSpPr>
          <p:nvPr/>
        </p:nvSpPr>
        <p:spPr bwMode="auto">
          <a:xfrm>
            <a:off x="6153150" y="3897313"/>
            <a:ext cx="1752600" cy="22860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400">
                <a:latin typeface="Arial" panose="020B0604020202020204" pitchFamily="34" charset="0"/>
              </a:rPr>
              <a:t>- GETDATE()</a:t>
            </a:r>
          </a:p>
          <a:p>
            <a:pPr eaLnBrk="1" hangingPunct="1">
              <a:spcBef>
                <a:spcPct val="0"/>
              </a:spcBef>
              <a:buFontTx/>
              <a:buNone/>
            </a:pPr>
            <a:r>
              <a:rPr lang="en-US" altLang="en-US" sz="1400">
                <a:latin typeface="Arial" panose="020B0604020202020204" pitchFamily="34" charset="0"/>
              </a:rPr>
              <a:t>-DATEPART(YY,getdate())</a:t>
            </a:r>
          </a:p>
          <a:p>
            <a:pPr eaLnBrk="1" hangingPunct="1">
              <a:spcBef>
                <a:spcPct val="0"/>
              </a:spcBef>
              <a:buFontTx/>
              <a:buNone/>
            </a:pPr>
            <a:r>
              <a:rPr lang="en-US" altLang="en-US" sz="1400">
                <a:latin typeface="Arial" panose="020B0604020202020204" pitchFamily="34" charset="0"/>
              </a:rPr>
              <a:t>- DATEDIFF(X,Y,Z)</a:t>
            </a:r>
          </a:p>
          <a:p>
            <a:pPr eaLnBrk="1" hangingPunct="1">
              <a:spcBef>
                <a:spcPct val="0"/>
              </a:spcBef>
              <a:buFontTx/>
              <a:buNone/>
            </a:pPr>
            <a:r>
              <a:rPr lang="en-US" altLang="en-US" sz="1400">
                <a:latin typeface="Arial" panose="020B0604020202020204" pitchFamily="34" charset="0"/>
              </a:rPr>
              <a:t>- DAY(),MONTH(),YEAR()</a:t>
            </a:r>
          </a:p>
        </p:txBody>
      </p:sp>
      <p:sp>
        <p:nvSpPr>
          <p:cNvPr id="409605" name="Rectangle 5">
            <a:extLst>
              <a:ext uri="{FF2B5EF4-FFF2-40B4-BE49-F238E27FC236}">
                <a16:creationId xmlns:a16="http://schemas.microsoft.com/office/drawing/2014/main" id="{ED632493-7D50-481B-AFFF-EB92BB589575}"/>
              </a:ext>
            </a:extLst>
          </p:cNvPr>
          <p:cNvSpPr>
            <a:spLocks noGrp="1" noChangeArrowheads="1"/>
          </p:cNvSpPr>
          <p:nvPr>
            <p:ph type="title" idx="4294967295"/>
          </p:nvPr>
        </p:nvSpPr>
        <p:spPr>
          <a:xfrm>
            <a:off x="1066800" y="708025"/>
            <a:ext cx="6705600" cy="823913"/>
          </a:xfrm>
        </p:spPr>
        <p:txBody>
          <a:bodyPr anchor="ctr"/>
          <a:lstStyle/>
          <a:p>
            <a:pPr eaLnBrk="1" hangingPunct="1">
              <a:defRPr/>
            </a:pPr>
            <a:r>
              <a:rPr lang="en-US" sz="4800"/>
              <a:t>Các Hàm - Functions</a:t>
            </a:r>
            <a:endParaRPr lang="en-US" sz="3200"/>
          </a:p>
        </p:txBody>
      </p:sp>
      <p:sp>
        <p:nvSpPr>
          <p:cNvPr id="111622" name="AutoShape 6">
            <a:extLst>
              <a:ext uri="{FF2B5EF4-FFF2-40B4-BE49-F238E27FC236}">
                <a16:creationId xmlns:a16="http://schemas.microsoft.com/office/drawing/2014/main" id="{1F8FA4EF-B40D-40CC-B5ED-3BBD9E92D3DB}"/>
              </a:ext>
            </a:extLst>
          </p:cNvPr>
          <p:cNvSpPr>
            <a:spLocks noChangeArrowheads="1"/>
          </p:cNvSpPr>
          <p:nvPr/>
        </p:nvSpPr>
        <p:spPr bwMode="gray">
          <a:xfrm>
            <a:off x="3055938" y="2692400"/>
            <a:ext cx="400050" cy="449263"/>
          </a:xfrm>
          <a:prstGeom prst="chevron">
            <a:avLst>
              <a:gd name="adj" fmla="val 52514"/>
            </a:avLst>
          </a:prstGeom>
          <a:solidFill>
            <a:schemeClr val="accent1"/>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1623" name="AutoShape 7">
            <a:extLst>
              <a:ext uri="{FF2B5EF4-FFF2-40B4-BE49-F238E27FC236}">
                <a16:creationId xmlns:a16="http://schemas.microsoft.com/office/drawing/2014/main" id="{A55E9B94-9A16-4726-8E3A-0EBD136B58EE}"/>
              </a:ext>
            </a:extLst>
          </p:cNvPr>
          <p:cNvSpPr>
            <a:spLocks noChangeArrowheads="1"/>
          </p:cNvSpPr>
          <p:nvPr/>
        </p:nvSpPr>
        <p:spPr bwMode="gray">
          <a:xfrm>
            <a:off x="5518150" y="2692400"/>
            <a:ext cx="398463" cy="449263"/>
          </a:xfrm>
          <a:prstGeom prst="chevron">
            <a:avLst>
              <a:gd name="adj" fmla="val 52514"/>
            </a:avLst>
          </a:prstGeom>
          <a:solidFill>
            <a:schemeClr val="hlink"/>
          </a:solidFill>
          <a:ln>
            <a:noFill/>
          </a:ln>
          <a:extLst>
            <a:ext uri="{91240B29-F687-4F45-9708-019B960494DF}">
              <a14:hiddenLine xmlns:a14="http://schemas.microsoft.com/office/drawing/2010/main" w="0" algn="ctr">
                <a:solidFill>
                  <a:srgbClr val="000000"/>
                </a:solidFill>
                <a:miter lim="800000"/>
                <a:headEnd/>
                <a:tailEnd/>
              </a14:hiddenLine>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89096" name="Oval 8">
            <a:extLst>
              <a:ext uri="{FF2B5EF4-FFF2-40B4-BE49-F238E27FC236}">
                <a16:creationId xmlns:a16="http://schemas.microsoft.com/office/drawing/2014/main" id="{4A69EA61-7A8B-4B6C-9C69-EC25EDA97137}"/>
              </a:ext>
            </a:extLst>
          </p:cNvPr>
          <p:cNvSpPr>
            <a:spLocks noChangeArrowheads="1"/>
          </p:cNvSpPr>
          <p:nvPr/>
        </p:nvSpPr>
        <p:spPr bwMode="gray">
          <a:xfrm>
            <a:off x="6126163" y="2073275"/>
            <a:ext cx="1703387" cy="168751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en-US" sz="1800">
              <a:latin typeface="Arial" pitchFamily="34" charset="0"/>
            </a:endParaRPr>
          </a:p>
        </p:txBody>
      </p:sp>
      <p:sp>
        <p:nvSpPr>
          <p:cNvPr id="89097" name="Oval 9">
            <a:extLst>
              <a:ext uri="{FF2B5EF4-FFF2-40B4-BE49-F238E27FC236}">
                <a16:creationId xmlns:a16="http://schemas.microsoft.com/office/drawing/2014/main" id="{40148035-BE3A-46AA-B888-4FF8D2AFC026}"/>
              </a:ext>
            </a:extLst>
          </p:cNvPr>
          <p:cNvSpPr>
            <a:spLocks noChangeArrowheads="1"/>
          </p:cNvSpPr>
          <p:nvPr/>
        </p:nvSpPr>
        <p:spPr bwMode="gray">
          <a:xfrm>
            <a:off x="6126163" y="2073275"/>
            <a:ext cx="1703387" cy="1687513"/>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anchor="ctr">
            <a:spAutoFit/>
          </a:bodyPr>
          <a:lstStyle/>
          <a:p>
            <a:pPr eaLnBrk="1" hangingPunct="1">
              <a:defRPr/>
            </a:pPr>
            <a:endParaRPr lang="en-US" sz="1800">
              <a:latin typeface="Arial" pitchFamily="34" charset="0"/>
            </a:endParaRPr>
          </a:p>
        </p:txBody>
      </p:sp>
      <p:sp>
        <p:nvSpPr>
          <p:cNvPr id="89098" name="Oval 10">
            <a:extLst>
              <a:ext uri="{FF2B5EF4-FFF2-40B4-BE49-F238E27FC236}">
                <a16:creationId xmlns:a16="http://schemas.microsoft.com/office/drawing/2014/main" id="{47759200-FD20-4F48-BB7F-EB5E2FB74DB3}"/>
              </a:ext>
            </a:extLst>
          </p:cNvPr>
          <p:cNvSpPr>
            <a:spLocks noChangeArrowheads="1"/>
          </p:cNvSpPr>
          <p:nvPr/>
        </p:nvSpPr>
        <p:spPr bwMode="gray">
          <a:xfrm>
            <a:off x="6237288" y="2184400"/>
            <a:ext cx="1481137" cy="146685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en-US" sz="1800">
              <a:latin typeface="Arial" pitchFamily="34" charset="0"/>
            </a:endParaRPr>
          </a:p>
        </p:txBody>
      </p:sp>
      <p:sp>
        <p:nvSpPr>
          <p:cNvPr id="89099" name="Oval 11">
            <a:extLst>
              <a:ext uri="{FF2B5EF4-FFF2-40B4-BE49-F238E27FC236}">
                <a16:creationId xmlns:a16="http://schemas.microsoft.com/office/drawing/2014/main" id="{90ABE2A0-9E64-41F8-A1BC-A1A9035CF906}"/>
              </a:ext>
            </a:extLst>
          </p:cNvPr>
          <p:cNvSpPr>
            <a:spLocks noChangeArrowheads="1"/>
          </p:cNvSpPr>
          <p:nvPr/>
        </p:nvSpPr>
        <p:spPr bwMode="gray">
          <a:xfrm>
            <a:off x="6262688" y="2192338"/>
            <a:ext cx="1481137" cy="1466850"/>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pPr eaLnBrk="1" hangingPunct="1">
              <a:defRPr/>
            </a:pPr>
            <a:endParaRPr lang="en-US" sz="1800">
              <a:latin typeface="Arial" pitchFamily="34" charset="0"/>
            </a:endParaRPr>
          </a:p>
        </p:txBody>
      </p:sp>
      <p:sp>
        <p:nvSpPr>
          <p:cNvPr id="111628" name="Oval 12">
            <a:extLst>
              <a:ext uri="{FF2B5EF4-FFF2-40B4-BE49-F238E27FC236}">
                <a16:creationId xmlns:a16="http://schemas.microsoft.com/office/drawing/2014/main" id="{73DC853C-5D6F-40CF-A850-BFAC0F278AD7}"/>
              </a:ext>
            </a:extLst>
          </p:cNvPr>
          <p:cNvSpPr>
            <a:spLocks noChangeArrowheads="1"/>
          </p:cNvSpPr>
          <p:nvPr/>
        </p:nvSpPr>
        <p:spPr bwMode="gray">
          <a:xfrm>
            <a:off x="6316663" y="2255838"/>
            <a:ext cx="1335087" cy="13208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89101" name="Oval 13">
            <a:extLst>
              <a:ext uri="{FF2B5EF4-FFF2-40B4-BE49-F238E27FC236}">
                <a16:creationId xmlns:a16="http://schemas.microsoft.com/office/drawing/2014/main" id="{6D7A6AF9-2965-4627-9C4D-41DE93997571}"/>
              </a:ext>
            </a:extLst>
          </p:cNvPr>
          <p:cNvSpPr>
            <a:spLocks noChangeArrowheads="1"/>
          </p:cNvSpPr>
          <p:nvPr/>
        </p:nvSpPr>
        <p:spPr bwMode="gray">
          <a:xfrm>
            <a:off x="1200150" y="2068513"/>
            <a:ext cx="1703388" cy="1687512"/>
          </a:xfrm>
          <a:prstGeom prst="ellipse">
            <a:avLst/>
          </a:prstGeom>
          <a:gradFill rotWithShape="1">
            <a:gsLst>
              <a:gs pos="0">
                <a:schemeClr val="folHlink">
                  <a:gamma/>
                  <a:tint val="0"/>
                  <a:invGamma/>
                </a:schemeClr>
              </a:gs>
              <a:gs pos="50000">
                <a:schemeClr val="folHlink"/>
              </a:gs>
              <a:gs pos="100000">
                <a:schemeClr val="folHlink">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en-US" sz="1800">
              <a:latin typeface="Arial" pitchFamily="34" charset="0"/>
            </a:endParaRPr>
          </a:p>
        </p:txBody>
      </p:sp>
      <p:sp>
        <p:nvSpPr>
          <p:cNvPr id="89102" name="Oval 14">
            <a:extLst>
              <a:ext uri="{FF2B5EF4-FFF2-40B4-BE49-F238E27FC236}">
                <a16:creationId xmlns:a16="http://schemas.microsoft.com/office/drawing/2014/main" id="{8B926D6E-ECAC-4A9F-807A-91F0FE9B69ED}"/>
              </a:ext>
            </a:extLst>
          </p:cNvPr>
          <p:cNvSpPr>
            <a:spLocks noChangeArrowheads="1"/>
          </p:cNvSpPr>
          <p:nvPr/>
        </p:nvSpPr>
        <p:spPr bwMode="gray">
          <a:xfrm>
            <a:off x="1200150" y="2068513"/>
            <a:ext cx="1703388" cy="1687512"/>
          </a:xfrm>
          <a:prstGeom prst="ellipse">
            <a:avLst/>
          </a:prstGeom>
          <a:gradFill rotWithShape="1">
            <a:gsLst>
              <a:gs pos="0">
                <a:schemeClr val="folHlink">
                  <a:alpha val="32001"/>
                </a:schemeClr>
              </a:gs>
              <a:gs pos="100000">
                <a:schemeClr val="folHlink">
                  <a:gamma/>
                  <a:shade val="0"/>
                  <a:invGamma/>
                  <a:alpha val="89999"/>
                </a:schemeClr>
              </a:gs>
            </a:gsLst>
            <a:lin ang="2700000" scaled="1"/>
          </a:gradFill>
          <a:ln w="38100" algn="ctr">
            <a:noFill/>
            <a:round/>
            <a:headEnd/>
            <a:tailEnd/>
          </a:ln>
          <a:effectLst/>
        </p:spPr>
        <p:txBody>
          <a:bodyPr wrap="none" anchor="ctr">
            <a:spAutoFit/>
          </a:bodyPr>
          <a:lstStyle/>
          <a:p>
            <a:pPr eaLnBrk="1" hangingPunct="1">
              <a:defRPr/>
            </a:pPr>
            <a:endParaRPr lang="en-US" sz="1800">
              <a:latin typeface="Arial" pitchFamily="34" charset="0"/>
            </a:endParaRPr>
          </a:p>
        </p:txBody>
      </p:sp>
      <p:sp>
        <p:nvSpPr>
          <p:cNvPr id="89103" name="Oval 15">
            <a:extLst>
              <a:ext uri="{FF2B5EF4-FFF2-40B4-BE49-F238E27FC236}">
                <a16:creationId xmlns:a16="http://schemas.microsoft.com/office/drawing/2014/main" id="{7E106AE8-F128-4367-810F-CF094FB6109D}"/>
              </a:ext>
            </a:extLst>
          </p:cNvPr>
          <p:cNvSpPr>
            <a:spLocks noChangeArrowheads="1"/>
          </p:cNvSpPr>
          <p:nvPr/>
        </p:nvSpPr>
        <p:spPr bwMode="gray">
          <a:xfrm>
            <a:off x="1311275" y="2178050"/>
            <a:ext cx="1481138" cy="1466850"/>
          </a:xfrm>
          <a:prstGeom prst="ellipse">
            <a:avLst/>
          </a:prstGeom>
          <a:gradFill rotWithShape="1">
            <a:gsLst>
              <a:gs pos="0">
                <a:schemeClr val="folHlink">
                  <a:gamma/>
                  <a:shade val="54118"/>
                  <a:invGamma/>
                </a:schemeClr>
              </a:gs>
              <a:gs pos="50000">
                <a:schemeClr val="folHlink"/>
              </a:gs>
              <a:gs pos="100000">
                <a:schemeClr val="folHlink">
                  <a:gamma/>
                  <a:shade val="54118"/>
                  <a:invGamma/>
                </a:schemeClr>
              </a:gs>
            </a:gsLst>
            <a:lin ang="18900000" scaled="1"/>
          </a:gradFill>
          <a:ln w="38100" algn="ctr">
            <a:noFill/>
            <a:round/>
            <a:headEnd/>
            <a:tailEnd/>
          </a:ln>
          <a:effectLst/>
        </p:spPr>
        <p:txBody>
          <a:bodyPr anchor="ctr">
            <a:spAutoFit/>
          </a:bodyPr>
          <a:lstStyle/>
          <a:p>
            <a:pPr eaLnBrk="1" hangingPunct="1">
              <a:defRPr/>
            </a:pPr>
            <a:endParaRPr lang="en-US" sz="1800">
              <a:latin typeface="Arial" pitchFamily="34" charset="0"/>
            </a:endParaRPr>
          </a:p>
        </p:txBody>
      </p:sp>
      <p:sp>
        <p:nvSpPr>
          <p:cNvPr id="89104" name="Oval 16">
            <a:extLst>
              <a:ext uri="{FF2B5EF4-FFF2-40B4-BE49-F238E27FC236}">
                <a16:creationId xmlns:a16="http://schemas.microsoft.com/office/drawing/2014/main" id="{91B15B63-BEC9-4F3D-9275-B0E142A2A41A}"/>
              </a:ext>
            </a:extLst>
          </p:cNvPr>
          <p:cNvSpPr>
            <a:spLocks noChangeArrowheads="1"/>
          </p:cNvSpPr>
          <p:nvPr/>
        </p:nvSpPr>
        <p:spPr bwMode="gray">
          <a:xfrm>
            <a:off x="1312863" y="2181225"/>
            <a:ext cx="1481137" cy="1466850"/>
          </a:xfrm>
          <a:prstGeom prst="ellipse">
            <a:avLst/>
          </a:prstGeom>
          <a:gradFill rotWithShape="1">
            <a:gsLst>
              <a:gs pos="0">
                <a:schemeClr val="folHlink">
                  <a:gamma/>
                  <a:shade val="63529"/>
                  <a:invGamma/>
                </a:schemeClr>
              </a:gs>
              <a:gs pos="100000">
                <a:schemeClr val="folHlink">
                  <a:alpha val="0"/>
                </a:schemeClr>
              </a:gs>
            </a:gsLst>
            <a:lin ang="2700000" scaled="1"/>
          </a:gradFill>
          <a:ln w="38100" algn="ctr">
            <a:noFill/>
            <a:round/>
            <a:headEnd/>
            <a:tailEnd/>
          </a:ln>
          <a:effectLst/>
        </p:spPr>
        <p:txBody>
          <a:bodyPr anchor="ctr">
            <a:spAutoFit/>
          </a:bodyPr>
          <a:lstStyle/>
          <a:p>
            <a:pPr eaLnBrk="1" hangingPunct="1">
              <a:defRPr/>
            </a:pPr>
            <a:endParaRPr lang="en-US" sz="1800">
              <a:latin typeface="Arial" pitchFamily="34" charset="0"/>
            </a:endParaRPr>
          </a:p>
        </p:txBody>
      </p:sp>
      <p:sp>
        <p:nvSpPr>
          <p:cNvPr id="111633" name="Oval 17">
            <a:extLst>
              <a:ext uri="{FF2B5EF4-FFF2-40B4-BE49-F238E27FC236}">
                <a16:creationId xmlns:a16="http://schemas.microsoft.com/office/drawing/2014/main" id="{8E0B2E8E-4297-4FE8-991B-56ABE98B930E}"/>
              </a:ext>
            </a:extLst>
          </p:cNvPr>
          <p:cNvSpPr>
            <a:spLocks noChangeArrowheads="1"/>
          </p:cNvSpPr>
          <p:nvPr/>
        </p:nvSpPr>
        <p:spPr bwMode="gray">
          <a:xfrm>
            <a:off x="1385888" y="2252663"/>
            <a:ext cx="1333500" cy="13208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111634" name="Group 18">
            <a:extLst>
              <a:ext uri="{FF2B5EF4-FFF2-40B4-BE49-F238E27FC236}">
                <a16:creationId xmlns:a16="http://schemas.microsoft.com/office/drawing/2014/main" id="{C5F61E12-3033-43B5-814F-2A6DA9FA4E43}"/>
              </a:ext>
            </a:extLst>
          </p:cNvPr>
          <p:cNvGrpSpPr>
            <a:grpSpLocks/>
          </p:cNvGrpSpPr>
          <p:nvPr/>
        </p:nvGrpSpPr>
        <p:grpSpPr bwMode="auto">
          <a:xfrm>
            <a:off x="1406525" y="2271713"/>
            <a:ext cx="1290638" cy="1277937"/>
            <a:chOff x="4166" y="1706"/>
            <a:chExt cx="1252" cy="1252"/>
          </a:xfrm>
        </p:grpSpPr>
        <p:sp>
          <p:nvSpPr>
            <p:cNvPr id="111654" name="Oval 19">
              <a:extLst>
                <a:ext uri="{FF2B5EF4-FFF2-40B4-BE49-F238E27FC236}">
                  <a16:creationId xmlns:a16="http://schemas.microsoft.com/office/drawing/2014/main" id="{224F9C46-8105-4770-8A24-20E934A51D44}"/>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1655" name="Oval 20">
              <a:extLst>
                <a:ext uri="{FF2B5EF4-FFF2-40B4-BE49-F238E27FC236}">
                  <a16:creationId xmlns:a16="http://schemas.microsoft.com/office/drawing/2014/main" id="{B169ACE6-1ED4-461F-A41B-7355D95C7081}"/>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1656" name="Oval 21">
              <a:extLst>
                <a:ext uri="{FF2B5EF4-FFF2-40B4-BE49-F238E27FC236}">
                  <a16:creationId xmlns:a16="http://schemas.microsoft.com/office/drawing/2014/main" id="{5FFE9C14-EADB-4809-982B-94822DDB127D}"/>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1657" name="Oval 22">
              <a:extLst>
                <a:ext uri="{FF2B5EF4-FFF2-40B4-BE49-F238E27FC236}">
                  <a16:creationId xmlns:a16="http://schemas.microsoft.com/office/drawing/2014/main" id="{59B82F45-A168-4959-9035-585915C3CB18}"/>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89111" name="Oval 23">
            <a:extLst>
              <a:ext uri="{FF2B5EF4-FFF2-40B4-BE49-F238E27FC236}">
                <a16:creationId xmlns:a16="http://schemas.microsoft.com/office/drawing/2014/main" id="{1AC987F7-E2DB-4986-9044-8D568B71C6F8}"/>
              </a:ext>
            </a:extLst>
          </p:cNvPr>
          <p:cNvSpPr>
            <a:spLocks noChangeArrowheads="1"/>
          </p:cNvSpPr>
          <p:nvPr/>
        </p:nvSpPr>
        <p:spPr bwMode="gray">
          <a:xfrm>
            <a:off x="3663950" y="2073275"/>
            <a:ext cx="1703388" cy="1687513"/>
          </a:xfrm>
          <a:prstGeom prst="ellipse">
            <a:avLst/>
          </a:prstGeom>
          <a:gradFill rotWithShape="1">
            <a:gsLst>
              <a:gs pos="0">
                <a:schemeClr val="accent1">
                  <a:gamma/>
                  <a:tint val="0"/>
                  <a:invGamma/>
                </a:schemeClr>
              </a:gs>
              <a:gs pos="50000">
                <a:schemeClr val="accent1"/>
              </a:gs>
              <a:gs pos="100000">
                <a:schemeClr val="accent1">
                  <a:gamma/>
                  <a:tint val="0"/>
                  <a:invGamma/>
                </a:schemeClr>
              </a:gs>
            </a:gsLst>
            <a:lin ang="2700000" scaled="1"/>
          </a:gradFill>
          <a:ln w="38100" algn="ctr">
            <a:noFill/>
            <a:round/>
            <a:headEnd/>
            <a:tailEnd/>
          </a:ln>
          <a:effectLst/>
        </p:spPr>
        <p:txBody>
          <a:bodyPr wrap="none" anchor="ctr">
            <a:spAutoFit/>
          </a:bodyPr>
          <a:lstStyle/>
          <a:p>
            <a:pPr eaLnBrk="1" hangingPunct="1">
              <a:defRPr/>
            </a:pPr>
            <a:endParaRPr lang="en-US" sz="1800">
              <a:latin typeface="Arial" pitchFamily="34" charset="0"/>
            </a:endParaRPr>
          </a:p>
        </p:txBody>
      </p:sp>
      <p:sp>
        <p:nvSpPr>
          <p:cNvPr id="89112" name="Oval 24">
            <a:extLst>
              <a:ext uri="{FF2B5EF4-FFF2-40B4-BE49-F238E27FC236}">
                <a16:creationId xmlns:a16="http://schemas.microsoft.com/office/drawing/2014/main" id="{081919DB-F558-4182-AD9F-4BE0C384F6BD}"/>
              </a:ext>
            </a:extLst>
          </p:cNvPr>
          <p:cNvSpPr>
            <a:spLocks noChangeArrowheads="1"/>
          </p:cNvSpPr>
          <p:nvPr/>
        </p:nvSpPr>
        <p:spPr bwMode="gray">
          <a:xfrm>
            <a:off x="3663950" y="2073275"/>
            <a:ext cx="1703388" cy="1687513"/>
          </a:xfrm>
          <a:prstGeom prst="ellipse">
            <a:avLst/>
          </a:prstGeom>
          <a:gradFill rotWithShape="1">
            <a:gsLst>
              <a:gs pos="0">
                <a:schemeClr val="accent1">
                  <a:alpha val="32001"/>
                </a:schemeClr>
              </a:gs>
              <a:gs pos="100000">
                <a:schemeClr val="accent1">
                  <a:gamma/>
                  <a:shade val="46275"/>
                  <a:invGamma/>
                </a:schemeClr>
              </a:gs>
            </a:gsLst>
            <a:lin ang="2700000" scaled="1"/>
          </a:gradFill>
          <a:ln w="38100" algn="ctr">
            <a:noFill/>
            <a:round/>
            <a:headEnd/>
            <a:tailEnd/>
          </a:ln>
          <a:effectLst/>
        </p:spPr>
        <p:txBody>
          <a:bodyPr wrap="none" anchor="ctr">
            <a:spAutoFit/>
          </a:bodyPr>
          <a:lstStyle/>
          <a:p>
            <a:pPr eaLnBrk="1" hangingPunct="1">
              <a:defRPr/>
            </a:pPr>
            <a:endParaRPr lang="en-US" sz="1800">
              <a:latin typeface="Arial" pitchFamily="34" charset="0"/>
            </a:endParaRPr>
          </a:p>
        </p:txBody>
      </p:sp>
      <p:sp>
        <p:nvSpPr>
          <p:cNvPr id="89113" name="Oval 25">
            <a:extLst>
              <a:ext uri="{FF2B5EF4-FFF2-40B4-BE49-F238E27FC236}">
                <a16:creationId xmlns:a16="http://schemas.microsoft.com/office/drawing/2014/main" id="{83FD19BE-BDDC-44A1-87E0-DB67CDF7D80A}"/>
              </a:ext>
            </a:extLst>
          </p:cNvPr>
          <p:cNvSpPr>
            <a:spLocks noChangeArrowheads="1"/>
          </p:cNvSpPr>
          <p:nvPr/>
        </p:nvSpPr>
        <p:spPr bwMode="gray">
          <a:xfrm>
            <a:off x="3775075" y="2184400"/>
            <a:ext cx="1481138" cy="1466850"/>
          </a:xfrm>
          <a:prstGeom prst="ellipse">
            <a:avLst/>
          </a:prstGeom>
          <a:gradFill rotWithShape="1">
            <a:gsLst>
              <a:gs pos="0">
                <a:schemeClr val="accent1">
                  <a:gamma/>
                  <a:shade val="54118"/>
                  <a:invGamma/>
                </a:schemeClr>
              </a:gs>
              <a:gs pos="50000">
                <a:schemeClr val="accent1"/>
              </a:gs>
              <a:gs pos="100000">
                <a:schemeClr val="accent1">
                  <a:gamma/>
                  <a:shade val="54118"/>
                  <a:invGamma/>
                </a:schemeClr>
              </a:gs>
            </a:gsLst>
            <a:lin ang="18900000" scaled="1"/>
          </a:gradFill>
          <a:ln w="38100" algn="ctr">
            <a:noFill/>
            <a:round/>
            <a:headEnd/>
            <a:tailEnd/>
          </a:ln>
          <a:effectLst/>
        </p:spPr>
        <p:txBody>
          <a:bodyPr anchor="ctr">
            <a:spAutoFit/>
          </a:bodyPr>
          <a:lstStyle/>
          <a:p>
            <a:pPr eaLnBrk="1" hangingPunct="1">
              <a:defRPr/>
            </a:pPr>
            <a:endParaRPr lang="en-US" sz="1800">
              <a:latin typeface="Arial" pitchFamily="34" charset="0"/>
            </a:endParaRPr>
          </a:p>
        </p:txBody>
      </p:sp>
      <p:sp>
        <p:nvSpPr>
          <p:cNvPr id="89114" name="Oval 26">
            <a:extLst>
              <a:ext uri="{FF2B5EF4-FFF2-40B4-BE49-F238E27FC236}">
                <a16:creationId xmlns:a16="http://schemas.microsoft.com/office/drawing/2014/main" id="{F88EA860-CD5F-452E-9DB0-BECA8E9A7DDA}"/>
              </a:ext>
            </a:extLst>
          </p:cNvPr>
          <p:cNvSpPr>
            <a:spLocks noChangeArrowheads="1"/>
          </p:cNvSpPr>
          <p:nvPr/>
        </p:nvSpPr>
        <p:spPr bwMode="gray">
          <a:xfrm>
            <a:off x="3776663" y="2185988"/>
            <a:ext cx="1481137" cy="1466850"/>
          </a:xfrm>
          <a:prstGeom prst="ellipse">
            <a:avLst/>
          </a:prstGeom>
          <a:gradFill rotWithShape="1">
            <a:gsLst>
              <a:gs pos="0">
                <a:schemeClr val="accent1">
                  <a:gamma/>
                  <a:shade val="63529"/>
                  <a:invGamma/>
                </a:schemeClr>
              </a:gs>
              <a:gs pos="100000">
                <a:schemeClr val="accent1">
                  <a:alpha val="0"/>
                </a:schemeClr>
              </a:gs>
            </a:gsLst>
            <a:lin ang="2700000" scaled="1"/>
          </a:gradFill>
          <a:ln w="38100" algn="ctr">
            <a:noFill/>
            <a:round/>
            <a:headEnd/>
            <a:tailEnd/>
          </a:ln>
          <a:effectLst/>
        </p:spPr>
        <p:txBody>
          <a:bodyPr anchor="ctr">
            <a:spAutoFit/>
          </a:bodyPr>
          <a:lstStyle/>
          <a:p>
            <a:pPr eaLnBrk="1" hangingPunct="1">
              <a:defRPr/>
            </a:pPr>
            <a:endParaRPr lang="en-US" sz="1800">
              <a:latin typeface="Arial" pitchFamily="34" charset="0"/>
            </a:endParaRPr>
          </a:p>
        </p:txBody>
      </p:sp>
      <p:sp>
        <p:nvSpPr>
          <p:cNvPr id="111639" name="Oval 27">
            <a:extLst>
              <a:ext uri="{FF2B5EF4-FFF2-40B4-BE49-F238E27FC236}">
                <a16:creationId xmlns:a16="http://schemas.microsoft.com/office/drawing/2014/main" id="{85E509BC-6A4A-4892-A533-7C7061FE4A54}"/>
              </a:ext>
            </a:extLst>
          </p:cNvPr>
          <p:cNvSpPr>
            <a:spLocks noChangeArrowheads="1"/>
          </p:cNvSpPr>
          <p:nvPr/>
        </p:nvSpPr>
        <p:spPr bwMode="gray">
          <a:xfrm>
            <a:off x="3848100" y="2255838"/>
            <a:ext cx="1333500" cy="1320800"/>
          </a:xfrm>
          <a:prstGeom prst="ellipse">
            <a:avLst/>
          </a:prstGeom>
          <a:solidFill>
            <a:srgbClr val="333333"/>
          </a:solidFill>
          <a:ln>
            <a:noFill/>
          </a:ln>
          <a:extLst>
            <a:ext uri="{91240B29-F687-4F45-9708-019B960494DF}">
              <a14:hiddenLine xmlns:a14="http://schemas.microsoft.com/office/drawing/2010/main" w="38100" algn="ctr">
                <a:solidFill>
                  <a:srgbClr val="000000"/>
                </a:solidFill>
                <a:round/>
                <a:headEnd/>
                <a:tailEnd/>
              </a14:hiddenLine>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grpSp>
        <p:nvGrpSpPr>
          <p:cNvPr id="111640" name="Group 28">
            <a:extLst>
              <a:ext uri="{FF2B5EF4-FFF2-40B4-BE49-F238E27FC236}">
                <a16:creationId xmlns:a16="http://schemas.microsoft.com/office/drawing/2014/main" id="{FD60140A-33B8-45F0-85C7-F46E665E6230}"/>
              </a:ext>
            </a:extLst>
          </p:cNvPr>
          <p:cNvGrpSpPr>
            <a:grpSpLocks/>
          </p:cNvGrpSpPr>
          <p:nvPr/>
        </p:nvGrpSpPr>
        <p:grpSpPr bwMode="auto">
          <a:xfrm>
            <a:off x="3870325" y="2271713"/>
            <a:ext cx="1290638" cy="1277937"/>
            <a:chOff x="4166" y="1706"/>
            <a:chExt cx="1252" cy="1252"/>
          </a:xfrm>
        </p:grpSpPr>
        <p:sp>
          <p:nvSpPr>
            <p:cNvPr id="111650" name="Oval 29">
              <a:extLst>
                <a:ext uri="{FF2B5EF4-FFF2-40B4-BE49-F238E27FC236}">
                  <a16:creationId xmlns:a16="http://schemas.microsoft.com/office/drawing/2014/main" id="{C765854F-FA85-4259-94CE-A07E56EC9052}"/>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1651" name="Oval 30">
              <a:extLst>
                <a:ext uri="{FF2B5EF4-FFF2-40B4-BE49-F238E27FC236}">
                  <a16:creationId xmlns:a16="http://schemas.microsoft.com/office/drawing/2014/main" id="{82D98C36-9ACD-4CF9-8E88-090A2B672370}"/>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1652" name="Oval 31">
              <a:extLst>
                <a:ext uri="{FF2B5EF4-FFF2-40B4-BE49-F238E27FC236}">
                  <a16:creationId xmlns:a16="http://schemas.microsoft.com/office/drawing/2014/main" id="{5381C0FD-89E3-465D-9907-7C8F92CB3B0F}"/>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1653" name="Oval 32">
              <a:extLst>
                <a:ext uri="{FF2B5EF4-FFF2-40B4-BE49-F238E27FC236}">
                  <a16:creationId xmlns:a16="http://schemas.microsoft.com/office/drawing/2014/main" id="{0143C4BF-893C-4BB8-BA3B-E9746DE69A96}"/>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grpSp>
      <p:grpSp>
        <p:nvGrpSpPr>
          <p:cNvPr id="111641" name="Group 33">
            <a:extLst>
              <a:ext uri="{FF2B5EF4-FFF2-40B4-BE49-F238E27FC236}">
                <a16:creationId xmlns:a16="http://schemas.microsoft.com/office/drawing/2014/main" id="{41AA2F11-1493-45FF-884A-F1A4924D1FE7}"/>
              </a:ext>
            </a:extLst>
          </p:cNvPr>
          <p:cNvGrpSpPr>
            <a:grpSpLocks/>
          </p:cNvGrpSpPr>
          <p:nvPr/>
        </p:nvGrpSpPr>
        <p:grpSpPr bwMode="auto">
          <a:xfrm>
            <a:off x="6340475" y="2271713"/>
            <a:ext cx="1292225" cy="1277937"/>
            <a:chOff x="4166" y="1706"/>
            <a:chExt cx="1252" cy="1252"/>
          </a:xfrm>
        </p:grpSpPr>
        <p:sp>
          <p:nvSpPr>
            <p:cNvPr id="111646" name="Oval 34">
              <a:extLst>
                <a:ext uri="{FF2B5EF4-FFF2-40B4-BE49-F238E27FC236}">
                  <a16:creationId xmlns:a16="http://schemas.microsoft.com/office/drawing/2014/main" id="{3DD6A819-F535-4949-BE65-B5126F483CC6}"/>
                </a:ext>
              </a:extLst>
            </p:cNvPr>
            <p:cNvSpPr>
              <a:spLocks noChangeArrowheads="1"/>
            </p:cNvSpPr>
            <p:nvPr/>
          </p:nvSpPr>
          <p:spPr bwMode="gray">
            <a:xfrm>
              <a:off x="4166" y="1706"/>
              <a:ext cx="1252" cy="1252"/>
            </a:xfrm>
            <a:prstGeom prst="ellipse">
              <a:avLst/>
            </a:prstGeom>
            <a:gradFill rotWithShape="1">
              <a:gsLst>
                <a:gs pos="0">
                  <a:srgbClr val="636869"/>
                </a:gs>
                <a:gs pos="100000">
                  <a:srgbClr val="D6E1E2"/>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1647" name="Oval 35">
              <a:extLst>
                <a:ext uri="{FF2B5EF4-FFF2-40B4-BE49-F238E27FC236}">
                  <a16:creationId xmlns:a16="http://schemas.microsoft.com/office/drawing/2014/main" id="{CED253D1-8830-41BD-95B8-4BD34D4F5990}"/>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F1F5F5"/>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1648" name="Oval 36">
              <a:extLst>
                <a:ext uri="{FF2B5EF4-FFF2-40B4-BE49-F238E27FC236}">
                  <a16:creationId xmlns:a16="http://schemas.microsoft.com/office/drawing/2014/main" id="{C3843450-52CE-41BB-8BB6-CA9173CEA315}"/>
                </a:ext>
              </a:extLst>
            </p:cNvPr>
            <p:cNvSpPr>
              <a:spLocks noChangeArrowheads="1"/>
            </p:cNvSpPr>
            <p:nvPr/>
          </p:nvSpPr>
          <p:spPr bwMode="gray">
            <a:xfrm>
              <a:off x="4195" y="1725"/>
              <a:ext cx="1162" cy="1141"/>
            </a:xfrm>
            <a:prstGeom prst="ellipse">
              <a:avLst/>
            </a:prstGeom>
            <a:gradFill rotWithShape="1">
              <a:gsLst>
                <a:gs pos="0">
                  <a:srgbClr val="AAB2B3"/>
                </a:gs>
                <a:gs pos="100000">
                  <a:srgbClr val="D6E1E2">
                    <a:alpha val="48000"/>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sp>
          <p:nvSpPr>
            <p:cNvPr id="111649" name="Oval 37">
              <a:extLst>
                <a:ext uri="{FF2B5EF4-FFF2-40B4-BE49-F238E27FC236}">
                  <a16:creationId xmlns:a16="http://schemas.microsoft.com/office/drawing/2014/main" id="{29B995E3-9072-476F-99A6-7958FDC0A14C}"/>
                </a:ext>
              </a:extLst>
            </p:cNvPr>
            <p:cNvSpPr>
              <a:spLocks noChangeArrowheads="1"/>
            </p:cNvSpPr>
            <p:nvPr/>
          </p:nvSpPr>
          <p:spPr bwMode="gray">
            <a:xfrm>
              <a:off x="4263" y="1757"/>
              <a:ext cx="1033" cy="926"/>
            </a:xfrm>
            <a:prstGeom prst="ellipse">
              <a:avLst/>
            </a:prstGeom>
            <a:gradFill rotWithShape="1">
              <a:gsLst>
                <a:gs pos="0">
                  <a:srgbClr val="FFFFFF"/>
                </a:gs>
                <a:gs pos="100000">
                  <a:srgbClr val="D6E1E2">
                    <a:alpha val="37999"/>
                  </a:srgbClr>
                </a:gs>
              </a:gsLst>
              <a:lin ang="5400000" scaled="1"/>
            </a:gradFill>
            <a:ln>
              <a:noFill/>
            </a:ln>
            <a:extLst>
              <a:ext uri="{91240B29-F687-4F45-9708-019B960494DF}">
                <a14:hiddenLine xmlns:a14="http://schemas.microsoft.com/office/drawing/2010/main" w="9525" algn="ctr">
                  <a:solidFill>
                    <a:srgbClr val="000000"/>
                  </a:solidFill>
                  <a:round/>
                  <a:headEnd/>
                  <a:tailEnd/>
                </a14:hiddenLine>
              </a:ext>
            </a:extLst>
          </p:spPr>
          <p:txBody>
            <a:bodyPr vert="eaVert"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1800">
                <a:latin typeface="Arial" panose="020B0604020202020204" pitchFamily="34" charset="0"/>
              </a:endParaRPr>
            </a:p>
          </p:txBody>
        </p:sp>
      </p:grpSp>
      <p:sp>
        <p:nvSpPr>
          <p:cNvPr id="111642" name="Text Box 38">
            <a:extLst>
              <a:ext uri="{FF2B5EF4-FFF2-40B4-BE49-F238E27FC236}">
                <a16:creationId xmlns:a16="http://schemas.microsoft.com/office/drawing/2014/main" id="{7B7CFF25-72F8-4914-A9F7-2635A34B16E6}"/>
              </a:ext>
            </a:extLst>
          </p:cNvPr>
          <p:cNvSpPr txBox="1">
            <a:spLocks noChangeArrowheads="1"/>
          </p:cNvSpPr>
          <p:nvPr/>
        </p:nvSpPr>
        <p:spPr bwMode="gray">
          <a:xfrm>
            <a:off x="1668463" y="2744788"/>
            <a:ext cx="10223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a:solidFill>
                  <a:srgbClr val="000000"/>
                </a:solidFill>
                <a:latin typeface="Arial" panose="020B0604020202020204" pitchFamily="34" charset="0"/>
              </a:rPr>
              <a:t>Maths</a:t>
            </a:r>
          </a:p>
        </p:txBody>
      </p:sp>
      <p:sp>
        <p:nvSpPr>
          <p:cNvPr id="111643" name="Text Box 39">
            <a:extLst>
              <a:ext uri="{FF2B5EF4-FFF2-40B4-BE49-F238E27FC236}">
                <a16:creationId xmlns:a16="http://schemas.microsoft.com/office/drawing/2014/main" id="{E0E9BD5B-BAAC-4043-8EA0-EF1C2AA6EF99}"/>
              </a:ext>
            </a:extLst>
          </p:cNvPr>
          <p:cNvSpPr txBox="1">
            <a:spLocks noChangeArrowheads="1"/>
          </p:cNvSpPr>
          <p:nvPr/>
        </p:nvSpPr>
        <p:spPr bwMode="gray">
          <a:xfrm>
            <a:off x="4137025" y="2744788"/>
            <a:ext cx="9890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a:solidFill>
                  <a:srgbClr val="000000"/>
                </a:solidFill>
                <a:latin typeface="Arial" panose="020B0604020202020204" pitchFamily="34" charset="0"/>
              </a:rPr>
              <a:t>String	</a:t>
            </a:r>
          </a:p>
        </p:txBody>
      </p:sp>
      <p:sp>
        <p:nvSpPr>
          <p:cNvPr id="111644" name="Text Box 40">
            <a:extLst>
              <a:ext uri="{FF2B5EF4-FFF2-40B4-BE49-F238E27FC236}">
                <a16:creationId xmlns:a16="http://schemas.microsoft.com/office/drawing/2014/main" id="{31FA66C8-87D5-4E9C-827F-227AD97444B0}"/>
              </a:ext>
            </a:extLst>
          </p:cNvPr>
          <p:cNvSpPr txBox="1">
            <a:spLocks noChangeArrowheads="1"/>
          </p:cNvSpPr>
          <p:nvPr/>
        </p:nvSpPr>
        <p:spPr bwMode="gray">
          <a:xfrm>
            <a:off x="6604000" y="2744788"/>
            <a:ext cx="8572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0"/>
              </a:spcBef>
              <a:buFontTx/>
              <a:buNone/>
            </a:pPr>
            <a:r>
              <a:rPr lang="en-US" altLang="en-US" sz="2400">
                <a:solidFill>
                  <a:srgbClr val="000000"/>
                </a:solidFill>
                <a:latin typeface="Arial" panose="020B0604020202020204" pitchFamily="34" charset="0"/>
              </a:rPr>
              <a:t>Time</a:t>
            </a:r>
          </a:p>
        </p:txBody>
      </p:sp>
      <p:sp>
        <p:nvSpPr>
          <p:cNvPr id="111645" name="Footer Placeholder 1">
            <a:extLst>
              <a:ext uri="{FF2B5EF4-FFF2-40B4-BE49-F238E27FC236}">
                <a16:creationId xmlns:a16="http://schemas.microsoft.com/office/drawing/2014/main" id="{71E6FD9D-82BB-4913-ABD1-7F6290A3672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10627" name="Group 3">
            <a:extLst>
              <a:ext uri="{FF2B5EF4-FFF2-40B4-BE49-F238E27FC236}">
                <a16:creationId xmlns:a16="http://schemas.microsoft.com/office/drawing/2014/main" id="{4F72E881-0155-4B03-88F2-61953CBE11E8}"/>
              </a:ext>
            </a:extLst>
          </p:cNvPr>
          <p:cNvGraphicFramePr>
            <a:graphicFrameLocks noGrp="1"/>
          </p:cNvGraphicFramePr>
          <p:nvPr>
            <p:ph idx="1"/>
          </p:nvPr>
        </p:nvGraphicFramePr>
        <p:xfrm>
          <a:off x="1066800" y="2286000"/>
          <a:ext cx="7848600" cy="4105306"/>
        </p:xfrm>
        <a:graphic>
          <a:graphicData uri="http://schemas.openxmlformats.org/drawingml/2006/table">
            <a:tbl>
              <a:tblPr/>
              <a:tblGrid>
                <a:gridCol w="1473200">
                  <a:extLst>
                    <a:ext uri="{9D8B030D-6E8A-4147-A177-3AD203B41FA5}">
                      <a16:colId xmlns:a16="http://schemas.microsoft.com/office/drawing/2014/main" val="20000"/>
                    </a:ext>
                  </a:extLst>
                </a:gridCol>
                <a:gridCol w="2373313">
                  <a:extLst>
                    <a:ext uri="{9D8B030D-6E8A-4147-A177-3AD203B41FA5}">
                      <a16:colId xmlns:a16="http://schemas.microsoft.com/office/drawing/2014/main" val="20001"/>
                    </a:ext>
                  </a:extLst>
                </a:gridCol>
                <a:gridCol w="4002087">
                  <a:extLst>
                    <a:ext uri="{9D8B030D-6E8A-4147-A177-3AD203B41FA5}">
                      <a16:colId xmlns:a16="http://schemas.microsoft.com/office/drawing/2014/main" val="20002"/>
                    </a:ext>
                  </a:extLst>
                </a:gridCol>
              </a:tblGrid>
              <a:tr h="457147">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endParaRPr kumimoji="0" lang="en-US" sz="18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Function</a:t>
                      </a: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Description</a:t>
                      </a: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07">
                <a:tc rowSpan="3">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rgbClr val="0000FF"/>
                          </a:solidFill>
                          <a:effectLst>
                            <a:outerShdw blurRad="38100" dist="38100" dir="2700000" algn="tl">
                              <a:srgbClr val="C0C0C0"/>
                            </a:outerShdw>
                          </a:effectLst>
                          <a:latin typeface="Times New Roman" pitchFamily="18" charset="0"/>
                        </a:rPr>
                        <a:t>General Functions</a:t>
                      </a:r>
                      <a:endParaRPr kumimoji="0" lang="en-US" sz="1800" b="0" i="0" u="none" strike="noStrike" cap="none" normalizeH="0" baseline="0" dirty="0">
                        <a:ln>
                          <a:noFill/>
                        </a:ln>
                        <a:solidFill>
                          <a:srgbClr val="0000FF"/>
                        </a:solidFill>
                        <a:effectLst>
                          <a:outerShdw blurRad="38100" dist="38100" dir="2700000" algn="tl">
                            <a:srgbClr val="C0C0C0"/>
                          </a:outerShdw>
                        </a:effectLst>
                        <a:latin typeface="Times New Roman" pitchFamily="18" charset="0"/>
                      </a:endParaRP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ISDATE(exp)</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Returns 1 if exp is a valid date</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025">
                <a:tc vMerge="1">
                  <a:txBody>
                    <a:bodyPr/>
                    <a:lstStyle/>
                    <a:p>
                      <a:endParaRPr lang="en-US"/>
                    </a:p>
                  </a:txBody>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ISNULL(exp1,exp2)</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Returns Null if exp1 is NULL, otherwise exp1 returned</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65707">
                <a:tc vMerge="1">
                  <a:txBody>
                    <a:bodyPr/>
                    <a:lstStyle/>
                    <a:p>
                      <a:endParaRPr lang="en-US"/>
                    </a:p>
                  </a:txBody>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ISNUMERIC(exp)</a:t>
                      </a:r>
                      <a:endParaRPr kumimoji="0" lang="en-US" sz="18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Returns 1 if exp is a number type</a:t>
                      </a:r>
                      <a:endParaRPr kumimoji="0" lang="en-US" sz="18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640025">
                <a:tc rowSpan="3">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rgbClr val="0000FF"/>
                          </a:solidFill>
                          <a:effectLst>
                            <a:outerShdw blurRad="38100" dist="38100" dir="2700000" algn="tl">
                              <a:srgbClr val="C0C0C0"/>
                            </a:outerShdw>
                          </a:effectLst>
                          <a:latin typeface="Times New Roman" pitchFamily="18" charset="0"/>
                        </a:rPr>
                        <a:t>String Functions</a:t>
                      </a:r>
                      <a:endParaRPr kumimoji="0" lang="en-US" sz="1800" b="0" i="0" u="none" strike="noStrike" cap="none" normalizeH="0" baseline="0" dirty="0">
                        <a:ln>
                          <a:noFill/>
                        </a:ln>
                        <a:solidFill>
                          <a:srgbClr val="0000FF"/>
                        </a:solidFill>
                        <a:effectLst>
                          <a:outerShdw blurRad="38100" dist="38100" dir="2700000" algn="tl">
                            <a:srgbClr val="C0C0C0"/>
                          </a:outerShdw>
                        </a:effectLst>
                        <a:latin typeface="Times New Roman" pitchFamily="18" charset="0"/>
                      </a:endParaRPr>
                    </a:p>
                  </a:txBody>
                  <a:tcPr marT="45695" marB="4569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ASCII(char)</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Returns the ASCII value of a Character.</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22321">
                <a:tc vMerge="1">
                  <a:txBody>
                    <a:bodyPr/>
                    <a:lstStyle/>
                    <a:p>
                      <a:endParaRPr lang="en-US"/>
                    </a:p>
                  </a:txBody>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CC0000"/>
                          </a:solidFill>
                          <a:effectLst>
                            <a:outerShdw blurRad="38100" dist="38100" dir="2700000" algn="tl">
                              <a:srgbClr val="C0C0C0"/>
                            </a:outerShdw>
                          </a:effectLst>
                          <a:latin typeface="Times New Roman" pitchFamily="18" charset="0"/>
                        </a:rPr>
                        <a:t>CHAR(int)</a:t>
                      </a:r>
                      <a:endParaRPr kumimoji="0" lang="en-US" sz="1800" b="0" i="0" u="none" strike="noStrike" cap="none" normalizeH="0" baseline="0">
                        <a:ln>
                          <a:noFill/>
                        </a:ln>
                        <a:solidFill>
                          <a:srgbClr val="CC0000"/>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CC0000"/>
                          </a:solidFill>
                          <a:effectLst>
                            <a:outerShdw blurRad="38100" dist="38100" dir="2700000" algn="tl">
                              <a:srgbClr val="C0C0C0"/>
                            </a:outerShdw>
                          </a:effectLst>
                          <a:latin typeface="Times New Roman" pitchFamily="18" charset="0"/>
                        </a:rPr>
                        <a:t>Returns the character value for</a:t>
                      </a:r>
                    </a:p>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CC0000"/>
                          </a:solidFill>
                          <a:effectLst>
                            <a:outerShdw blurRad="38100" dist="38100" dir="2700000" algn="tl">
                              <a:srgbClr val="C0C0C0"/>
                            </a:outerShdw>
                          </a:effectLst>
                          <a:latin typeface="Times New Roman" pitchFamily="18" charset="0"/>
                        </a:rPr>
                        <a:t>an ASCII integer value.</a:t>
                      </a:r>
                      <a:endParaRPr kumimoji="0" lang="en-US" sz="1800" b="0" i="0" u="none" strike="noStrike" cap="none" normalizeH="0" baseline="0">
                        <a:ln>
                          <a:noFill/>
                        </a:ln>
                        <a:solidFill>
                          <a:srgbClr val="CC0000"/>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914343">
                <a:tc vMerge="1">
                  <a:txBody>
                    <a:bodyPr/>
                    <a:lstStyle/>
                    <a:p>
                      <a:endParaRPr lang="en-US"/>
                    </a:p>
                  </a:txBody>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CC0000"/>
                          </a:solidFill>
                          <a:effectLst>
                            <a:outerShdw blurRad="38100" dist="38100" dir="2700000" algn="tl">
                              <a:srgbClr val="C0C0C0"/>
                            </a:outerShdw>
                          </a:effectLst>
                          <a:latin typeface="Times New Roman" pitchFamily="18" charset="0"/>
                        </a:rPr>
                        <a:t>CHARINDEX(string1, string2, start)</a:t>
                      </a:r>
                      <a:endParaRPr kumimoji="0" lang="en-US" sz="1800" b="0" i="0" u="none" strike="noStrike" cap="none" normalizeH="0" baseline="0">
                        <a:ln>
                          <a:noFill/>
                        </a:ln>
                        <a:solidFill>
                          <a:srgbClr val="CC0000"/>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rgbClr val="CC0000"/>
                          </a:solidFill>
                          <a:effectLst>
                            <a:outerShdw blurRad="38100" dist="38100" dir="2700000" algn="tl">
                              <a:srgbClr val="C0C0C0"/>
                            </a:outerShdw>
                          </a:effectLst>
                          <a:latin typeface="Times New Roman" pitchFamily="18" charset="0"/>
                        </a:rPr>
                        <a:t>Returns the starting position for string1 in string2 optionally starting at position start.</a:t>
                      </a:r>
                      <a:endParaRPr kumimoji="0" lang="en-US" sz="1800" b="0" i="0" u="none" strike="noStrike" cap="none" normalizeH="0" baseline="0" dirty="0">
                        <a:ln>
                          <a:noFill/>
                        </a:ln>
                        <a:solidFill>
                          <a:srgbClr val="CC0000"/>
                        </a:solidFill>
                        <a:effectLst>
                          <a:outerShdw blurRad="38100" dist="38100" dir="2700000" algn="tl">
                            <a:srgbClr val="C0C0C0"/>
                          </a:outerShdw>
                        </a:effectLst>
                        <a:latin typeface="Times New Roman" pitchFamily="18" charset="0"/>
                      </a:endParaRPr>
                    </a:p>
                  </a:txBody>
                  <a:tcPr marT="45695" marB="4569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410661" name="Rectangle 5">
            <a:extLst>
              <a:ext uri="{FF2B5EF4-FFF2-40B4-BE49-F238E27FC236}">
                <a16:creationId xmlns:a16="http://schemas.microsoft.com/office/drawing/2014/main" id="{2290BA5C-9B9A-4172-9A9D-611E452A53F5}"/>
              </a:ext>
            </a:extLst>
          </p:cNvPr>
          <p:cNvSpPr>
            <a:spLocks noChangeArrowheads="1"/>
          </p:cNvSpPr>
          <p:nvPr/>
        </p:nvSpPr>
        <p:spPr bwMode="auto">
          <a:xfrm>
            <a:off x="1066800" y="708025"/>
            <a:ext cx="6705600" cy="823913"/>
          </a:xfrm>
          <a:prstGeom prst="rect">
            <a:avLst/>
          </a:prstGeom>
          <a:noFill/>
          <a:ln>
            <a:noFill/>
          </a:ln>
          <a:effectLst/>
        </p:spPr>
        <p:txBody>
          <a:bodyPr anchor="ctr">
            <a:spAutoFit/>
          </a:bodyPr>
          <a:lstStyle/>
          <a:p>
            <a:pPr eaLnBrk="1" hangingPunct="1">
              <a:defRPr/>
            </a:pPr>
            <a:r>
              <a:rPr lang="en-US" sz="4800">
                <a:solidFill>
                  <a:schemeClr val="tx2"/>
                </a:solidFill>
                <a:effectLst>
                  <a:outerShdw blurRad="38100" dist="38100" dir="2700000" algn="tl">
                    <a:srgbClr val="C0C0C0"/>
                  </a:outerShdw>
                </a:effectLst>
              </a:rPr>
              <a:t>Các Hàm - Functions</a:t>
            </a:r>
            <a:endParaRPr lang="en-US" sz="3200">
              <a:solidFill>
                <a:schemeClr val="tx2"/>
              </a:solidFill>
              <a:effectLst>
                <a:outerShdw blurRad="38100" dist="38100" dir="2700000" algn="tl">
                  <a:srgbClr val="C0C0C0"/>
                </a:outerShdw>
              </a:effectLst>
            </a:endParaRPr>
          </a:p>
        </p:txBody>
      </p:sp>
      <p:sp>
        <p:nvSpPr>
          <p:cNvPr id="112673" name="Footer Placeholder 1">
            <a:extLst>
              <a:ext uri="{FF2B5EF4-FFF2-40B4-BE49-F238E27FC236}">
                <a16:creationId xmlns:a16="http://schemas.microsoft.com/office/drawing/2014/main" id="{85FFEF26-4FB5-4725-86CE-E880621CEE9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11651" name="Group 3">
            <a:extLst>
              <a:ext uri="{FF2B5EF4-FFF2-40B4-BE49-F238E27FC236}">
                <a16:creationId xmlns:a16="http://schemas.microsoft.com/office/drawing/2014/main" id="{734A6E51-A39E-4F52-90D7-A0CF5A82C102}"/>
              </a:ext>
            </a:extLst>
          </p:cNvPr>
          <p:cNvGraphicFramePr>
            <a:graphicFrameLocks noGrp="1"/>
          </p:cNvGraphicFramePr>
          <p:nvPr>
            <p:ph idx="1"/>
          </p:nvPr>
        </p:nvGraphicFramePr>
        <p:xfrm>
          <a:off x="1066800" y="2133600"/>
          <a:ext cx="7772400" cy="4114801"/>
        </p:xfrm>
        <a:graphic>
          <a:graphicData uri="http://schemas.openxmlformats.org/drawingml/2006/table">
            <a:tbl>
              <a:tblPr/>
              <a:tblGrid>
                <a:gridCol w="1390650">
                  <a:extLst>
                    <a:ext uri="{9D8B030D-6E8A-4147-A177-3AD203B41FA5}">
                      <a16:colId xmlns:a16="http://schemas.microsoft.com/office/drawing/2014/main" val="20000"/>
                    </a:ext>
                  </a:extLst>
                </a:gridCol>
                <a:gridCol w="2373313">
                  <a:extLst>
                    <a:ext uri="{9D8B030D-6E8A-4147-A177-3AD203B41FA5}">
                      <a16:colId xmlns:a16="http://schemas.microsoft.com/office/drawing/2014/main" val="20001"/>
                    </a:ext>
                  </a:extLst>
                </a:gridCol>
                <a:gridCol w="4008437">
                  <a:extLst>
                    <a:ext uri="{9D8B030D-6E8A-4147-A177-3AD203B41FA5}">
                      <a16:colId xmlns:a16="http://schemas.microsoft.com/office/drawing/2014/main" val="20002"/>
                    </a:ext>
                  </a:extLst>
                </a:gridCol>
              </a:tblGrid>
              <a:tr h="627063">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endParaRPr kumimoji="0" lang="en-US" sz="18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Function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849313">
                <a:tc rowSpan="4">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rgbClr val="0000FF"/>
                          </a:solidFill>
                          <a:effectLst>
                            <a:outerShdw blurRad="38100" dist="38100" dir="2700000" algn="tl">
                              <a:srgbClr val="C0C0C0"/>
                            </a:outerShdw>
                          </a:effectLst>
                          <a:latin typeface="Times New Roman" pitchFamily="18" charset="0"/>
                        </a:rPr>
                        <a:t>String Functions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NCHAR(int)</a:t>
                      </a:r>
                    </a:p>
                    <a:p>
                      <a:pPr marL="0" marR="0" lvl="0" indent="0" algn="just" defTabSz="914400" rtl="0" eaLnBrk="1" fontAlgn="base" latinLnBrk="0" hangingPunct="1">
                        <a:lnSpc>
                          <a:spcPct val="100000"/>
                        </a:lnSpc>
                        <a:spcBef>
                          <a:spcPct val="30000"/>
                        </a:spcBef>
                        <a:spcAft>
                          <a:spcPct val="0"/>
                        </a:spcAft>
                        <a:buClrTx/>
                        <a:buSzTx/>
                        <a:buFontTx/>
                        <a:buNone/>
                        <a:tabLst/>
                      </a:pP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Returns the UNICODE character</a:t>
                      </a:r>
                    </a:p>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represented by int.</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28625">
                <a:tc vMerge="1">
                  <a:txBody>
                    <a:bodyPr/>
                    <a:lstStyle/>
                    <a:p>
                      <a:endParaRPr lang="en-US"/>
                    </a:p>
                  </a:txBody>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rgbClr val="800000"/>
                          </a:solidFill>
                          <a:effectLst>
                            <a:outerShdw blurRad="38100" dist="38100" dir="2700000" algn="tl">
                              <a:srgbClr val="C0C0C0"/>
                            </a:outerShdw>
                          </a:effectLst>
                          <a:latin typeface="Times New Roman" pitchFamily="18" charset="0"/>
                        </a:rPr>
                        <a:t>LEN(string)</a:t>
                      </a:r>
                      <a:endParaRPr kumimoji="0" lang="en-US" sz="1800" b="0" i="0" u="none" strike="noStrike" cap="none" normalizeH="0" baseline="0" dirty="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Returns the length of the string.</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50900">
                <a:tc vMerge="1">
                  <a:txBody>
                    <a:bodyPr/>
                    <a:lstStyle/>
                    <a:p>
                      <a:endParaRPr lang="en-US"/>
                    </a:p>
                  </a:txBody>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LOWER(string)</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Returns the string passed in with all</a:t>
                      </a:r>
                    </a:p>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characters converted to lowercase.</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1358900">
                <a:tc vMerge="1">
                  <a:txBody>
                    <a:bodyPr/>
                    <a:lstStyle/>
                    <a:p>
                      <a:endParaRPr lang="en-US"/>
                    </a:p>
                  </a:txBody>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UPPER(string)</a:t>
                      </a:r>
                      <a:endParaRPr kumimoji="0" lang="en-US" sz="20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Returns the string passed in with all characters converted to uppercase.</a:t>
                      </a:r>
                      <a:endParaRPr kumimoji="0" lang="en-US" sz="20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
        <p:nvSpPr>
          <p:cNvPr id="411675" name="Rectangle 5">
            <a:extLst>
              <a:ext uri="{FF2B5EF4-FFF2-40B4-BE49-F238E27FC236}">
                <a16:creationId xmlns:a16="http://schemas.microsoft.com/office/drawing/2014/main" id="{64EFC0B9-0385-411F-A203-2FB68B13C18D}"/>
              </a:ext>
            </a:extLst>
          </p:cNvPr>
          <p:cNvSpPr>
            <a:spLocks noChangeArrowheads="1"/>
          </p:cNvSpPr>
          <p:nvPr/>
        </p:nvSpPr>
        <p:spPr bwMode="auto">
          <a:xfrm>
            <a:off x="1066800" y="708025"/>
            <a:ext cx="6705600" cy="823913"/>
          </a:xfrm>
          <a:prstGeom prst="rect">
            <a:avLst/>
          </a:prstGeom>
          <a:noFill/>
          <a:ln>
            <a:noFill/>
          </a:ln>
          <a:effectLst/>
        </p:spPr>
        <p:txBody>
          <a:bodyPr anchor="ctr">
            <a:spAutoFit/>
          </a:bodyPr>
          <a:lstStyle/>
          <a:p>
            <a:pPr eaLnBrk="1" hangingPunct="1">
              <a:defRPr/>
            </a:pPr>
            <a:r>
              <a:rPr lang="en-US" sz="4800">
                <a:solidFill>
                  <a:schemeClr val="tx2"/>
                </a:solidFill>
                <a:effectLst>
                  <a:outerShdw blurRad="38100" dist="38100" dir="2700000" algn="tl">
                    <a:srgbClr val="C0C0C0"/>
                  </a:outerShdw>
                </a:effectLst>
              </a:rPr>
              <a:t>Các Hàm - Functions</a:t>
            </a:r>
            <a:endParaRPr lang="en-US" sz="3200">
              <a:solidFill>
                <a:schemeClr val="tx2"/>
              </a:solidFill>
              <a:effectLst>
                <a:outerShdw blurRad="38100" dist="38100" dir="2700000" algn="tl">
                  <a:srgbClr val="C0C0C0"/>
                </a:outerShdw>
              </a:effectLst>
            </a:endParaRPr>
          </a:p>
        </p:txBody>
      </p:sp>
      <p:sp>
        <p:nvSpPr>
          <p:cNvPr id="113690" name="Footer Placeholder 1">
            <a:extLst>
              <a:ext uri="{FF2B5EF4-FFF2-40B4-BE49-F238E27FC236}">
                <a16:creationId xmlns:a16="http://schemas.microsoft.com/office/drawing/2014/main" id="{1454AB92-E566-42BD-AE4C-30DDCD7ADB5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12675" name="Group 3">
            <a:extLst>
              <a:ext uri="{FF2B5EF4-FFF2-40B4-BE49-F238E27FC236}">
                <a16:creationId xmlns:a16="http://schemas.microsoft.com/office/drawing/2014/main" id="{CAA8EE7B-E9B9-409B-8D07-E7DEFA3A36D9}"/>
              </a:ext>
            </a:extLst>
          </p:cNvPr>
          <p:cNvGraphicFramePr>
            <a:graphicFrameLocks noGrp="1"/>
          </p:cNvGraphicFramePr>
          <p:nvPr>
            <p:ph idx="1"/>
          </p:nvPr>
        </p:nvGraphicFramePr>
        <p:xfrm>
          <a:off x="1066800" y="2209800"/>
          <a:ext cx="7772400" cy="3898900"/>
        </p:xfrm>
        <a:graphic>
          <a:graphicData uri="http://schemas.openxmlformats.org/drawingml/2006/table">
            <a:tbl>
              <a:tblPr/>
              <a:tblGrid>
                <a:gridCol w="1390650">
                  <a:extLst>
                    <a:ext uri="{9D8B030D-6E8A-4147-A177-3AD203B41FA5}">
                      <a16:colId xmlns:a16="http://schemas.microsoft.com/office/drawing/2014/main" val="20000"/>
                    </a:ext>
                  </a:extLst>
                </a:gridCol>
                <a:gridCol w="2373313">
                  <a:extLst>
                    <a:ext uri="{9D8B030D-6E8A-4147-A177-3AD203B41FA5}">
                      <a16:colId xmlns:a16="http://schemas.microsoft.com/office/drawing/2014/main" val="20001"/>
                    </a:ext>
                  </a:extLst>
                </a:gridCol>
                <a:gridCol w="4008437">
                  <a:extLst>
                    <a:ext uri="{9D8B030D-6E8A-4147-A177-3AD203B41FA5}">
                      <a16:colId xmlns:a16="http://schemas.microsoft.com/office/drawing/2014/main" val="20002"/>
                    </a:ext>
                  </a:extLst>
                </a:gridCol>
              </a:tblGrid>
              <a:tr h="488950">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endParaRPr kumimoji="0" lang="en-US" sz="18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Function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085850">
                <a:tc rowSpan="3">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800" b="1" i="0" u="none" strike="noStrike" cap="none" normalizeH="0" baseline="0" dirty="0">
                          <a:ln>
                            <a:noFill/>
                          </a:ln>
                          <a:solidFill>
                            <a:srgbClr val="0000FF"/>
                          </a:solidFill>
                          <a:effectLst>
                            <a:outerShdw blurRad="38100" dist="38100" dir="2700000" algn="tl">
                              <a:srgbClr val="C0C0C0"/>
                            </a:outerShdw>
                          </a:effectLst>
                          <a:latin typeface="Times New Roman" pitchFamily="18" charset="0"/>
                        </a:rPr>
                        <a:t>String Functions</a:t>
                      </a:r>
                    </a:p>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REVERSE(string)</a:t>
                      </a:r>
                    </a:p>
                    <a:p>
                      <a:pPr marL="0" marR="0" lvl="0" indent="0" algn="l" defTabSz="914400" rtl="0" eaLnBrk="1" fontAlgn="base" latinLnBrk="0" hangingPunct="1">
                        <a:lnSpc>
                          <a:spcPct val="100000"/>
                        </a:lnSpc>
                        <a:spcBef>
                          <a:spcPct val="30000"/>
                        </a:spcBef>
                        <a:spcAft>
                          <a:spcPct val="0"/>
                        </a:spcAft>
                        <a:buClrTx/>
                        <a:buSzTx/>
                        <a:buFontTx/>
                        <a:buNone/>
                        <a:tabLst/>
                      </a:pPr>
                      <a:endParaRPr kumimoji="0" lang="en-US" sz="20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Returns the reverse of a character expression.</a:t>
                      </a:r>
                      <a:endParaRPr kumimoji="0" lang="en-US" sz="20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62050">
                <a:tc vMerge="1">
                  <a:txBody>
                    <a:bodyPr/>
                    <a:lstStyle/>
                    <a:p>
                      <a:endParaRPr lang="en-US"/>
                    </a:p>
                  </a:txBody>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dirty="0">
                          <a:ln>
                            <a:noFill/>
                          </a:ln>
                          <a:solidFill>
                            <a:srgbClr val="800000"/>
                          </a:solidFill>
                          <a:effectLst>
                            <a:outerShdw blurRad="38100" dist="38100" dir="2700000" algn="tl">
                              <a:srgbClr val="C0C0C0"/>
                            </a:outerShdw>
                          </a:effectLst>
                          <a:latin typeface="Times New Roman" pitchFamily="18" charset="0"/>
                        </a:rPr>
                        <a:t>RIGHT( string, </a:t>
                      </a:r>
                      <a:r>
                        <a:rPr kumimoji="0" lang="en-US" sz="2000" b="1" i="0" u="none" strike="noStrike" cap="none" normalizeH="0" baseline="0" dirty="0" err="1">
                          <a:ln>
                            <a:noFill/>
                          </a:ln>
                          <a:solidFill>
                            <a:srgbClr val="800000"/>
                          </a:solidFill>
                          <a:effectLst>
                            <a:outerShdw blurRad="38100" dist="38100" dir="2700000" algn="tl">
                              <a:srgbClr val="C0C0C0"/>
                            </a:outerShdw>
                          </a:effectLst>
                          <a:latin typeface="Times New Roman" pitchFamily="18" charset="0"/>
                        </a:rPr>
                        <a:t>int</a:t>
                      </a:r>
                      <a:r>
                        <a:rPr kumimoji="0" lang="en-US" sz="2000" b="1" i="0" u="none" strike="noStrike" cap="none" normalizeH="0" baseline="0" dirty="0">
                          <a:ln>
                            <a:noFill/>
                          </a:ln>
                          <a:solidFill>
                            <a:srgbClr val="800000"/>
                          </a:solidFill>
                          <a:effectLst>
                            <a:outerShdw blurRad="38100" dist="38100" dir="2700000" algn="tl">
                              <a:srgbClr val="C0C0C0"/>
                            </a:outerShdw>
                          </a:effectLst>
                          <a:latin typeface="Times New Roman" pitchFamily="18" charset="0"/>
                        </a:rPr>
                        <a:t>)</a:t>
                      </a:r>
                    </a:p>
                    <a:p>
                      <a:pPr marL="0" marR="0" lvl="0" indent="0" algn="l" defTabSz="914400" rtl="0" eaLnBrk="1" fontAlgn="base" latinLnBrk="0" hangingPunct="1">
                        <a:lnSpc>
                          <a:spcPct val="100000"/>
                        </a:lnSpc>
                        <a:spcBef>
                          <a:spcPct val="30000"/>
                        </a:spcBef>
                        <a:spcAft>
                          <a:spcPct val="0"/>
                        </a:spcAft>
                        <a:buClrTx/>
                        <a:buSzTx/>
                        <a:buFontTx/>
                        <a:buNone/>
                        <a:tabLst/>
                      </a:pPr>
                      <a:endParaRPr kumimoji="0" lang="en-US" sz="2000" b="0" i="0" u="none" strike="noStrike" cap="none" normalizeH="0" baseline="0" dirty="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dirty="0">
                          <a:ln>
                            <a:noFill/>
                          </a:ln>
                          <a:solidFill>
                            <a:srgbClr val="800000"/>
                          </a:solidFill>
                          <a:effectLst>
                            <a:outerShdw blurRad="38100" dist="38100" dir="2700000" algn="tl">
                              <a:srgbClr val="C0C0C0"/>
                            </a:outerShdw>
                          </a:effectLst>
                          <a:latin typeface="Times New Roman" pitchFamily="18" charset="0"/>
                        </a:rPr>
                        <a:t>Returns the </a:t>
                      </a:r>
                      <a:r>
                        <a:rPr kumimoji="0" lang="en-US" sz="2000" b="1" i="0" u="none" strike="noStrike" cap="none" normalizeH="0" baseline="0" dirty="0" err="1">
                          <a:ln>
                            <a:noFill/>
                          </a:ln>
                          <a:solidFill>
                            <a:srgbClr val="800000"/>
                          </a:solidFill>
                          <a:effectLst>
                            <a:outerShdw blurRad="38100" dist="38100" dir="2700000" algn="tl">
                              <a:srgbClr val="C0C0C0"/>
                            </a:outerShdw>
                          </a:effectLst>
                          <a:latin typeface="Times New Roman" pitchFamily="18" charset="0"/>
                        </a:rPr>
                        <a:t>int</a:t>
                      </a:r>
                      <a:r>
                        <a:rPr kumimoji="0" lang="en-US" sz="2000" b="1" i="0" u="none" strike="noStrike" cap="none" normalizeH="0" baseline="0" dirty="0">
                          <a:ln>
                            <a:noFill/>
                          </a:ln>
                          <a:solidFill>
                            <a:srgbClr val="800000"/>
                          </a:solidFill>
                          <a:effectLst>
                            <a:outerShdw blurRad="38100" dist="38100" dir="2700000" algn="tl">
                              <a:srgbClr val="C0C0C0"/>
                            </a:outerShdw>
                          </a:effectLst>
                          <a:latin typeface="Times New Roman" pitchFamily="18" charset="0"/>
                        </a:rPr>
                        <a:t> number of characters from the right side of the string.</a:t>
                      </a:r>
                      <a:endParaRPr kumimoji="0" lang="en-US" sz="2000" b="0" i="0" u="none" strike="noStrike" cap="none" normalizeH="0" baseline="0" dirty="0">
                        <a:ln>
                          <a:noFill/>
                        </a:ln>
                        <a:solidFill>
                          <a:srgbClr val="800000"/>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62050">
                <a:tc vMerge="1">
                  <a:txBody>
                    <a:body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LEFT(string, </a:t>
                      </a:r>
                      <a:r>
                        <a:rPr kumimoji="0" lang="en-US" sz="1800" b="1" i="0" u="none" strike="noStrike" cap="none" normalizeH="0" baseline="0" dirty="0" err="1">
                          <a:ln>
                            <a:noFill/>
                          </a:ln>
                          <a:solidFill>
                            <a:schemeClr val="tx1"/>
                          </a:solidFill>
                          <a:effectLst>
                            <a:outerShdw blurRad="38100" dist="38100" dir="2700000" algn="tl">
                              <a:srgbClr val="C0C0C0"/>
                            </a:outerShdw>
                          </a:effectLst>
                          <a:latin typeface="Times New Roman" pitchFamily="18" charset="0"/>
                        </a:rPr>
                        <a:t>int</a:t>
                      </a: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a:t>
                      </a:r>
                      <a:endParaRPr kumimoji="0" lang="en-US" sz="18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Returns the first </a:t>
                      </a:r>
                      <a:r>
                        <a:rPr kumimoji="0" lang="en-US" sz="1800" b="1" i="0" u="none" strike="noStrike" cap="none" normalizeH="0" baseline="0" dirty="0" err="1">
                          <a:ln>
                            <a:noFill/>
                          </a:ln>
                          <a:solidFill>
                            <a:schemeClr val="tx1"/>
                          </a:solidFill>
                          <a:effectLst>
                            <a:outerShdw blurRad="38100" dist="38100" dir="2700000" algn="tl">
                              <a:srgbClr val="C0C0C0"/>
                            </a:outerShdw>
                          </a:effectLst>
                          <a:latin typeface="Times New Roman" pitchFamily="18" charset="0"/>
                        </a:rPr>
                        <a:t>int</a:t>
                      </a: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 characters from String.</a:t>
                      </a:r>
                      <a:endParaRPr kumimoji="0" lang="en-US" sz="18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12699" name="Rectangle 5">
            <a:extLst>
              <a:ext uri="{FF2B5EF4-FFF2-40B4-BE49-F238E27FC236}">
                <a16:creationId xmlns:a16="http://schemas.microsoft.com/office/drawing/2014/main" id="{C9D7B2DC-2767-475E-85A8-DEC216F2EF57}"/>
              </a:ext>
            </a:extLst>
          </p:cNvPr>
          <p:cNvSpPr>
            <a:spLocks noChangeArrowheads="1"/>
          </p:cNvSpPr>
          <p:nvPr/>
        </p:nvSpPr>
        <p:spPr bwMode="auto">
          <a:xfrm>
            <a:off x="1066800" y="708025"/>
            <a:ext cx="6705600" cy="823913"/>
          </a:xfrm>
          <a:prstGeom prst="rect">
            <a:avLst/>
          </a:prstGeom>
          <a:noFill/>
          <a:ln>
            <a:noFill/>
          </a:ln>
          <a:effectLst/>
        </p:spPr>
        <p:txBody>
          <a:bodyPr anchor="ctr">
            <a:spAutoFit/>
          </a:bodyPr>
          <a:lstStyle/>
          <a:p>
            <a:pPr eaLnBrk="1" hangingPunct="1">
              <a:defRPr/>
            </a:pPr>
            <a:r>
              <a:rPr lang="en-US" sz="4800">
                <a:solidFill>
                  <a:schemeClr val="tx2"/>
                </a:solidFill>
                <a:effectLst>
                  <a:outerShdw blurRad="38100" dist="38100" dir="2700000" algn="tl">
                    <a:srgbClr val="C0C0C0"/>
                  </a:outerShdw>
                </a:effectLst>
              </a:rPr>
              <a:t>Các Hàm - Functions</a:t>
            </a:r>
            <a:endParaRPr lang="en-US" sz="3200">
              <a:solidFill>
                <a:schemeClr val="tx2"/>
              </a:solidFill>
              <a:effectLst>
                <a:outerShdw blurRad="38100" dist="38100" dir="2700000" algn="tl">
                  <a:srgbClr val="C0C0C0"/>
                </a:outerShdw>
              </a:effectLst>
            </a:endParaRPr>
          </a:p>
        </p:txBody>
      </p:sp>
      <p:sp>
        <p:nvSpPr>
          <p:cNvPr id="114711" name="Footer Placeholder 1">
            <a:extLst>
              <a:ext uri="{FF2B5EF4-FFF2-40B4-BE49-F238E27FC236}">
                <a16:creationId xmlns:a16="http://schemas.microsoft.com/office/drawing/2014/main" id="{69AD6AA0-5C15-44FA-BB5E-1B406F82E8E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13699" name="Group 3">
            <a:extLst>
              <a:ext uri="{FF2B5EF4-FFF2-40B4-BE49-F238E27FC236}">
                <a16:creationId xmlns:a16="http://schemas.microsoft.com/office/drawing/2014/main" id="{1DB476C5-4228-42FC-9935-46D355D8D199}"/>
              </a:ext>
            </a:extLst>
          </p:cNvPr>
          <p:cNvGraphicFramePr>
            <a:graphicFrameLocks noGrp="1"/>
          </p:cNvGraphicFramePr>
          <p:nvPr>
            <p:ph idx="1"/>
          </p:nvPr>
        </p:nvGraphicFramePr>
        <p:xfrm>
          <a:off x="1066800" y="2209800"/>
          <a:ext cx="7772400" cy="4114799"/>
        </p:xfrm>
        <a:graphic>
          <a:graphicData uri="http://schemas.openxmlformats.org/drawingml/2006/table">
            <a:tbl>
              <a:tblPr/>
              <a:tblGrid>
                <a:gridCol w="1390650">
                  <a:extLst>
                    <a:ext uri="{9D8B030D-6E8A-4147-A177-3AD203B41FA5}">
                      <a16:colId xmlns:a16="http://schemas.microsoft.com/office/drawing/2014/main" val="20000"/>
                    </a:ext>
                  </a:extLst>
                </a:gridCol>
                <a:gridCol w="2373313">
                  <a:extLst>
                    <a:ext uri="{9D8B030D-6E8A-4147-A177-3AD203B41FA5}">
                      <a16:colId xmlns:a16="http://schemas.microsoft.com/office/drawing/2014/main" val="20001"/>
                    </a:ext>
                  </a:extLst>
                </a:gridCol>
                <a:gridCol w="4008437">
                  <a:extLst>
                    <a:ext uri="{9D8B030D-6E8A-4147-A177-3AD203B41FA5}">
                      <a16:colId xmlns:a16="http://schemas.microsoft.com/office/drawing/2014/main" val="20002"/>
                    </a:ext>
                  </a:extLst>
                </a:gridCol>
              </a:tblGrid>
              <a:tr h="585788">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endParaRPr kumimoji="0" lang="en-US" sz="20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Function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76337">
                <a:tc rowSpan="3">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rgbClr val="0000FF"/>
                          </a:solidFill>
                          <a:effectLst>
                            <a:outerShdw blurRad="38100" dist="38100" dir="2700000" algn="tl">
                              <a:srgbClr val="C0C0C0"/>
                            </a:outerShdw>
                          </a:effectLst>
                          <a:latin typeface="Times New Roman" pitchFamily="18" charset="0"/>
                        </a:rPr>
                        <a:t>String Functions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SUBSTRING(string, start, </a:t>
                      </a:r>
                      <a:r>
                        <a:rPr kumimoji="0" lang="en-US" sz="1800" b="1" i="0" u="none" strike="noStrike" cap="none" normalizeH="0" baseline="0" dirty="0" err="1">
                          <a:ln>
                            <a:noFill/>
                          </a:ln>
                          <a:solidFill>
                            <a:schemeClr val="tx1"/>
                          </a:solidFill>
                          <a:effectLst>
                            <a:outerShdw blurRad="38100" dist="38100" dir="2700000" algn="tl">
                              <a:srgbClr val="C0C0C0"/>
                            </a:outerShdw>
                          </a:effectLst>
                          <a:latin typeface="Times New Roman" pitchFamily="18" charset="0"/>
                        </a:rPr>
                        <a:t>int</a:t>
                      </a: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a:t>
                      </a:r>
                      <a:endParaRPr kumimoji="0" lang="en-US" sz="18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Returns a portion of the string </a:t>
                      </a:r>
                      <a:r>
                        <a:rPr kumimoji="0" lang="en-US" sz="1800" b="1" i="0" u="none" strike="noStrike" cap="none" normalizeH="0" baseline="0" dirty="0" err="1">
                          <a:ln>
                            <a:noFill/>
                          </a:ln>
                          <a:solidFill>
                            <a:schemeClr val="tx1"/>
                          </a:solidFill>
                          <a:effectLst>
                            <a:outerShdw blurRad="38100" dist="38100" dir="2700000" algn="tl">
                              <a:srgbClr val="C0C0C0"/>
                            </a:outerShdw>
                          </a:effectLst>
                          <a:latin typeface="Times New Roman" pitchFamily="18" charset="0"/>
                        </a:rPr>
                        <a:t>string</a:t>
                      </a: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 starting at position start and continuing for </a:t>
                      </a:r>
                      <a:r>
                        <a:rPr kumimoji="0" lang="en-US" sz="1800" b="1" i="0" u="none" strike="noStrike" cap="none" normalizeH="0" baseline="0" dirty="0" err="1">
                          <a:ln>
                            <a:noFill/>
                          </a:ln>
                          <a:solidFill>
                            <a:schemeClr val="tx1"/>
                          </a:solidFill>
                          <a:effectLst>
                            <a:outerShdw blurRad="38100" dist="38100" dir="2700000" algn="tl">
                              <a:srgbClr val="C0C0C0"/>
                            </a:outerShdw>
                          </a:effectLst>
                          <a:latin typeface="Times New Roman" pitchFamily="18" charset="0"/>
                        </a:rPr>
                        <a:t>int</a:t>
                      </a: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 characters.</a:t>
                      </a:r>
                      <a:endParaRPr kumimoji="0" lang="en-US" sz="18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76337">
                <a:tc vMerge="1">
                  <a:txBody>
                    <a:bodyPr/>
                    <a:lstStyle/>
                    <a:p>
                      <a:endParaRPr lang="en-US"/>
                    </a:p>
                  </a:txBody>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RTRIM(string)</a:t>
                      </a:r>
                      <a:endParaRPr kumimoji="0" lang="en-US" sz="20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Returns the string with all blank spaces from the end of the string Removed.</a:t>
                      </a:r>
                      <a:endParaRPr kumimoji="0" lang="en-US" sz="20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76337">
                <a:tc vMerge="1">
                  <a:txBody>
                    <a:bodyPr/>
                    <a:lstStyle/>
                    <a:p>
                      <a:endParaRPr lang="en-US"/>
                    </a:p>
                  </a:txBody>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LTRIM(string)</a:t>
                      </a:r>
                      <a:endParaRPr kumimoji="0" lang="en-US" sz="18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Returns the string with all blank spaces from the left side of the string removed.</a:t>
                      </a:r>
                      <a:endParaRPr kumimoji="0" lang="en-US" sz="18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13726" name="Rectangle 5">
            <a:extLst>
              <a:ext uri="{FF2B5EF4-FFF2-40B4-BE49-F238E27FC236}">
                <a16:creationId xmlns:a16="http://schemas.microsoft.com/office/drawing/2014/main" id="{5DA1F9AD-D3C0-48D2-A5AD-B4B9AC84BFC9}"/>
              </a:ext>
            </a:extLst>
          </p:cNvPr>
          <p:cNvSpPr>
            <a:spLocks noChangeArrowheads="1"/>
          </p:cNvSpPr>
          <p:nvPr/>
        </p:nvSpPr>
        <p:spPr bwMode="auto">
          <a:xfrm>
            <a:off x="1066800" y="708025"/>
            <a:ext cx="6705600" cy="823913"/>
          </a:xfrm>
          <a:prstGeom prst="rect">
            <a:avLst/>
          </a:prstGeom>
          <a:noFill/>
          <a:ln>
            <a:noFill/>
          </a:ln>
          <a:effectLst/>
        </p:spPr>
        <p:txBody>
          <a:bodyPr anchor="ctr">
            <a:spAutoFit/>
          </a:bodyPr>
          <a:lstStyle/>
          <a:p>
            <a:pPr eaLnBrk="1" hangingPunct="1">
              <a:defRPr/>
            </a:pPr>
            <a:r>
              <a:rPr lang="en-US" sz="4800">
                <a:solidFill>
                  <a:schemeClr val="tx2"/>
                </a:solidFill>
                <a:effectLst>
                  <a:outerShdw blurRad="38100" dist="38100" dir="2700000" algn="tl">
                    <a:srgbClr val="C0C0C0"/>
                  </a:outerShdw>
                </a:effectLst>
              </a:rPr>
              <a:t>Các Hàm - Functions</a:t>
            </a:r>
            <a:endParaRPr lang="en-US" sz="3200">
              <a:solidFill>
                <a:schemeClr val="tx2"/>
              </a:solidFill>
              <a:effectLst>
                <a:outerShdw blurRad="38100" dist="38100" dir="2700000" algn="tl">
                  <a:srgbClr val="C0C0C0"/>
                </a:outerShdw>
              </a:effectLst>
            </a:endParaRPr>
          </a:p>
        </p:txBody>
      </p:sp>
      <p:sp>
        <p:nvSpPr>
          <p:cNvPr id="115735" name="Footer Placeholder 1">
            <a:extLst>
              <a:ext uri="{FF2B5EF4-FFF2-40B4-BE49-F238E27FC236}">
                <a16:creationId xmlns:a16="http://schemas.microsoft.com/office/drawing/2014/main" id="{52CBECF7-2A0D-40B7-A9C4-42B680341C2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14723" name="Group 3">
            <a:extLst>
              <a:ext uri="{FF2B5EF4-FFF2-40B4-BE49-F238E27FC236}">
                <a16:creationId xmlns:a16="http://schemas.microsoft.com/office/drawing/2014/main" id="{8743DC01-7DD3-43C9-8D05-3AF10268B8B3}"/>
              </a:ext>
            </a:extLst>
          </p:cNvPr>
          <p:cNvGraphicFramePr>
            <a:graphicFrameLocks noGrp="1"/>
          </p:cNvGraphicFramePr>
          <p:nvPr>
            <p:ph idx="1"/>
          </p:nvPr>
        </p:nvGraphicFramePr>
        <p:xfrm>
          <a:off x="1066800" y="2286000"/>
          <a:ext cx="7772400" cy="2970213"/>
        </p:xfrm>
        <a:graphic>
          <a:graphicData uri="http://schemas.openxmlformats.org/drawingml/2006/table">
            <a:tbl>
              <a:tblPr/>
              <a:tblGrid>
                <a:gridCol w="1390650">
                  <a:extLst>
                    <a:ext uri="{9D8B030D-6E8A-4147-A177-3AD203B41FA5}">
                      <a16:colId xmlns:a16="http://schemas.microsoft.com/office/drawing/2014/main" val="20000"/>
                    </a:ext>
                  </a:extLst>
                </a:gridCol>
                <a:gridCol w="2373313">
                  <a:extLst>
                    <a:ext uri="{9D8B030D-6E8A-4147-A177-3AD203B41FA5}">
                      <a16:colId xmlns:a16="http://schemas.microsoft.com/office/drawing/2014/main" val="20001"/>
                    </a:ext>
                  </a:extLst>
                </a:gridCol>
                <a:gridCol w="4008437">
                  <a:extLst>
                    <a:ext uri="{9D8B030D-6E8A-4147-A177-3AD203B41FA5}">
                      <a16:colId xmlns:a16="http://schemas.microsoft.com/office/drawing/2014/main" val="20002"/>
                    </a:ext>
                  </a:extLst>
                </a:gridCol>
              </a:tblGrid>
              <a:tr h="569913">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endParaRPr kumimoji="0" lang="en-US" sz="1800" b="0" i="0" u="none" strike="noStrike" cap="none" normalizeH="0" baseline="0" dirty="0">
                        <a:ln>
                          <a:noFill/>
                        </a:ln>
                        <a:solidFill>
                          <a:schemeClr val="hlink"/>
                        </a:solidFill>
                        <a:effectLst>
                          <a:outerShdw blurRad="38100" dist="38100" dir="2700000" algn="tl">
                            <a:srgbClr val="C0C0C0"/>
                          </a:outerShdw>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Function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7200">
                <a:tc rowSpan="3">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rgbClr val="0000FF"/>
                          </a:solidFill>
                          <a:effectLst>
                            <a:outerShdw blurRad="38100" dist="38100" dir="2700000" algn="tl">
                              <a:srgbClr val="C0C0C0"/>
                            </a:outerShdw>
                          </a:effectLst>
                          <a:latin typeface="Times New Roman" pitchFamily="18" charset="0"/>
                        </a:rPr>
                        <a:t>String Functions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SPACE(int)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Returns int number of spaces.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00100">
                <a:tc vMerge="1">
                  <a:txBody>
                    <a:bodyPr/>
                    <a:lstStyle/>
                    <a:p>
                      <a:endParaRPr lang="en-US"/>
                    </a:p>
                  </a:txBody>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STR(float, length, decimal)</a:t>
                      </a:r>
                      <a:endParaRPr kumimoji="0" lang="en-US" sz="18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Converts a numeric value to a string.</a:t>
                      </a:r>
                      <a:endParaRPr kumimoji="0" lang="en-US" sz="18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43000">
                <a:tc vMerge="1">
                  <a:txBody>
                    <a:bodyPr/>
                    <a:lstStyle/>
                    <a:p>
                      <a:endParaRPr lang="en-US"/>
                    </a:p>
                  </a:txBody>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STUFF(string, start, length, char)</a:t>
                      </a:r>
                      <a:endParaRPr kumimoji="0" lang="en-US" sz="18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Removes length characters from string starting with character start and replaces them with char.</a:t>
                      </a:r>
                      <a:endParaRPr kumimoji="0" lang="en-US" sz="18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14747" name="Rectangle 5">
            <a:extLst>
              <a:ext uri="{FF2B5EF4-FFF2-40B4-BE49-F238E27FC236}">
                <a16:creationId xmlns:a16="http://schemas.microsoft.com/office/drawing/2014/main" id="{C9B43195-9821-4334-994B-2E1734D82005}"/>
              </a:ext>
            </a:extLst>
          </p:cNvPr>
          <p:cNvSpPr>
            <a:spLocks noChangeArrowheads="1"/>
          </p:cNvSpPr>
          <p:nvPr/>
        </p:nvSpPr>
        <p:spPr bwMode="auto">
          <a:xfrm>
            <a:off x="1066800" y="708025"/>
            <a:ext cx="6705600" cy="823913"/>
          </a:xfrm>
          <a:prstGeom prst="rect">
            <a:avLst/>
          </a:prstGeom>
          <a:noFill/>
          <a:ln>
            <a:noFill/>
          </a:ln>
          <a:effectLst/>
        </p:spPr>
        <p:txBody>
          <a:bodyPr anchor="ctr">
            <a:spAutoFit/>
          </a:bodyPr>
          <a:lstStyle/>
          <a:p>
            <a:pPr eaLnBrk="1" hangingPunct="1">
              <a:defRPr/>
            </a:pPr>
            <a:r>
              <a:rPr lang="en-US" sz="4800">
                <a:solidFill>
                  <a:schemeClr val="tx2"/>
                </a:solidFill>
                <a:effectLst>
                  <a:outerShdw blurRad="38100" dist="38100" dir="2700000" algn="tl">
                    <a:srgbClr val="C0C0C0"/>
                  </a:outerShdw>
                </a:effectLst>
              </a:rPr>
              <a:t>Các Hàm - Functions</a:t>
            </a:r>
            <a:endParaRPr lang="en-US" sz="3200">
              <a:solidFill>
                <a:schemeClr val="tx2"/>
              </a:solidFill>
              <a:effectLst>
                <a:outerShdw blurRad="38100" dist="38100" dir="2700000" algn="tl">
                  <a:srgbClr val="C0C0C0"/>
                </a:outerShdw>
              </a:effectLst>
            </a:endParaRPr>
          </a:p>
        </p:txBody>
      </p:sp>
      <p:sp>
        <p:nvSpPr>
          <p:cNvPr id="116760" name="Footer Placeholder 1">
            <a:extLst>
              <a:ext uri="{FF2B5EF4-FFF2-40B4-BE49-F238E27FC236}">
                <a16:creationId xmlns:a16="http://schemas.microsoft.com/office/drawing/2014/main" id="{A3723FC2-3CD6-412E-B42F-76113188001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15747" name="Group 3">
            <a:extLst>
              <a:ext uri="{FF2B5EF4-FFF2-40B4-BE49-F238E27FC236}">
                <a16:creationId xmlns:a16="http://schemas.microsoft.com/office/drawing/2014/main" id="{CA49990D-0082-41A2-AD18-AADDEF7C83BF}"/>
              </a:ext>
            </a:extLst>
          </p:cNvPr>
          <p:cNvGraphicFramePr>
            <a:graphicFrameLocks noGrp="1"/>
          </p:cNvGraphicFramePr>
          <p:nvPr>
            <p:ph idx="1"/>
          </p:nvPr>
        </p:nvGraphicFramePr>
        <p:xfrm>
          <a:off x="1066800" y="2286000"/>
          <a:ext cx="7772400" cy="2493963"/>
        </p:xfrm>
        <a:graphic>
          <a:graphicData uri="http://schemas.openxmlformats.org/drawingml/2006/table">
            <a:tbl>
              <a:tblPr/>
              <a:tblGrid>
                <a:gridCol w="1457325">
                  <a:extLst>
                    <a:ext uri="{9D8B030D-6E8A-4147-A177-3AD203B41FA5}">
                      <a16:colId xmlns:a16="http://schemas.microsoft.com/office/drawing/2014/main" val="20000"/>
                    </a:ext>
                  </a:extLst>
                </a:gridCol>
                <a:gridCol w="2347913">
                  <a:extLst>
                    <a:ext uri="{9D8B030D-6E8A-4147-A177-3AD203B41FA5}">
                      <a16:colId xmlns:a16="http://schemas.microsoft.com/office/drawing/2014/main" val="20001"/>
                    </a:ext>
                  </a:extLst>
                </a:gridCol>
                <a:gridCol w="3967162">
                  <a:extLst>
                    <a:ext uri="{9D8B030D-6E8A-4147-A177-3AD203B41FA5}">
                      <a16:colId xmlns:a16="http://schemas.microsoft.com/office/drawing/2014/main" val="20002"/>
                    </a:ext>
                  </a:extLst>
                </a:gridCol>
              </a:tblGrid>
              <a:tr h="746125">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endParaRPr kumimoji="0" lang="en-US" sz="18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Function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747838">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dirty="0">
                          <a:ln>
                            <a:noFill/>
                          </a:ln>
                          <a:solidFill>
                            <a:srgbClr val="0000FF"/>
                          </a:solidFill>
                          <a:effectLst>
                            <a:outerShdw blurRad="38100" dist="38100" dir="2700000" algn="tl">
                              <a:srgbClr val="C0C0C0"/>
                            </a:outerShdw>
                          </a:effectLst>
                          <a:latin typeface="Times New Roman" pitchFamily="18" charset="0"/>
                        </a:rPr>
                        <a:t>String Functions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UNICODE(Unicode string)</a:t>
                      </a:r>
                      <a:endParaRPr kumimoji="0" 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Returns the numeric value of the first character of a UNICODE Expression.</a:t>
                      </a:r>
                      <a:endParaRPr kumimoji="0" lang="en-US" sz="20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bl>
          </a:graphicData>
        </a:graphic>
      </p:graphicFrame>
      <p:sp>
        <p:nvSpPr>
          <p:cNvPr id="415765" name="Rectangle 5">
            <a:extLst>
              <a:ext uri="{FF2B5EF4-FFF2-40B4-BE49-F238E27FC236}">
                <a16:creationId xmlns:a16="http://schemas.microsoft.com/office/drawing/2014/main" id="{98DC71C6-5F82-4AC0-8328-0ADCB56E587B}"/>
              </a:ext>
            </a:extLst>
          </p:cNvPr>
          <p:cNvSpPr>
            <a:spLocks noChangeArrowheads="1"/>
          </p:cNvSpPr>
          <p:nvPr/>
        </p:nvSpPr>
        <p:spPr bwMode="auto">
          <a:xfrm>
            <a:off x="1066800" y="708025"/>
            <a:ext cx="6705600" cy="823913"/>
          </a:xfrm>
          <a:prstGeom prst="rect">
            <a:avLst/>
          </a:prstGeom>
          <a:noFill/>
          <a:ln>
            <a:noFill/>
          </a:ln>
          <a:effectLst/>
        </p:spPr>
        <p:txBody>
          <a:bodyPr anchor="ctr">
            <a:spAutoFit/>
          </a:bodyPr>
          <a:lstStyle/>
          <a:p>
            <a:pPr eaLnBrk="1" hangingPunct="1">
              <a:defRPr/>
            </a:pPr>
            <a:r>
              <a:rPr lang="en-US" sz="4800">
                <a:solidFill>
                  <a:schemeClr val="tx2"/>
                </a:solidFill>
                <a:effectLst>
                  <a:outerShdw blurRad="38100" dist="38100" dir="2700000" algn="tl">
                    <a:srgbClr val="C0C0C0"/>
                  </a:outerShdw>
                </a:effectLst>
              </a:rPr>
              <a:t>Các Hàm - Functions</a:t>
            </a:r>
            <a:endParaRPr lang="en-US" sz="3200">
              <a:solidFill>
                <a:schemeClr val="tx2"/>
              </a:solidFill>
              <a:effectLst>
                <a:outerShdw blurRad="38100" dist="38100" dir="2700000" algn="tl">
                  <a:srgbClr val="C0C0C0"/>
                </a:outerShdw>
              </a:effectLst>
            </a:endParaRPr>
          </a:p>
        </p:txBody>
      </p:sp>
      <p:sp>
        <p:nvSpPr>
          <p:cNvPr id="117778" name="Footer Placeholder 1">
            <a:extLst>
              <a:ext uri="{FF2B5EF4-FFF2-40B4-BE49-F238E27FC236}">
                <a16:creationId xmlns:a16="http://schemas.microsoft.com/office/drawing/2014/main" id="{A38C4F5E-FBCE-48ED-B435-E971A83FEAB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16771" name="Group 3">
            <a:extLst>
              <a:ext uri="{FF2B5EF4-FFF2-40B4-BE49-F238E27FC236}">
                <a16:creationId xmlns:a16="http://schemas.microsoft.com/office/drawing/2014/main" id="{57CAD77D-57A0-40F4-8A0E-B49F8EB5C1F9}"/>
              </a:ext>
            </a:extLst>
          </p:cNvPr>
          <p:cNvGraphicFramePr>
            <a:graphicFrameLocks noGrp="1"/>
          </p:cNvGraphicFramePr>
          <p:nvPr>
            <p:ph idx="1"/>
          </p:nvPr>
        </p:nvGraphicFramePr>
        <p:xfrm>
          <a:off x="1143000" y="2209800"/>
          <a:ext cx="7772400" cy="2695575"/>
        </p:xfrm>
        <a:graphic>
          <a:graphicData uri="http://schemas.openxmlformats.org/drawingml/2006/table">
            <a:tbl>
              <a:tblPr/>
              <a:tblGrid>
                <a:gridCol w="139065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4171950">
                  <a:extLst>
                    <a:ext uri="{9D8B030D-6E8A-4147-A177-3AD203B41FA5}">
                      <a16:colId xmlns:a16="http://schemas.microsoft.com/office/drawing/2014/main" val="20002"/>
                    </a:ext>
                  </a:extLst>
                </a:gridCol>
              </a:tblGrid>
              <a:tr h="498475">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endParaRPr kumimoji="0" lang="en-US" sz="22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2200" b="0" i="0" u="none" strike="noStrike" cap="none" normalizeH="0" baseline="0">
                          <a:ln>
                            <a:noFill/>
                          </a:ln>
                          <a:solidFill>
                            <a:schemeClr val="hlink"/>
                          </a:solidFill>
                          <a:effectLst>
                            <a:outerShdw blurRad="38100" dist="38100" dir="2700000" algn="tl">
                              <a:srgbClr val="C0C0C0"/>
                            </a:outerShdw>
                          </a:effectLst>
                          <a:latin typeface="Times New Roman" pitchFamily="18" charset="0"/>
                        </a:rPr>
                        <a:t>Function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2200" b="0" i="0" u="none" strike="noStrike" cap="none" normalizeH="0" baseline="0">
                          <a:ln>
                            <a:noFill/>
                          </a:ln>
                          <a:solidFill>
                            <a:schemeClr val="hlink"/>
                          </a:solidFill>
                          <a:effectLst>
                            <a:outerShdw blurRad="38100" dist="38100" dir="2700000" algn="tl">
                              <a:srgbClr val="C0C0C0"/>
                            </a:outerShdw>
                          </a:effectLst>
                          <a:latin typeface="Times New Roman" pitchFamily="18"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298575">
                <a:tc rowSpan="2">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2200" b="0" i="0" u="none" strike="noStrike" cap="none" normalizeH="0" baseline="0" dirty="0">
                          <a:ln>
                            <a:noFill/>
                          </a:ln>
                          <a:solidFill>
                            <a:srgbClr val="00B050"/>
                          </a:solidFill>
                          <a:effectLst>
                            <a:outerShdw blurRad="38100" dist="38100" dir="2700000" algn="tl">
                              <a:srgbClr val="C0C0C0"/>
                            </a:outerShdw>
                          </a:effectLst>
                          <a:latin typeface="Times New Roman" pitchFamily="18" charset="0"/>
                        </a:rPr>
                        <a:t>Date and Time Functions</a:t>
                      </a:r>
                    </a:p>
                    <a:p>
                      <a:pPr marL="0" marR="0" lvl="0" indent="0" algn="just" defTabSz="914400" rtl="0" eaLnBrk="1" fontAlgn="base" latinLnBrk="0" hangingPunct="1">
                        <a:lnSpc>
                          <a:spcPct val="100000"/>
                        </a:lnSpc>
                        <a:spcBef>
                          <a:spcPct val="30000"/>
                        </a:spcBef>
                        <a:spcAft>
                          <a:spcPct val="0"/>
                        </a:spcAft>
                        <a:buClrTx/>
                        <a:buSzTx/>
                        <a:buFontTx/>
                        <a:buNone/>
                        <a:tabLst/>
                      </a:pPr>
                      <a:endParaRPr kumimoji="0" lang="en-US" sz="22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2200" b="0" i="0" u="none" strike="noStrike" cap="none" normalizeH="0" baseline="0" dirty="0">
                          <a:ln>
                            <a:noFill/>
                          </a:ln>
                          <a:solidFill>
                            <a:schemeClr val="tx1"/>
                          </a:solidFill>
                          <a:effectLst>
                            <a:outerShdw blurRad="38100" dist="38100" dir="2700000" algn="tl">
                              <a:srgbClr val="C0C0C0"/>
                            </a:outerShdw>
                          </a:effectLst>
                          <a:latin typeface="Times New Roman" pitchFamily="18" charset="0"/>
                        </a:rPr>
                        <a:t>DATEPART(day/month/..,day)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2200" b="0" i="0" u="none" strike="noStrike" cap="none" normalizeH="0" baseline="0">
                          <a:ln>
                            <a:noFill/>
                          </a:ln>
                          <a:solidFill>
                            <a:schemeClr val="tx1"/>
                          </a:solidFill>
                          <a:effectLst>
                            <a:outerShdw blurRad="38100" dist="38100" dir="2700000" algn="tl">
                              <a:srgbClr val="C0C0C0"/>
                            </a:outerShdw>
                          </a:effectLst>
                          <a:latin typeface="Times New Roman" pitchFamily="18" charset="0"/>
                        </a:rPr>
                        <a:t>Returns the specific part of the date as an integer.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8525">
                <a:tc vMerge="1">
                  <a:txBody>
                    <a:bodyPr/>
                    <a:lstStyle/>
                    <a:p>
                      <a:endParaRPr lang="en-US"/>
                    </a:p>
                  </a:txBody>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2200" b="0" i="0" u="none" strike="noStrike" cap="none" normalizeH="0" baseline="0">
                          <a:ln>
                            <a:noFill/>
                          </a:ln>
                          <a:solidFill>
                            <a:schemeClr val="tx1"/>
                          </a:solidFill>
                          <a:effectLst>
                            <a:outerShdw blurRad="38100" dist="38100" dir="2700000" algn="tl">
                              <a:srgbClr val="C0C0C0"/>
                            </a:outerShdw>
                          </a:effectLst>
                          <a:latin typeface="Times New Roman" pitchFamily="18" charset="0"/>
                        </a:rPr>
                        <a:t>DAY(date)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just" defTabSz="914400" rtl="0" eaLnBrk="1" fontAlgn="base" latinLnBrk="0" hangingPunct="1">
                        <a:lnSpc>
                          <a:spcPct val="100000"/>
                        </a:lnSpc>
                        <a:spcBef>
                          <a:spcPct val="30000"/>
                        </a:spcBef>
                        <a:spcAft>
                          <a:spcPct val="0"/>
                        </a:spcAft>
                        <a:buClrTx/>
                        <a:buSzTx/>
                        <a:buFontTx/>
                        <a:buNone/>
                        <a:tabLst/>
                      </a:pPr>
                      <a:r>
                        <a:rPr kumimoji="0" lang="en-US" sz="2200" b="0" i="0" u="none" strike="noStrike" cap="none" normalizeH="0" baseline="0">
                          <a:ln>
                            <a:noFill/>
                          </a:ln>
                          <a:solidFill>
                            <a:schemeClr val="tx1"/>
                          </a:solidFill>
                          <a:effectLst>
                            <a:outerShdw blurRad="38100" dist="38100" dir="2700000" algn="tl">
                              <a:srgbClr val="C0C0C0"/>
                            </a:outerShdw>
                          </a:effectLst>
                          <a:latin typeface="Times New Roman" pitchFamily="18" charset="0"/>
                        </a:rPr>
                        <a:t>Returns the numeric day of the week for date.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416792" name="Rectangle 5">
            <a:extLst>
              <a:ext uri="{FF2B5EF4-FFF2-40B4-BE49-F238E27FC236}">
                <a16:creationId xmlns:a16="http://schemas.microsoft.com/office/drawing/2014/main" id="{F6F885CC-543F-4E7E-99D3-4DD431CDAC48}"/>
              </a:ext>
            </a:extLst>
          </p:cNvPr>
          <p:cNvSpPr>
            <a:spLocks noChangeArrowheads="1"/>
          </p:cNvSpPr>
          <p:nvPr/>
        </p:nvSpPr>
        <p:spPr bwMode="auto">
          <a:xfrm>
            <a:off x="1066800" y="708025"/>
            <a:ext cx="6705600" cy="823913"/>
          </a:xfrm>
          <a:prstGeom prst="rect">
            <a:avLst/>
          </a:prstGeom>
          <a:noFill/>
          <a:ln>
            <a:noFill/>
          </a:ln>
          <a:effectLst/>
        </p:spPr>
        <p:txBody>
          <a:bodyPr anchor="ctr">
            <a:spAutoFit/>
          </a:bodyPr>
          <a:lstStyle/>
          <a:p>
            <a:pPr eaLnBrk="1" hangingPunct="1">
              <a:defRPr/>
            </a:pPr>
            <a:r>
              <a:rPr lang="en-US" sz="4800">
                <a:solidFill>
                  <a:schemeClr val="tx2"/>
                </a:solidFill>
                <a:effectLst>
                  <a:outerShdw blurRad="38100" dist="38100" dir="2700000" algn="tl">
                    <a:srgbClr val="C0C0C0"/>
                  </a:outerShdw>
                </a:effectLst>
              </a:rPr>
              <a:t>Các Hàm - Functions</a:t>
            </a:r>
            <a:endParaRPr lang="en-US" sz="3200">
              <a:solidFill>
                <a:schemeClr val="tx2"/>
              </a:solidFill>
              <a:effectLst>
                <a:outerShdw blurRad="38100" dist="38100" dir="2700000" algn="tl">
                  <a:srgbClr val="C0C0C0"/>
                </a:outerShdw>
              </a:effectLst>
            </a:endParaRPr>
          </a:p>
        </p:txBody>
      </p:sp>
      <p:sp>
        <p:nvSpPr>
          <p:cNvPr id="118804" name="Footer Placeholder 1">
            <a:extLst>
              <a:ext uri="{FF2B5EF4-FFF2-40B4-BE49-F238E27FC236}">
                <a16:creationId xmlns:a16="http://schemas.microsoft.com/office/drawing/2014/main" id="{E5301C34-10EF-4392-A3F7-8D30410CECE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17795" name="Group 3">
            <a:extLst>
              <a:ext uri="{FF2B5EF4-FFF2-40B4-BE49-F238E27FC236}">
                <a16:creationId xmlns:a16="http://schemas.microsoft.com/office/drawing/2014/main" id="{1C484745-71F8-4B67-B27D-FEC74CF9A1FC}"/>
              </a:ext>
            </a:extLst>
          </p:cNvPr>
          <p:cNvGraphicFramePr>
            <a:graphicFrameLocks noGrp="1"/>
          </p:cNvGraphicFramePr>
          <p:nvPr>
            <p:ph idx="1"/>
          </p:nvPr>
        </p:nvGraphicFramePr>
        <p:xfrm>
          <a:off x="1143000" y="2286000"/>
          <a:ext cx="7772400" cy="4114800"/>
        </p:xfrm>
        <a:graphic>
          <a:graphicData uri="http://schemas.openxmlformats.org/drawingml/2006/table">
            <a:tbl>
              <a:tblPr/>
              <a:tblGrid>
                <a:gridCol w="1390650">
                  <a:extLst>
                    <a:ext uri="{9D8B030D-6E8A-4147-A177-3AD203B41FA5}">
                      <a16:colId xmlns:a16="http://schemas.microsoft.com/office/drawing/2014/main" val="20000"/>
                    </a:ext>
                  </a:extLst>
                </a:gridCol>
                <a:gridCol w="2209800">
                  <a:extLst>
                    <a:ext uri="{9D8B030D-6E8A-4147-A177-3AD203B41FA5}">
                      <a16:colId xmlns:a16="http://schemas.microsoft.com/office/drawing/2014/main" val="20001"/>
                    </a:ext>
                  </a:extLst>
                </a:gridCol>
                <a:gridCol w="4171950">
                  <a:extLst>
                    <a:ext uri="{9D8B030D-6E8A-4147-A177-3AD203B41FA5}">
                      <a16:colId xmlns:a16="http://schemas.microsoft.com/office/drawing/2014/main" val="20002"/>
                    </a:ext>
                  </a:extLst>
                </a:gridCol>
              </a:tblGrid>
              <a:tr h="733425">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endParaRPr kumimoji="0" 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Function</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Description</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127125">
                <a:tc rowSpan="3">
                  <a:txBody>
                    <a:bodyPr/>
                    <a:lstStyle/>
                    <a:p>
                      <a:pPr marL="0" marR="0" lvl="0" indent="0" algn="l" defTabSz="914400" rtl="0" eaLnBrk="1" fontAlgn="base" latinLnBrk="0" hangingPunct="1">
                        <a:lnSpc>
                          <a:spcPct val="100000"/>
                        </a:lnSpc>
                        <a:spcBef>
                          <a:spcPct val="30000"/>
                        </a:spcBef>
                        <a:spcAft>
                          <a:spcPct val="0"/>
                        </a:spcAft>
                        <a:buClrTx/>
                        <a:buSzTx/>
                        <a:buFontTx/>
                        <a:buNone/>
                        <a:tabLst/>
                      </a:pPr>
                      <a:endParaRPr kumimoji="0" 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GETDATE()</a:t>
                      </a:r>
                      <a:endParaRPr kumimoji="0" 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GETDATE() Returns the current server date and </a:t>
                      </a:r>
                      <a:r>
                        <a:rPr kumimoji="0" lang="en-US" sz="2000" b="1" i="1" u="none" strike="noStrike" cap="none" normalizeH="0" baseline="0">
                          <a:ln>
                            <a:noFill/>
                          </a:ln>
                          <a:solidFill>
                            <a:schemeClr val="tx1"/>
                          </a:solidFill>
                          <a:effectLst>
                            <a:outerShdw blurRad="38100" dist="38100" dir="2700000" algn="tl">
                              <a:srgbClr val="C0C0C0"/>
                            </a:outerShdw>
                          </a:effectLst>
                          <a:latin typeface="Times New Roman" pitchFamily="18" charset="0"/>
                        </a:rPr>
                        <a:t>time</a:t>
                      </a: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a:t>
                      </a:r>
                      <a:endParaRPr kumimoji="0" 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1127125">
                <a:tc vMerge="1">
                  <a:txBody>
                    <a:bodyPr/>
                    <a:lstStyle/>
                    <a:p>
                      <a:endParaRPr lang="en-US"/>
                    </a:p>
                  </a:txBody>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MONTH(</a:t>
                      </a:r>
                      <a:r>
                        <a:rPr kumimoji="0" lang="en-US" sz="2000" b="1" i="1" u="none" strike="noStrike" cap="none" normalizeH="0" baseline="0">
                          <a:ln>
                            <a:noFill/>
                          </a:ln>
                          <a:solidFill>
                            <a:schemeClr val="tx1"/>
                          </a:solidFill>
                          <a:effectLst>
                            <a:outerShdw blurRad="38100" dist="38100" dir="2700000" algn="tl">
                              <a:srgbClr val="C0C0C0"/>
                            </a:outerShdw>
                          </a:effectLst>
                          <a:latin typeface="Times New Roman" pitchFamily="18" charset="0"/>
                        </a:rPr>
                        <a:t>date</a:t>
                      </a: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a:t>
                      </a:r>
                      <a:endParaRPr kumimoji="0" 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Returns the numeric month number of </a:t>
                      </a:r>
                      <a:r>
                        <a:rPr kumimoji="0" lang="en-US" sz="2000" b="1" i="1" u="none" strike="noStrike" cap="none" normalizeH="0" baseline="0">
                          <a:ln>
                            <a:noFill/>
                          </a:ln>
                          <a:solidFill>
                            <a:schemeClr val="tx1"/>
                          </a:solidFill>
                          <a:effectLst>
                            <a:outerShdw blurRad="38100" dist="38100" dir="2700000" algn="tl">
                              <a:srgbClr val="C0C0C0"/>
                            </a:outerShdw>
                          </a:effectLst>
                          <a:latin typeface="Times New Roman" pitchFamily="18" charset="0"/>
                        </a:rPr>
                        <a:t>date</a:t>
                      </a: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a:t>
                      </a:r>
                      <a:endParaRPr kumimoji="0" 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1127125">
                <a:tc vMerge="1">
                  <a:txBody>
                    <a:bodyPr/>
                    <a:lstStyle/>
                    <a:p>
                      <a:endParaRPr lang="en-US"/>
                    </a:p>
                  </a:txBody>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YEAR (</a:t>
                      </a:r>
                      <a:r>
                        <a:rPr kumimoji="0" lang="en-US" sz="2000" b="1" i="1" u="none" strike="noStrike" cap="none" normalizeH="0" baseline="0">
                          <a:ln>
                            <a:noFill/>
                          </a:ln>
                          <a:solidFill>
                            <a:schemeClr val="tx1"/>
                          </a:solidFill>
                          <a:effectLst>
                            <a:outerShdw blurRad="38100" dist="38100" dir="2700000" algn="tl">
                              <a:srgbClr val="C0C0C0"/>
                            </a:outerShdw>
                          </a:effectLst>
                          <a:latin typeface="Times New Roman" pitchFamily="18" charset="0"/>
                        </a:rPr>
                        <a:t>date</a:t>
                      </a: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Returns the numeric year number of </a:t>
                      </a:r>
                      <a:r>
                        <a:rPr kumimoji="0" lang="en-US" sz="2000" b="1" i="1" u="none" strike="noStrike" cap="none" normalizeH="0" baseline="0">
                          <a:ln>
                            <a:noFill/>
                          </a:ln>
                          <a:solidFill>
                            <a:schemeClr val="tx1"/>
                          </a:solidFill>
                          <a:effectLst>
                            <a:outerShdw blurRad="38100" dist="38100" dir="2700000" algn="tl">
                              <a:srgbClr val="C0C0C0"/>
                            </a:outerShdw>
                          </a:effectLst>
                          <a:latin typeface="Times New Roman" pitchFamily="18" charset="0"/>
                        </a:rPr>
                        <a:t>date</a:t>
                      </a:r>
                      <a:r>
                        <a:rPr kumimoji="0" lang="en-US" sz="2000" b="1" i="0" u="none" strike="noStrike" cap="none" normalizeH="0" baseline="0">
                          <a:ln>
                            <a:noFill/>
                          </a:ln>
                          <a:solidFill>
                            <a:schemeClr val="tx1"/>
                          </a:solidFill>
                          <a:effectLst>
                            <a:outerShdw blurRad="38100" dist="38100" dir="2700000" algn="tl">
                              <a:srgbClr val="C0C0C0"/>
                            </a:outerShdw>
                          </a:effectLst>
                          <a:latin typeface="Times New Roman" pitchFamily="18" charset="0"/>
                        </a:rPr>
                        <a:t>.</a:t>
                      </a:r>
                      <a:endParaRPr kumimoji="0" lang="en-US" sz="2000" b="0" i="0" u="none" strike="noStrike" cap="none" normalizeH="0" baseline="0">
                        <a:ln>
                          <a:noFill/>
                        </a:ln>
                        <a:solidFill>
                          <a:schemeClr val="tx1"/>
                        </a:solidFill>
                        <a:effectLst>
                          <a:outerShdw blurRad="38100" dist="38100" dir="2700000" algn="tl">
                            <a:srgbClr val="C0C0C0"/>
                          </a:outerShdw>
                        </a:effectLst>
                        <a:latin typeface="Times New Roman"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417816" name="Rectangle 5">
            <a:extLst>
              <a:ext uri="{FF2B5EF4-FFF2-40B4-BE49-F238E27FC236}">
                <a16:creationId xmlns:a16="http://schemas.microsoft.com/office/drawing/2014/main" id="{FA0BF46E-9AF6-438A-800E-286F8B7358D9}"/>
              </a:ext>
            </a:extLst>
          </p:cNvPr>
          <p:cNvSpPr>
            <a:spLocks noChangeArrowheads="1"/>
          </p:cNvSpPr>
          <p:nvPr/>
        </p:nvSpPr>
        <p:spPr bwMode="auto">
          <a:xfrm>
            <a:off x="1066800" y="708025"/>
            <a:ext cx="6705600" cy="823913"/>
          </a:xfrm>
          <a:prstGeom prst="rect">
            <a:avLst/>
          </a:prstGeom>
          <a:noFill/>
          <a:ln>
            <a:noFill/>
          </a:ln>
          <a:effectLst/>
        </p:spPr>
        <p:txBody>
          <a:bodyPr anchor="ctr">
            <a:spAutoFit/>
          </a:bodyPr>
          <a:lstStyle/>
          <a:p>
            <a:pPr eaLnBrk="1" hangingPunct="1">
              <a:defRPr/>
            </a:pPr>
            <a:r>
              <a:rPr lang="en-US" sz="4800">
                <a:solidFill>
                  <a:schemeClr val="tx2"/>
                </a:solidFill>
                <a:effectLst>
                  <a:outerShdw blurRad="38100" dist="38100" dir="2700000" algn="tl">
                    <a:srgbClr val="C0C0C0"/>
                  </a:outerShdw>
                </a:effectLst>
              </a:rPr>
              <a:t>Các Hàm - Functions</a:t>
            </a:r>
            <a:endParaRPr lang="en-US" sz="3200">
              <a:solidFill>
                <a:schemeClr val="tx2"/>
              </a:solidFill>
              <a:effectLst>
                <a:outerShdw blurRad="38100" dist="38100" dir="2700000" algn="tl">
                  <a:srgbClr val="C0C0C0"/>
                </a:outerShdw>
              </a:effectLst>
            </a:endParaRPr>
          </a:p>
        </p:txBody>
      </p:sp>
      <p:sp>
        <p:nvSpPr>
          <p:cNvPr id="119831" name="Footer Placeholder 1">
            <a:extLst>
              <a:ext uri="{FF2B5EF4-FFF2-40B4-BE49-F238E27FC236}">
                <a16:creationId xmlns:a16="http://schemas.microsoft.com/office/drawing/2014/main" id="{54F76496-3E7F-4A9C-B480-3D14A26769D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53DC8BD-2602-4EF7-A9CC-FF383A5A1FFC}"/>
              </a:ext>
            </a:extLst>
          </p:cNvPr>
          <p:cNvSpPr>
            <a:spLocks noGrp="1" noChangeArrowheads="1"/>
          </p:cNvSpPr>
          <p:nvPr>
            <p:ph type="title"/>
          </p:nvPr>
        </p:nvSpPr>
        <p:spPr>
          <a:xfrm>
            <a:off x="1066800" y="212725"/>
            <a:ext cx="8229600" cy="1371600"/>
          </a:xfrm>
        </p:spPr>
        <p:txBody>
          <a:bodyPr/>
          <a:lstStyle/>
          <a:p>
            <a:pPr eaLnBrk="1" hangingPunct="1">
              <a:defRPr/>
            </a:pPr>
            <a:r>
              <a:rPr lang="en-US" altLang="en-US">
                <a:solidFill>
                  <a:srgbClr val="A50021"/>
                </a:solidFill>
              </a:rPr>
              <a:t>Managing Databases</a:t>
            </a:r>
          </a:p>
        </p:txBody>
      </p:sp>
      <p:sp>
        <p:nvSpPr>
          <p:cNvPr id="23555" name="Rectangle 3">
            <a:extLst>
              <a:ext uri="{FF2B5EF4-FFF2-40B4-BE49-F238E27FC236}">
                <a16:creationId xmlns:a16="http://schemas.microsoft.com/office/drawing/2014/main" id="{CB465193-AE94-497A-94C7-A164596A1CE4}"/>
              </a:ext>
            </a:extLst>
          </p:cNvPr>
          <p:cNvSpPr>
            <a:spLocks noGrp="1" noChangeArrowheads="1"/>
          </p:cNvSpPr>
          <p:nvPr>
            <p:ph type="body" idx="1"/>
          </p:nvPr>
        </p:nvSpPr>
        <p:spPr>
          <a:xfrm>
            <a:off x="1295400" y="3008313"/>
            <a:ext cx="8229600" cy="3886200"/>
          </a:xfrm>
        </p:spPr>
        <p:txBody>
          <a:bodyPr/>
          <a:lstStyle/>
          <a:p>
            <a:pPr marL="279400" indent="-279400" eaLnBrk="1" hangingPunct="1">
              <a:buFont typeface="Wingdings" pitchFamily="2" charset="2"/>
              <a:buNone/>
              <a:defRPr/>
            </a:pPr>
            <a:r>
              <a:rPr lang="en-US" altLang="en-US" sz="2000" b="1">
                <a:solidFill>
                  <a:srgbClr val="0000FF"/>
                </a:solidFill>
              </a:rPr>
              <a:t>ALTER DATABASE</a:t>
            </a:r>
            <a:r>
              <a:rPr lang="en-US" altLang="en-US" sz="2000" b="1"/>
              <a:t> </a:t>
            </a:r>
            <a:r>
              <a:rPr lang="en-US" altLang="en-US" sz="2000" b="1" i="1"/>
              <a:t>database_name</a:t>
            </a:r>
          </a:p>
          <a:p>
            <a:pPr marL="279400" indent="-279400" eaLnBrk="1" hangingPunct="1">
              <a:buFont typeface="Wingdings" pitchFamily="2" charset="2"/>
              <a:buNone/>
              <a:defRPr/>
            </a:pPr>
            <a:r>
              <a:rPr lang="en-US" altLang="en-US" sz="2000" b="1"/>
              <a:t>	</a:t>
            </a:r>
            <a:r>
              <a:rPr lang="en-US" altLang="en-US" sz="2000" b="1">
                <a:solidFill>
                  <a:srgbClr val="0000FF"/>
                </a:solidFill>
              </a:rPr>
              <a:t>ADD FILE </a:t>
            </a:r>
            <a:r>
              <a:rPr lang="en-US" altLang="en-US" sz="2000" b="1" i="1"/>
              <a:t>filespec </a:t>
            </a:r>
            <a:r>
              <a:rPr lang="en-US" altLang="en-US" sz="2000" b="1"/>
              <a:t>[</a:t>
            </a:r>
            <a:r>
              <a:rPr lang="en-US" altLang="en-US" sz="2000" b="1">
                <a:solidFill>
                  <a:schemeClr val="hlink"/>
                </a:solidFill>
              </a:rPr>
              <a:t>TO FILEGROUP</a:t>
            </a:r>
            <a:r>
              <a:rPr lang="en-US" altLang="en-US" sz="2000" b="1"/>
              <a:t> </a:t>
            </a:r>
            <a:r>
              <a:rPr lang="en-US" altLang="en-US" sz="2000" b="1" i="1"/>
              <a:t>filegroup_name</a:t>
            </a:r>
            <a:r>
              <a:rPr lang="en-US" altLang="en-US" sz="2000" b="1"/>
              <a:t>]</a:t>
            </a:r>
          </a:p>
          <a:p>
            <a:pPr marL="279400" indent="-279400" eaLnBrk="1" hangingPunct="1">
              <a:buFont typeface="Wingdings" pitchFamily="2" charset="2"/>
              <a:buNone/>
              <a:defRPr/>
            </a:pPr>
            <a:r>
              <a:rPr lang="en-US" altLang="en-US" sz="2000" b="1"/>
              <a:t>	</a:t>
            </a:r>
            <a:r>
              <a:rPr lang="en-US" altLang="en-US" sz="2000" b="1">
                <a:solidFill>
                  <a:srgbClr val="0000FF"/>
                </a:solidFill>
              </a:rPr>
              <a:t>ADD LOG FILE</a:t>
            </a:r>
            <a:r>
              <a:rPr lang="en-US" altLang="en-US" sz="2000" b="1"/>
              <a:t> </a:t>
            </a:r>
            <a:r>
              <a:rPr lang="en-US" altLang="en-US" sz="2000" b="1" i="1"/>
              <a:t>filespec</a:t>
            </a:r>
          </a:p>
          <a:p>
            <a:pPr marL="279400" indent="-279400" eaLnBrk="1" hangingPunct="1">
              <a:buFont typeface="Wingdings" pitchFamily="2" charset="2"/>
              <a:buNone/>
              <a:defRPr/>
            </a:pPr>
            <a:r>
              <a:rPr lang="en-US" altLang="en-US" sz="2000" b="1"/>
              <a:t>	| </a:t>
            </a:r>
            <a:r>
              <a:rPr lang="en-US" altLang="en-US" sz="2000" b="1">
                <a:solidFill>
                  <a:srgbClr val="0000FF"/>
                </a:solidFill>
              </a:rPr>
              <a:t>REMOVE FILE</a:t>
            </a:r>
            <a:r>
              <a:rPr lang="en-US" altLang="en-US" sz="2000" b="1"/>
              <a:t> </a:t>
            </a:r>
            <a:r>
              <a:rPr lang="en-US" altLang="en-US" sz="2000" b="1" i="1"/>
              <a:t>logical_filename</a:t>
            </a:r>
          </a:p>
          <a:p>
            <a:pPr marL="279400" indent="-279400" eaLnBrk="1" hangingPunct="1">
              <a:buFont typeface="Wingdings" pitchFamily="2" charset="2"/>
              <a:buNone/>
              <a:defRPr/>
            </a:pPr>
            <a:r>
              <a:rPr lang="en-US" altLang="en-US" sz="2000" b="1"/>
              <a:t>	| </a:t>
            </a:r>
            <a:r>
              <a:rPr lang="en-US" altLang="en-US" sz="2000" b="1">
                <a:solidFill>
                  <a:srgbClr val="0000FF"/>
                </a:solidFill>
              </a:rPr>
              <a:t>ADD FILEGROUP</a:t>
            </a:r>
            <a:r>
              <a:rPr lang="en-US" altLang="en-US" sz="2000" b="1"/>
              <a:t> </a:t>
            </a:r>
            <a:r>
              <a:rPr lang="en-US" altLang="en-US" sz="2000" b="1" i="1"/>
              <a:t>filegroup_name</a:t>
            </a:r>
          </a:p>
          <a:p>
            <a:pPr marL="279400" indent="-279400" eaLnBrk="1" hangingPunct="1">
              <a:buFont typeface="Wingdings" pitchFamily="2" charset="2"/>
              <a:buNone/>
              <a:defRPr/>
            </a:pPr>
            <a:r>
              <a:rPr lang="en-US" altLang="en-US" sz="2000" b="1"/>
              <a:t>	| </a:t>
            </a:r>
            <a:r>
              <a:rPr lang="en-US" altLang="en-US" sz="2000" b="1">
                <a:solidFill>
                  <a:srgbClr val="0000FF"/>
                </a:solidFill>
              </a:rPr>
              <a:t>REMOVE FILEGROUP</a:t>
            </a:r>
            <a:r>
              <a:rPr lang="en-US" altLang="en-US" sz="2000" b="1"/>
              <a:t> </a:t>
            </a:r>
            <a:r>
              <a:rPr lang="en-US" altLang="en-US" sz="2000" b="1" i="1"/>
              <a:t>filegroup_name</a:t>
            </a:r>
          </a:p>
          <a:p>
            <a:pPr marL="279400" indent="-279400" eaLnBrk="1" hangingPunct="1">
              <a:buFont typeface="Wingdings" pitchFamily="2" charset="2"/>
              <a:buNone/>
              <a:defRPr/>
            </a:pPr>
            <a:r>
              <a:rPr lang="en-US" altLang="en-US" sz="2000" b="1"/>
              <a:t>	| </a:t>
            </a:r>
            <a:r>
              <a:rPr lang="en-US" altLang="en-US" sz="2000" b="1">
                <a:solidFill>
                  <a:srgbClr val="0000FF"/>
                </a:solidFill>
              </a:rPr>
              <a:t>MODIFY FILE</a:t>
            </a:r>
            <a:r>
              <a:rPr lang="en-US" altLang="en-US" sz="2000" b="1"/>
              <a:t> </a:t>
            </a:r>
            <a:r>
              <a:rPr lang="en-US" altLang="en-US" sz="2000" b="1" i="1"/>
              <a:t>filespec</a:t>
            </a:r>
          </a:p>
          <a:p>
            <a:pPr marL="279400" indent="-279400" eaLnBrk="1" hangingPunct="1">
              <a:buFont typeface="Wingdings" pitchFamily="2" charset="2"/>
              <a:buNone/>
              <a:defRPr/>
            </a:pPr>
            <a:r>
              <a:rPr lang="en-US" altLang="en-US" sz="2000" b="1"/>
              <a:t>	| </a:t>
            </a:r>
            <a:r>
              <a:rPr lang="en-US" altLang="en-US" sz="2000" b="1">
                <a:solidFill>
                  <a:srgbClr val="0000FF"/>
                </a:solidFill>
              </a:rPr>
              <a:t>MODIFY FILEGROUP</a:t>
            </a:r>
            <a:r>
              <a:rPr lang="en-US" altLang="en-US" sz="2000" b="1"/>
              <a:t> </a:t>
            </a:r>
            <a:r>
              <a:rPr lang="en-US" altLang="en-US" sz="2000" b="1" i="1"/>
              <a:t>filegroup_name</a:t>
            </a:r>
          </a:p>
          <a:p>
            <a:pPr marL="279400" indent="-279400" eaLnBrk="1" hangingPunct="1">
              <a:buFont typeface="Wingdings" pitchFamily="2" charset="2"/>
              <a:buNone/>
              <a:defRPr/>
            </a:pPr>
            <a:r>
              <a:rPr lang="en-US" altLang="en-US" sz="2000" b="1" i="1"/>
              <a:t>	filegroup_property</a:t>
            </a:r>
          </a:p>
          <a:p>
            <a:pPr marL="279400" indent="-279400" eaLnBrk="1" hangingPunct="1">
              <a:buFont typeface="Wingdings" pitchFamily="2" charset="2"/>
              <a:buNone/>
              <a:defRPr/>
            </a:pPr>
            <a:r>
              <a:rPr lang="en-US" altLang="en-US" sz="2000" b="1"/>
              <a:t>	|</a:t>
            </a:r>
            <a:r>
              <a:rPr lang="en-US" altLang="en-US" sz="2000" b="1">
                <a:solidFill>
                  <a:srgbClr val="0000FF"/>
                </a:solidFill>
              </a:rPr>
              <a:t>SET</a:t>
            </a:r>
            <a:r>
              <a:rPr lang="en-US" altLang="en-US" sz="2000" b="1"/>
              <a:t> </a:t>
            </a:r>
            <a:r>
              <a:rPr lang="en-US" altLang="en-US" sz="2000" b="1" i="1"/>
              <a:t>optionspec </a:t>
            </a:r>
            <a:r>
              <a:rPr lang="en-US" altLang="en-US" sz="2000" b="1"/>
              <a:t>[</a:t>
            </a:r>
            <a:r>
              <a:rPr lang="en-US" altLang="en-US" sz="2000" b="1">
                <a:solidFill>
                  <a:schemeClr val="hlink"/>
                </a:solidFill>
              </a:rPr>
              <a:t>WITH</a:t>
            </a:r>
            <a:r>
              <a:rPr lang="en-US" altLang="en-US" sz="2000" b="1"/>
              <a:t> </a:t>
            </a:r>
            <a:r>
              <a:rPr lang="en-US" altLang="en-US" sz="2000" b="1" i="1"/>
              <a:t>termination</a:t>
            </a:r>
            <a:r>
              <a:rPr lang="en-US" altLang="en-US" sz="2000" b="1"/>
              <a:t>]</a:t>
            </a:r>
          </a:p>
        </p:txBody>
      </p:sp>
      <p:sp>
        <p:nvSpPr>
          <p:cNvPr id="17412" name="Text Box 4">
            <a:extLst>
              <a:ext uri="{FF2B5EF4-FFF2-40B4-BE49-F238E27FC236}">
                <a16:creationId xmlns:a16="http://schemas.microsoft.com/office/drawing/2014/main" id="{FC297834-0B27-4F3B-B7D6-B94D7FB61BEC}"/>
              </a:ext>
            </a:extLst>
          </p:cNvPr>
          <p:cNvSpPr txBox="1">
            <a:spLocks noChangeArrowheads="1"/>
          </p:cNvSpPr>
          <p:nvPr/>
        </p:nvSpPr>
        <p:spPr bwMode="auto">
          <a:xfrm>
            <a:off x="1219200" y="2209800"/>
            <a:ext cx="5546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Cú pháp lệnh thay đổi cấu trúc CSDL</a:t>
            </a:r>
          </a:p>
        </p:txBody>
      </p:sp>
      <p:sp>
        <p:nvSpPr>
          <p:cNvPr id="17413" name="Footer Placeholder 1">
            <a:extLst>
              <a:ext uri="{FF2B5EF4-FFF2-40B4-BE49-F238E27FC236}">
                <a16:creationId xmlns:a16="http://schemas.microsoft.com/office/drawing/2014/main" id="{0A975C05-8F19-4217-9E99-9142B28B627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1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F3ABE6D3-8593-415B-9E1D-452692A52972}"/>
              </a:ext>
            </a:extLst>
          </p:cNvPr>
          <p:cNvSpPr>
            <a:spLocks noGrp="1" noChangeArrowheads="1"/>
          </p:cNvSpPr>
          <p:nvPr>
            <p:ph type="title"/>
          </p:nvPr>
        </p:nvSpPr>
        <p:spPr>
          <a:xfrm>
            <a:off x="1143000" y="838200"/>
            <a:ext cx="7772400" cy="762000"/>
          </a:xfrm>
        </p:spPr>
        <p:txBody>
          <a:bodyPr/>
          <a:lstStyle/>
          <a:p>
            <a:pPr eaLnBrk="1" hangingPunct="1">
              <a:defRPr/>
            </a:pPr>
            <a:r>
              <a:rPr lang="en-US">
                <a:solidFill>
                  <a:srgbClr val="990000"/>
                </a:solidFill>
              </a:rPr>
              <a:t>So sánh Chuỗi</a:t>
            </a:r>
          </a:p>
        </p:txBody>
      </p:sp>
      <p:sp>
        <p:nvSpPr>
          <p:cNvPr id="286723" name="Rectangle 3">
            <a:extLst>
              <a:ext uri="{FF2B5EF4-FFF2-40B4-BE49-F238E27FC236}">
                <a16:creationId xmlns:a16="http://schemas.microsoft.com/office/drawing/2014/main" id="{0B98ED0C-85C3-47B8-B01C-7FC1F44367E7}"/>
              </a:ext>
            </a:extLst>
          </p:cNvPr>
          <p:cNvSpPr>
            <a:spLocks noGrp="1" noChangeArrowheads="1"/>
          </p:cNvSpPr>
          <p:nvPr>
            <p:ph type="body" idx="1"/>
          </p:nvPr>
        </p:nvSpPr>
        <p:spPr/>
        <p:txBody>
          <a:bodyPr/>
          <a:lstStyle/>
          <a:p>
            <a:pPr eaLnBrk="1" hangingPunct="1">
              <a:lnSpc>
                <a:spcPct val="90000"/>
              </a:lnSpc>
              <a:defRPr/>
            </a:pPr>
            <a:r>
              <a:rPr lang="en-US" sz="2400" dirty="0">
                <a:solidFill>
                  <a:srgbClr val="0000FF"/>
                </a:solidFill>
                <a:effectLst/>
              </a:rPr>
              <a:t>So </a:t>
            </a:r>
            <a:r>
              <a:rPr lang="en-US" sz="2400" dirty="0" err="1">
                <a:solidFill>
                  <a:srgbClr val="0000FF"/>
                </a:solidFill>
                <a:effectLst/>
              </a:rPr>
              <a:t>sánh</a:t>
            </a:r>
            <a:r>
              <a:rPr lang="en-US" sz="2400" dirty="0">
                <a:solidFill>
                  <a:srgbClr val="0000FF"/>
                </a:solidFill>
                <a:effectLst/>
              </a:rPr>
              <a:t> </a:t>
            </a:r>
            <a:r>
              <a:rPr lang="en-US" sz="2400" dirty="0" err="1">
                <a:solidFill>
                  <a:srgbClr val="0000FF"/>
                </a:solidFill>
                <a:effectLst/>
              </a:rPr>
              <a:t>gần</a:t>
            </a:r>
            <a:r>
              <a:rPr lang="en-US" sz="2400" dirty="0">
                <a:solidFill>
                  <a:srgbClr val="0000FF"/>
                </a:solidFill>
                <a:effectLst/>
              </a:rPr>
              <a:t> </a:t>
            </a:r>
            <a:r>
              <a:rPr lang="en-US" sz="2400" dirty="0" err="1">
                <a:solidFill>
                  <a:srgbClr val="0000FF"/>
                </a:solidFill>
                <a:effectLst/>
              </a:rPr>
              <a:t>đúng</a:t>
            </a:r>
            <a:r>
              <a:rPr lang="en-US" sz="2400" dirty="0">
                <a:solidFill>
                  <a:srgbClr val="0000FF"/>
                </a:solidFill>
                <a:effectLst/>
              </a:rPr>
              <a:t> </a:t>
            </a:r>
            <a:r>
              <a:rPr lang="en-US" sz="2400" dirty="0" err="1">
                <a:solidFill>
                  <a:srgbClr val="0000FF"/>
                </a:solidFill>
                <a:effectLst/>
              </a:rPr>
              <a:t>sử</a:t>
            </a:r>
            <a:r>
              <a:rPr lang="en-US" sz="2400" dirty="0">
                <a:solidFill>
                  <a:srgbClr val="0000FF"/>
                </a:solidFill>
                <a:effectLst/>
              </a:rPr>
              <a:t> </a:t>
            </a:r>
            <a:r>
              <a:rPr lang="en-US" sz="2400" dirty="0" err="1">
                <a:solidFill>
                  <a:srgbClr val="0000FF"/>
                </a:solidFill>
                <a:effectLst/>
              </a:rPr>
              <a:t>dụng</a:t>
            </a:r>
            <a:r>
              <a:rPr lang="en-US" sz="2400" dirty="0">
                <a:solidFill>
                  <a:srgbClr val="0000FF"/>
                </a:solidFill>
                <a:effectLst/>
              </a:rPr>
              <a:t> “like”</a:t>
            </a:r>
          </a:p>
          <a:p>
            <a:pPr lvl="1" eaLnBrk="1" hangingPunct="1">
              <a:lnSpc>
                <a:spcPct val="90000"/>
              </a:lnSpc>
              <a:defRPr/>
            </a:pPr>
            <a:r>
              <a:rPr lang="en-US" sz="2400" dirty="0" err="1">
                <a:solidFill>
                  <a:srgbClr val="0000FF"/>
                </a:solidFill>
                <a:effectLst/>
              </a:rPr>
              <a:t>Hai</a:t>
            </a:r>
            <a:r>
              <a:rPr lang="en-US" sz="2400" dirty="0">
                <a:solidFill>
                  <a:srgbClr val="0000FF"/>
                </a:solidFill>
                <a:effectLst/>
              </a:rPr>
              <a:t> </a:t>
            </a:r>
            <a:r>
              <a:rPr lang="en-US" sz="2400" dirty="0" err="1">
                <a:solidFill>
                  <a:srgbClr val="0000FF"/>
                </a:solidFill>
                <a:effectLst/>
              </a:rPr>
              <a:t>ký</a:t>
            </a:r>
            <a:r>
              <a:rPr lang="en-US" sz="2400" dirty="0">
                <a:solidFill>
                  <a:srgbClr val="0000FF"/>
                </a:solidFill>
                <a:effectLst/>
              </a:rPr>
              <a:t> </a:t>
            </a:r>
            <a:r>
              <a:rPr lang="en-US" sz="2400" dirty="0" err="1">
                <a:solidFill>
                  <a:srgbClr val="0000FF"/>
                </a:solidFill>
                <a:effectLst/>
              </a:rPr>
              <a:t>tự</a:t>
            </a:r>
            <a:r>
              <a:rPr lang="en-US" sz="2400" dirty="0">
                <a:solidFill>
                  <a:srgbClr val="0000FF"/>
                </a:solidFill>
                <a:effectLst/>
              </a:rPr>
              <a:t> </a:t>
            </a:r>
            <a:r>
              <a:rPr lang="en-US" sz="2400" dirty="0" err="1">
                <a:solidFill>
                  <a:srgbClr val="0000FF"/>
                </a:solidFill>
                <a:effectLst/>
              </a:rPr>
              <a:t>thay</a:t>
            </a:r>
            <a:r>
              <a:rPr lang="en-US" sz="2400" dirty="0">
                <a:solidFill>
                  <a:srgbClr val="0000FF"/>
                </a:solidFill>
                <a:effectLst/>
              </a:rPr>
              <a:t> </a:t>
            </a:r>
            <a:r>
              <a:rPr lang="en-US" sz="2400" dirty="0" err="1">
                <a:solidFill>
                  <a:srgbClr val="0000FF"/>
                </a:solidFill>
                <a:effectLst/>
              </a:rPr>
              <a:t>thế</a:t>
            </a:r>
            <a:r>
              <a:rPr lang="en-US" sz="2400" dirty="0">
                <a:solidFill>
                  <a:srgbClr val="0000FF"/>
                </a:solidFill>
                <a:effectLst/>
              </a:rPr>
              <a:t>: ‘_’ </a:t>
            </a:r>
            <a:r>
              <a:rPr lang="en-US" sz="2400" dirty="0" err="1">
                <a:solidFill>
                  <a:srgbClr val="0000FF"/>
                </a:solidFill>
                <a:effectLst/>
              </a:rPr>
              <a:t>và</a:t>
            </a:r>
            <a:r>
              <a:rPr lang="en-US" sz="2400" dirty="0">
                <a:solidFill>
                  <a:srgbClr val="0000FF"/>
                </a:solidFill>
                <a:effectLst/>
              </a:rPr>
              <a:t> ‘%’</a:t>
            </a:r>
          </a:p>
          <a:p>
            <a:pPr eaLnBrk="1" hangingPunct="1">
              <a:defRPr/>
            </a:pPr>
            <a:r>
              <a:rPr lang="en-US" sz="2000" dirty="0" err="1">
                <a:effectLst/>
              </a:rPr>
              <a:t>Tìm</a:t>
            </a:r>
            <a:r>
              <a:rPr lang="en-US" sz="2000" dirty="0">
                <a:effectLst/>
              </a:rPr>
              <a:t> </a:t>
            </a:r>
            <a:r>
              <a:rPr lang="en-US" sz="2000" dirty="0" err="1">
                <a:effectLst/>
              </a:rPr>
              <a:t>tất</a:t>
            </a:r>
            <a:r>
              <a:rPr lang="en-US" sz="2000" dirty="0">
                <a:effectLst/>
              </a:rPr>
              <a:t> </a:t>
            </a:r>
            <a:r>
              <a:rPr lang="en-US" sz="2000" dirty="0" err="1">
                <a:effectLst/>
              </a:rPr>
              <a:t>cả</a:t>
            </a:r>
            <a:r>
              <a:rPr lang="en-US" sz="2000" dirty="0">
                <a:effectLst/>
              </a:rPr>
              <a:t> </a:t>
            </a:r>
            <a:r>
              <a:rPr lang="en-US" sz="2000" dirty="0" err="1">
                <a:effectLst/>
              </a:rPr>
              <a:t>các</a:t>
            </a:r>
            <a:r>
              <a:rPr lang="en-US" sz="2000" dirty="0">
                <a:effectLst/>
              </a:rPr>
              <a:t> </a:t>
            </a:r>
            <a:r>
              <a:rPr lang="en-US" sz="2000" dirty="0" err="1">
                <a:effectLst/>
              </a:rPr>
              <a:t>mã</a:t>
            </a:r>
            <a:r>
              <a:rPr lang="en-US" sz="2000" dirty="0">
                <a:effectLst/>
              </a:rPr>
              <a:t> </a:t>
            </a:r>
            <a:r>
              <a:rPr lang="en-US" sz="2000" dirty="0" err="1">
                <a:effectLst/>
              </a:rPr>
              <a:t>nhân</a:t>
            </a:r>
            <a:r>
              <a:rPr lang="en-US" sz="2000" dirty="0">
                <a:effectLst/>
              </a:rPr>
              <a:t> </a:t>
            </a:r>
            <a:r>
              <a:rPr lang="en-US" sz="2000" dirty="0" err="1">
                <a:effectLst/>
              </a:rPr>
              <a:t>viên</a:t>
            </a:r>
            <a:r>
              <a:rPr lang="en-US" sz="2000" dirty="0">
                <a:effectLst/>
              </a:rPr>
              <a:t> </a:t>
            </a:r>
            <a:r>
              <a:rPr lang="en-US" sz="2000" dirty="0" err="1">
                <a:effectLst/>
              </a:rPr>
              <a:t>có</a:t>
            </a:r>
            <a:r>
              <a:rPr lang="en-US" sz="2000" dirty="0">
                <a:effectLst/>
              </a:rPr>
              <a:t> </a:t>
            </a:r>
            <a:r>
              <a:rPr lang="en-US" sz="2000" dirty="0" err="1">
                <a:effectLst/>
              </a:rPr>
              <a:t>địa</a:t>
            </a:r>
            <a:r>
              <a:rPr lang="en-US" sz="2000" dirty="0">
                <a:effectLst/>
              </a:rPr>
              <a:t> </a:t>
            </a:r>
            <a:r>
              <a:rPr lang="en-US" sz="2000" dirty="0" err="1">
                <a:effectLst/>
              </a:rPr>
              <a:t>chỉ</a:t>
            </a:r>
            <a:r>
              <a:rPr lang="en-US" sz="2000" dirty="0">
                <a:effectLst/>
              </a:rPr>
              <a:t> ở </a:t>
            </a:r>
            <a:r>
              <a:rPr lang="en-US" sz="2000" dirty="0" err="1">
                <a:effectLst/>
              </a:rPr>
              <a:t>quận</a:t>
            </a:r>
            <a:r>
              <a:rPr lang="en-US" sz="2000" dirty="0">
                <a:effectLst/>
              </a:rPr>
              <a:t> 1.</a:t>
            </a:r>
          </a:p>
          <a:p>
            <a:pPr eaLnBrk="1" hangingPunct="1">
              <a:buFontTx/>
              <a:buNone/>
              <a:defRPr/>
            </a:pPr>
            <a:r>
              <a:rPr lang="en-US" sz="2000" dirty="0">
                <a:effectLst/>
              </a:rPr>
              <a:t>	SELECT *</a:t>
            </a:r>
          </a:p>
          <a:p>
            <a:pPr eaLnBrk="1" hangingPunct="1">
              <a:buFontTx/>
              <a:buNone/>
              <a:defRPr/>
            </a:pPr>
            <a:r>
              <a:rPr lang="en-US" sz="2000" dirty="0">
                <a:effectLst/>
              </a:rPr>
              <a:t>	FROM [</a:t>
            </a:r>
            <a:r>
              <a:rPr lang="en-US" sz="2000" dirty="0" err="1">
                <a:effectLst/>
              </a:rPr>
              <a:t>Nhan</a:t>
            </a:r>
            <a:r>
              <a:rPr lang="en-US" sz="2000" dirty="0">
                <a:effectLst/>
              </a:rPr>
              <a:t> </a:t>
            </a:r>
            <a:r>
              <a:rPr lang="en-US" sz="2000" dirty="0" err="1">
                <a:effectLst/>
              </a:rPr>
              <a:t>vien</a:t>
            </a:r>
            <a:r>
              <a:rPr lang="en-US" sz="2000" dirty="0">
                <a:effectLst/>
              </a:rPr>
              <a:t>]</a:t>
            </a:r>
          </a:p>
          <a:p>
            <a:pPr eaLnBrk="1" hangingPunct="1">
              <a:buFontTx/>
              <a:buNone/>
              <a:defRPr/>
            </a:pPr>
            <a:r>
              <a:rPr lang="en-US" sz="2000" dirty="0">
                <a:effectLst/>
              </a:rPr>
              <a:t>	WHERE </a:t>
            </a:r>
            <a:r>
              <a:rPr lang="en-US" sz="2000" dirty="0" err="1">
                <a:effectLst/>
              </a:rPr>
              <a:t>diachi</a:t>
            </a:r>
            <a:r>
              <a:rPr lang="en-US" sz="2000" dirty="0">
                <a:effectLst/>
              </a:rPr>
              <a:t> LIKE '%Q1'</a:t>
            </a:r>
            <a:r>
              <a:rPr lang="en-US" dirty="0"/>
              <a:t> </a:t>
            </a:r>
          </a:p>
          <a:p>
            <a:pPr eaLnBrk="1" hangingPunct="1">
              <a:buFontTx/>
              <a:buNone/>
              <a:defRPr/>
            </a:pPr>
            <a:r>
              <a:rPr lang="en-US" sz="2400" dirty="0">
                <a:solidFill>
                  <a:srgbClr val="0000FF"/>
                </a:solidFill>
                <a:effectLst/>
              </a:rPr>
              <a:t>Cho </a:t>
            </a:r>
            <a:r>
              <a:rPr lang="en-US" sz="2400" dirty="0" err="1">
                <a:solidFill>
                  <a:srgbClr val="0000FF"/>
                </a:solidFill>
                <a:effectLst/>
              </a:rPr>
              <a:t>biết</a:t>
            </a:r>
            <a:r>
              <a:rPr lang="en-US" sz="2400" dirty="0">
                <a:solidFill>
                  <a:srgbClr val="0000FF"/>
                </a:solidFill>
                <a:effectLst/>
              </a:rPr>
              <a:t> </a:t>
            </a:r>
            <a:r>
              <a:rPr lang="en-US" sz="2400" dirty="0" err="1">
                <a:solidFill>
                  <a:srgbClr val="0000FF"/>
                </a:solidFill>
                <a:effectLst/>
              </a:rPr>
              <a:t>tên</a:t>
            </a:r>
            <a:r>
              <a:rPr lang="en-US" sz="2400" dirty="0">
                <a:solidFill>
                  <a:srgbClr val="0000FF"/>
                </a:solidFill>
                <a:effectLst/>
              </a:rPr>
              <a:t> </a:t>
            </a:r>
            <a:r>
              <a:rPr lang="en-US" sz="2400" dirty="0" err="1">
                <a:solidFill>
                  <a:srgbClr val="0000FF"/>
                </a:solidFill>
                <a:effectLst/>
              </a:rPr>
              <a:t>nhân</a:t>
            </a:r>
            <a:r>
              <a:rPr lang="en-US" sz="2400" dirty="0">
                <a:solidFill>
                  <a:srgbClr val="0000FF"/>
                </a:solidFill>
                <a:effectLst/>
              </a:rPr>
              <a:t> </a:t>
            </a:r>
            <a:r>
              <a:rPr lang="en-US" sz="2400" dirty="0" err="1">
                <a:solidFill>
                  <a:srgbClr val="0000FF"/>
                </a:solidFill>
                <a:effectLst/>
              </a:rPr>
              <a:t>viên</a:t>
            </a:r>
            <a:r>
              <a:rPr lang="en-US" sz="2400" dirty="0">
                <a:solidFill>
                  <a:srgbClr val="0000FF"/>
                </a:solidFill>
                <a:effectLst/>
              </a:rPr>
              <a:t> </a:t>
            </a:r>
            <a:r>
              <a:rPr lang="en-US" sz="2400" dirty="0" err="1">
                <a:solidFill>
                  <a:srgbClr val="0000FF"/>
                </a:solidFill>
                <a:effectLst/>
              </a:rPr>
              <a:t>sinh</a:t>
            </a:r>
            <a:r>
              <a:rPr lang="en-US" sz="2400" dirty="0">
                <a:solidFill>
                  <a:srgbClr val="0000FF"/>
                </a:solidFill>
                <a:effectLst/>
              </a:rPr>
              <a:t> </a:t>
            </a:r>
            <a:r>
              <a:rPr lang="en-US" sz="2400" dirty="0" err="1">
                <a:solidFill>
                  <a:srgbClr val="0000FF"/>
                </a:solidFill>
                <a:effectLst/>
              </a:rPr>
              <a:t>vào</a:t>
            </a:r>
            <a:r>
              <a:rPr lang="en-US" sz="2400" dirty="0">
                <a:solidFill>
                  <a:srgbClr val="0000FF"/>
                </a:solidFill>
                <a:effectLst/>
              </a:rPr>
              <a:t> </a:t>
            </a:r>
            <a:r>
              <a:rPr lang="en-US" sz="2400" dirty="0" err="1">
                <a:solidFill>
                  <a:srgbClr val="0000FF"/>
                </a:solidFill>
                <a:effectLst/>
              </a:rPr>
              <a:t>những</a:t>
            </a:r>
            <a:r>
              <a:rPr lang="en-US" sz="2400" dirty="0">
                <a:solidFill>
                  <a:srgbClr val="0000FF"/>
                </a:solidFill>
                <a:effectLst/>
              </a:rPr>
              <a:t> </a:t>
            </a:r>
            <a:r>
              <a:rPr lang="en-US" sz="2400" dirty="0" err="1">
                <a:solidFill>
                  <a:srgbClr val="0000FF"/>
                </a:solidFill>
                <a:effectLst/>
              </a:rPr>
              <a:t>năm</a:t>
            </a:r>
            <a:r>
              <a:rPr lang="en-US" sz="2400" dirty="0">
                <a:solidFill>
                  <a:srgbClr val="0000FF"/>
                </a:solidFill>
                <a:effectLst/>
              </a:rPr>
              <a:t> 1960</a:t>
            </a:r>
          </a:p>
          <a:p>
            <a:pPr lvl="1" eaLnBrk="1" hangingPunct="1">
              <a:buFontTx/>
              <a:buNone/>
              <a:defRPr/>
            </a:pPr>
            <a:r>
              <a:rPr lang="en-US" sz="2000" dirty="0">
                <a:effectLst/>
              </a:rPr>
              <a:t>SELECT </a:t>
            </a:r>
            <a:r>
              <a:rPr lang="en-US" sz="2000" dirty="0" err="1">
                <a:effectLst/>
              </a:rPr>
              <a:t>Honv</a:t>
            </a:r>
            <a:r>
              <a:rPr lang="en-US" sz="2000" dirty="0">
                <a:effectLst/>
              </a:rPr>
              <a:t>, </a:t>
            </a:r>
            <a:r>
              <a:rPr lang="en-US" sz="2000" dirty="0" err="1">
                <a:effectLst/>
              </a:rPr>
              <a:t>Tennv</a:t>
            </a:r>
            <a:r>
              <a:rPr lang="en-US" sz="2000" dirty="0">
                <a:effectLst/>
              </a:rPr>
              <a:t>, </a:t>
            </a:r>
            <a:r>
              <a:rPr lang="en-US" sz="2000" dirty="0" err="1">
                <a:effectLst/>
              </a:rPr>
              <a:t>NgaySinh</a:t>
            </a:r>
            <a:endParaRPr lang="en-US" sz="2000" dirty="0">
              <a:effectLst/>
            </a:endParaRPr>
          </a:p>
          <a:p>
            <a:pPr lvl="1" eaLnBrk="1" hangingPunct="1">
              <a:buFontTx/>
              <a:buNone/>
              <a:defRPr/>
            </a:pPr>
            <a:r>
              <a:rPr lang="en-US" sz="2000" dirty="0">
                <a:effectLst/>
              </a:rPr>
              <a:t>FROM [</a:t>
            </a:r>
            <a:r>
              <a:rPr lang="en-US" sz="2000" dirty="0" err="1">
                <a:effectLst/>
              </a:rPr>
              <a:t>Nhan</a:t>
            </a:r>
            <a:r>
              <a:rPr lang="en-US" sz="2000" dirty="0">
                <a:effectLst/>
              </a:rPr>
              <a:t> </a:t>
            </a:r>
            <a:r>
              <a:rPr lang="en-US" sz="2000" dirty="0" err="1">
                <a:effectLst/>
              </a:rPr>
              <a:t>vien</a:t>
            </a:r>
            <a:r>
              <a:rPr lang="en-US" sz="2000" dirty="0">
                <a:effectLst/>
              </a:rPr>
              <a:t>]</a:t>
            </a:r>
          </a:p>
          <a:p>
            <a:pPr lvl="1" eaLnBrk="1" hangingPunct="1">
              <a:buFontTx/>
              <a:buNone/>
              <a:defRPr/>
            </a:pPr>
            <a:r>
              <a:rPr lang="en-US" sz="2000" dirty="0">
                <a:effectLst/>
              </a:rPr>
              <a:t>WHERE  convert(char(8</a:t>
            </a:r>
            <a:r>
              <a:rPr lang="en-US" sz="2000">
                <a:effectLst/>
              </a:rPr>
              <a:t>), NgaySinh) </a:t>
            </a:r>
            <a:r>
              <a:rPr lang="en-US" sz="2000" dirty="0">
                <a:effectLst/>
              </a:rPr>
              <a:t>like '______6_'</a:t>
            </a:r>
          </a:p>
        </p:txBody>
      </p:sp>
      <p:sp>
        <p:nvSpPr>
          <p:cNvPr id="120836" name="Footer Placeholder 1">
            <a:extLst>
              <a:ext uri="{FF2B5EF4-FFF2-40B4-BE49-F238E27FC236}">
                <a16:creationId xmlns:a16="http://schemas.microsoft.com/office/drawing/2014/main" id="{E13E0FFE-9288-424E-B123-8B8E34C5AAB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286723">
                                            <p:txEl>
                                              <p:pRg st="0" end="0"/>
                                            </p:txEl>
                                          </p:spTgt>
                                        </p:tgtEl>
                                        <p:attrNameLst>
                                          <p:attrName>style.visibility</p:attrName>
                                        </p:attrNameLst>
                                      </p:cBhvr>
                                      <p:to>
                                        <p:strVal val="visible"/>
                                      </p:to>
                                    </p:set>
                                    <p:animEffect transition="in" filter="strips(downLeft)">
                                      <p:cBhvr>
                                        <p:cTn id="7" dur="500"/>
                                        <p:tgtEl>
                                          <p:spTgt spid="286723">
                                            <p:txEl>
                                              <p:pRg st="0" end="0"/>
                                            </p:txEl>
                                          </p:spTgt>
                                        </p:tgtEl>
                                      </p:cBhvr>
                                    </p:animEffect>
                                  </p:childTnLst>
                                </p:cTn>
                              </p:par>
                              <p:par>
                                <p:cTn id="8" presetID="18" presetClass="entr" presetSubtype="12" fill="hold" grpId="0" nodeType="withEffect">
                                  <p:stCondLst>
                                    <p:cond delay="0"/>
                                  </p:stCondLst>
                                  <p:childTnLst>
                                    <p:set>
                                      <p:cBhvr>
                                        <p:cTn id="9" dur="1" fill="hold">
                                          <p:stCondLst>
                                            <p:cond delay="0"/>
                                          </p:stCondLst>
                                        </p:cTn>
                                        <p:tgtEl>
                                          <p:spTgt spid="286723">
                                            <p:txEl>
                                              <p:pRg st="1" end="1"/>
                                            </p:txEl>
                                          </p:spTgt>
                                        </p:tgtEl>
                                        <p:attrNameLst>
                                          <p:attrName>style.visibility</p:attrName>
                                        </p:attrNameLst>
                                      </p:cBhvr>
                                      <p:to>
                                        <p:strVal val="visible"/>
                                      </p:to>
                                    </p:set>
                                    <p:animEffect transition="in" filter="strips(downLeft)">
                                      <p:cBhvr>
                                        <p:cTn id="10" dur="500"/>
                                        <p:tgtEl>
                                          <p:spTgt spid="286723">
                                            <p:txEl>
                                              <p:pRg st="1" end="1"/>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286723">
                                            <p:txEl>
                                              <p:pRg st="2" end="2"/>
                                            </p:txEl>
                                          </p:spTgt>
                                        </p:tgtEl>
                                        <p:attrNameLst>
                                          <p:attrName>style.visibility</p:attrName>
                                        </p:attrNameLst>
                                      </p:cBhvr>
                                      <p:to>
                                        <p:strVal val="visible"/>
                                      </p:to>
                                    </p:set>
                                    <p:animEffect transition="in" filter="strips(downLeft)">
                                      <p:cBhvr>
                                        <p:cTn id="15" dur="500"/>
                                        <p:tgtEl>
                                          <p:spTgt spid="286723">
                                            <p:txEl>
                                              <p:pRg st="2" end="2"/>
                                            </p:txEl>
                                          </p:spTgt>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18" presetClass="entr" presetSubtype="12" fill="hold" grpId="0" nodeType="clickEffect">
                                  <p:stCondLst>
                                    <p:cond delay="0"/>
                                  </p:stCondLst>
                                  <p:childTnLst>
                                    <p:set>
                                      <p:cBhvr>
                                        <p:cTn id="19" dur="1" fill="hold">
                                          <p:stCondLst>
                                            <p:cond delay="0"/>
                                          </p:stCondLst>
                                        </p:cTn>
                                        <p:tgtEl>
                                          <p:spTgt spid="286723">
                                            <p:txEl>
                                              <p:pRg st="3" end="3"/>
                                            </p:txEl>
                                          </p:spTgt>
                                        </p:tgtEl>
                                        <p:attrNameLst>
                                          <p:attrName>style.visibility</p:attrName>
                                        </p:attrNameLst>
                                      </p:cBhvr>
                                      <p:to>
                                        <p:strVal val="visible"/>
                                      </p:to>
                                    </p:set>
                                    <p:animEffect transition="in" filter="strips(downLeft)">
                                      <p:cBhvr>
                                        <p:cTn id="20" dur="500"/>
                                        <p:tgtEl>
                                          <p:spTgt spid="286723">
                                            <p:txEl>
                                              <p:pRg st="3" end="3"/>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18" presetClass="entr" presetSubtype="12" fill="hold" grpId="0" nodeType="clickEffect">
                                  <p:stCondLst>
                                    <p:cond delay="0"/>
                                  </p:stCondLst>
                                  <p:childTnLst>
                                    <p:set>
                                      <p:cBhvr>
                                        <p:cTn id="24" dur="1" fill="hold">
                                          <p:stCondLst>
                                            <p:cond delay="0"/>
                                          </p:stCondLst>
                                        </p:cTn>
                                        <p:tgtEl>
                                          <p:spTgt spid="286723">
                                            <p:txEl>
                                              <p:pRg st="4" end="4"/>
                                            </p:txEl>
                                          </p:spTgt>
                                        </p:tgtEl>
                                        <p:attrNameLst>
                                          <p:attrName>style.visibility</p:attrName>
                                        </p:attrNameLst>
                                      </p:cBhvr>
                                      <p:to>
                                        <p:strVal val="visible"/>
                                      </p:to>
                                    </p:set>
                                    <p:animEffect transition="in" filter="strips(downLeft)">
                                      <p:cBhvr>
                                        <p:cTn id="25" dur="500"/>
                                        <p:tgtEl>
                                          <p:spTgt spid="286723">
                                            <p:txEl>
                                              <p:pRg st="4" end="4"/>
                                            </p:txEl>
                                          </p:spTgt>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18" presetClass="entr" presetSubtype="12" fill="hold" grpId="0" nodeType="clickEffect">
                                  <p:stCondLst>
                                    <p:cond delay="0"/>
                                  </p:stCondLst>
                                  <p:childTnLst>
                                    <p:set>
                                      <p:cBhvr>
                                        <p:cTn id="29" dur="1" fill="hold">
                                          <p:stCondLst>
                                            <p:cond delay="0"/>
                                          </p:stCondLst>
                                        </p:cTn>
                                        <p:tgtEl>
                                          <p:spTgt spid="286723">
                                            <p:txEl>
                                              <p:pRg st="5" end="5"/>
                                            </p:txEl>
                                          </p:spTgt>
                                        </p:tgtEl>
                                        <p:attrNameLst>
                                          <p:attrName>style.visibility</p:attrName>
                                        </p:attrNameLst>
                                      </p:cBhvr>
                                      <p:to>
                                        <p:strVal val="visible"/>
                                      </p:to>
                                    </p:set>
                                    <p:animEffect transition="in" filter="strips(downLeft)">
                                      <p:cBhvr>
                                        <p:cTn id="30" dur="500"/>
                                        <p:tgtEl>
                                          <p:spTgt spid="286723">
                                            <p:txEl>
                                              <p:pRg st="5" end="5"/>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18" presetClass="entr" presetSubtype="12" fill="hold" grpId="0" nodeType="clickEffect">
                                  <p:stCondLst>
                                    <p:cond delay="0"/>
                                  </p:stCondLst>
                                  <p:childTnLst>
                                    <p:set>
                                      <p:cBhvr>
                                        <p:cTn id="34" dur="1" fill="hold">
                                          <p:stCondLst>
                                            <p:cond delay="0"/>
                                          </p:stCondLst>
                                        </p:cTn>
                                        <p:tgtEl>
                                          <p:spTgt spid="286723">
                                            <p:txEl>
                                              <p:pRg st="6" end="6"/>
                                            </p:txEl>
                                          </p:spTgt>
                                        </p:tgtEl>
                                        <p:attrNameLst>
                                          <p:attrName>style.visibility</p:attrName>
                                        </p:attrNameLst>
                                      </p:cBhvr>
                                      <p:to>
                                        <p:strVal val="visible"/>
                                      </p:to>
                                    </p:set>
                                    <p:animEffect transition="in" filter="strips(downLeft)">
                                      <p:cBhvr>
                                        <p:cTn id="35" dur="500"/>
                                        <p:tgtEl>
                                          <p:spTgt spid="286723">
                                            <p:txEl>
                                              <p:pRg st="6" end="6"/>
                                            </p:txEl>
                                          </p:spTgt>
                                        </p:tgtEl>
                                      </p:cBhvr>
                                    </p:animEffect>
                                  </p:childTnLst>
                                </p:cTn>
                              </p:par>
                              <p:par>
                                <p:cTn id="36" presetID="18" presetClass="entr" presetSubtype="12" fill="hold" grpId="0" nodeType="withEffect">
                                  <p:stCondLst>
                                    <p:cond delay="0"/>
                                  </p:stCondLst>
                                  <p:childTnLst>
                                    <p:set>
                                      <p:cBhvr>
                                        <p:cTn id="37" dur="1" fill="hold">
                                          <p:stCondLst>
                                            <p:cond delay="0"/>
                                          </p:stCondLst>
                                        </p:cTn>
                                        <p:tgtEl>
                                          <p:spTgt spid="286723">
                                            <p:txEl>
                                              <p:pRg st="7" end="7"/>
                                            </p:txEl>
                                          </p:spTgt>
                                        </p:tgtEl>
                                        <p:attrNameLst>
                                          <p:attrName>style.visibility</p:attrName>
                                        </p:attrNameLst>
                                      </p:cBhvr>
                                      <p:to>
                                        <p:strVal val="visible"/>
                                      </p:to>
                                    </p:set>
                                    <p:animEffect transition="in" filter="strips(downLeft)">
                                      <p:cBhvr>
                                        <p:cTn id="38" dur="500"/>
                                        <p:tgtEl>
                                          <p:spTgt spid="286723">
                                            <p:txEl>
                                              <p:pRg st="7" end="7"/>
                                            </p:txEl>
                                          </p:spTgt>
                                        </p:tgtEl>
                                      </p:cBhvr>
                                    </p:animEffect>
                                  </p:childTnLst>
                                </p:cTn>
                              </p:par>
                              <p:par>
                                <p:cTn id="39" presetID="18" presetClass="entr" presetSubtype="12" fill="hold" grpId="0" nodeType="withEffect">
                                  <p:stCondLst>
                                    <p:cond delay="0"/>
                                  </p:stCondLst>
                                  <p:childTnLst>
                                    <p:set>
                                      <p:cBhvr>
                                        <p:cTn id="40" dur="1" fill="hold">
                                          <p:stCondLst>
                                            <p:cond delay="0"/>
                                          </p:stCondLst>
                                        </p:cTn>
                                        <p:tgtEl>
                                          <p:spTgt spid="286723">
                                            <p:txEl>
                                              <p:pRg st="8" end="8"/>
                                            </p:txEl>
                                          </p:spTgt>
                                        </p:tgtEl>
                                        <p:attrNameLst>
                                          <p:attrName>style.visibility</p:attrName>
                                        </p:attrNameLst>
                                      </p:cBhvr>
                                      <p:to>
                                        <p:strVal val="visible"/>
                                      </p:to>
                                    </p:set>
                                    <p:animEffect transition="in" filter="strips(downLeft)">
                                      <p:cBhvr>
                                        <p:cTn id="41" dur="500"/>
                                        <p:tgtEl>
                                          <p:spTgt spid="286723">
                                            <p:txEl>
                                              <p:pRg st="8" end="8"/>
                                            </p:txEl>
                                          </p:spTgt>
                                        </p:tgtEl>
                                      </p:cBhvr>
                                    </p:animEffect>
                                  </p:childTnLst>
                                </p:cTn>
                              </p:par>
                              <p:par>
                                <p:cTn id="42" presetID="18" presetClass="entr" presetSubtype="12" fill="hold" grpId="0" nodeType="withEffect">
                                  <p:stCondLst>
                                    <p:cond delay="0"/>
                                  </p:stCondLst>
                                  <p:childTnLst>
                                    <p:set>
                                      <p:cBhvr>
                                        <p:cTn id="43" dur="1" fill="hold">
                                          <p:stCondLst>
                                            <p:cond delay="0"/>
                                          </p:stCondLst>
                                        </p:cTn>
                                        <p:tgtEl>
                                          <p:spTgt spid="286723">
                                            <p:txEl>
                                              <p:pRg st="9" end="9"/>
                                            </p:txEl>
                                          </p:spTgt>
                                        </p:tgtEl>
                                        <p:attrNameLst>
                                          <p:attrName>style.visibility</p:attrName>
                                        </p:attrNameLst>
                                      </p:cBhvr>
                                      <p:to>
                                        <p:strVal val="visible"/>
                                      </p:to>
                                    </p:set>
                                    <p:animEffect transition="in" filter="strips(downLeft)">
                                      <p:cBhvr>
                                        <p:cTn id="44" dur="500"/>
                                        <p:tgtEl>
                                          <p:spTgt spid="28672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3" grpId="0" build="p" autoUpdateAnimBg="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8770" name="Rectangle 2">
            <a:extLst>
              <a:ext uri="{FF2B5EF4-FFF2-40B4-BE49-F238E27FC236}">
                <a16:creationId xmlns:a16="http://schemas.microsoft.com/office/drawing/2014/main" id="{4BF1436A-8273-49D7-8BDC-03CF9ACA9EAA}"/>
              </a:ext>
            </a:extLst>
          </p:cNvPr>
          <p:cNvSpPr>
            <a:spLocks noGrp="1" noChangeArrowheads="1"/>
          </p:cNvSpPr>
          <p:nvPr>
            <p:ph type="body" idx="1"/>
          </p:nvPr>
        </p:nvSpPr>
        <p:spPr>
          <a:xfrm>
            <a:off x="1066800" y="2057400"/>
            <a:ext cx="7848600" cy="4648200"/>
          </a:xfrm>
        </p:spPr>
        <p:txBody>
          <a:bodyPr/>
          <a:lstStyle/>
          <a:p>
            <a:pPr eaLnBrk="1" hangingPunct="1">
              <a:lnSpc>
                <a:spcPct val="90000"/>
              </a:lnSpc>
              <a:buFontTx/>
              <a:buNone/>
              <a:defRPr/>
            </a:pPr>
            <a:r>
              <a:rPr lang="en-US" sz="2400" dirty="0" err="1">
                <a:solidFill>
                  <a:srgbClr val="0000FF"/>
                </a:solidFill>
                <a:effectLst/>
              </a:rPr>
              <a:t>Biến</a:t>
            </a:r>
            <a:r>
              <a:rPr lang="en-US" sz="2400" dirty="0">
                <a:solidFill>
                  <a:srgbClr val="0000FF"/>
                </a:solidFill>
                <a:effectLst/>
              </a:rPr>
              <a:t> </a:t>
            </a:r>
            <a:r>
              <a:rPr lang="en-US" sz="2400" dirty="0" err="1">
                <a:solidFill>
                  <a:srgbClr val="0000FF"/>
                </a:solidFill>
                <a:effectLst/>
              </a:rPr>
              <a:t>bộ</a:t>
            </a:r>
            <a:endParaRPr lang="en-US" sz="2400" dirty="0">
              <a:solidFill>
                <a:srgbClr val="0000FF"/>
              </a:solidFill>
              <a:effectLst/>
            </a:endParaRPr>
          </a:p>
          <a:p>
            <a:pPr eaLnBrk="1" hangingPunct="1">
              <a:lnSpc>
                <a:spcPct val="90000"/>
              </a:lnSpc>
              <a:defRPr/>
            </a:pPr>
            <a:r>
              <a:rPr lang="en-US" sz="2400" dirty="0">
                <a:solidFill>
                  <a:srgbClr val="0000FF"/>
                </a:solidFill>
                <a:effectLst/>
              </a:rPr>
              <a:t>Cho </a:t>
            </a:r>
            <a:r>
              <a:rPr lang="en-US" sz="2400" dirty="0" err="1">
                <a:solidFill>
                  <a:srgbClr val="0000FF"/>
                </a:solidFill>
                <a:effectLst/>
              </a:rPr>
              <a:t>biết</a:t>
            </a:r>
            <a:r>
              <a:rPr lang="en-US" sz="2400" dirty="0">
                <a:solidFill>
                  <a:srgbClr val="0000FF"/>
                </a:solidFill>
                <a:effectLst/>
              </a:rPr>
              <a:t> </a:t>
            </a:r>
            <a:r>
              <a:rPr lang="en-US" sz="2400" dirty="0" err="1">
                <a:solidFill>
                  <a:srgbClr val="0000FF"/>
                </a:solidFill>
                <a:effectLst/>
              </a:rPr>
              <a:t>hai</a:t>
            </a:r>
            <a:r>
              <a:rPr lang="en-US" sz="2400" dirty="0">
                <a:solidFill>
                  <a:srgbClr val="0000FF"/>
                </a:solidFill>
                <a:effectLst/>
              </a:rPr>
              <a:t> </a:t>
            </a:r>
            <a:r>
              <a:rPr lang="en-US" sz="2400" dirty="0" err="1">
                <a:solidFill>
                  <a:srgbClr val="0000FF"/>
                </a:solidFill>
                <a:effectLst/>
              </a:rPr>
              <a:t>nhân</a:t>
            </a:r>
            <a:r>
              <a:rPr lang="en-US" sz="2400" dirty="0">
                <a:solidFill>
                  <a:srgbClr val="0000FF"/>
                </a:solidFill>
                <a:effectLst/>
              </a:rPr>
              <a:t> </a:t>
            </a:r>
            <a:r>
              <a:rPr lang="en-US" sz="2400" dirty="0" err="1">
                <a:solidFill>
                  <a:srgbClr val="0000FF"/>
                </a:solidFill>
                <a:effectLst/>
              </a:rPr>
              <a:t>viên</a:t>
            </a:r>
            <a:r>
              <a:rPr lang="en-US" sz="2400" dirty="0">
                <a:solidFill>
                  <a:srgbClr val="0000FF"/>
                </a:solidFill>
                <a:effectLst/>
              </a:rPr>
              <a:t> </a:t>
            </a:r>
            <a:r>
              <a:rPr lang="en-US" sz="2400" dirty="0" err="1">
                <a:solidFill>
                  <a:srgbClr val="0000FF"/>
                </a:solidFill>
                <a:effectLst/>
              </a:rPr>
              <a:t>có</a:t>
            </a:r>
            <a:r>
              <a:rPr lang="en-US" sz="2400" dirty="0">
                <a:solidFill>
                  <a:srgbClr val="0000FF"/>
                </a:solidFill>
                <a:effectLst/>
              </a:rPr>
              <a:t> </a:t>
            </a:r>
            <a:r>
              <a:rPr lang="en-US" sz="2400" dirty="0" err="1">
                <a:solidFill>
                  <a:srgbClr val="0000FF"/>
                </a:solidFill>
                <a:effectLst/>
              </a:rPr>
              <a:t>cùng</a:t>
            </a:r>
            <a:r>
              <a:rPr lang="en-US" sz="2400" dirty="0">
                <a:solidFill>
                  <a:srgbClr val="0000FF"/>
                </a:solidFill>
                <a:effectLst/>
              </a:rPr>
              <a:t> </a:t>
            </a:r>
            <a:r>
              <a:rPr lang="en-US" sz="2400" dirty="0" err="1">
                <a:solidFill>
                  <a:srgbClr val="0000FF"/>
                </a:solidFill>
                <a:effectLst/>
              </a:rPr>
              <a:t>thành</a:t>
            </a:r>
            <a:r>
              <a:rPr lang="en-US" sz="2400" dirty="0">
                <a:solidFill>
                  <a:srgbClr val="0000FF"/>
                </a:solidFill>
                <a:effectLst/>
              </a:rPr>
              <a:t> </a:t>
            </a:r>
            <a:r>
              <a:rPr lang="en-US" sz="2400" dirty="0" err="1">
                <a:solidFill>
                  <a:srgbClr val="0000FF"/>
                </a:solidFill>
                <a:effectLst/>
              </a:rPr>
              <a:t>phố</a:t>
            </a:r>
            <a:endParaRPr lang="en-US" sz="2400" dirty="0">
              <a:solidFill>
                <a:srgbClr val="0000FF"/>
              </a:solidFill>
              <a:effectLst/>
            </a:endParaRPr>
          </a:p>
          <a:p>
            <a:pPr marL="400050" lvl="1" indent="0" eaLnBrk="1" hangingPunct="1">
              <a:buFontTx/>
              <a:buNone/>
              <a:defRPr/>
            </a:pPr>
            <a:r>
              <a:rPr lang="en-US" sz="2000" dirty="0"/>
              <a:t>SELECT 	NV1.TenNv, NV2.TenNv,NV1.ThanhPho,NV2.Thanhpho </a:t>
            </a:r>
          </a:p>
          <a:p>
            <a:pPr marL="400050" lvl="1" indent="0" eaLnBrk="1" hangingPunct="1">
              <a:buFontTx/>
              <a:buNone/>
              <a:defRPr/>
            </a:pPr>
            <a:r>
              <a:rPr lang="fi-FI" sz="2000" dirty="0"/>
              <a:t>FROM 	[Nhan vien] NV1, [Nhan vien] NV2</a:t>
            </a:r>
          </a:p>
          <a:p>
            <a:pPr marL="400050" lvl="1" indent="0" eaLnBrk="1" hangingPunct="1">
              <a:buFontTx/>
              <a:buNone/>
              <a:defRPr/>
            </a:pPr>
            <a:r>
              <a:rPr lang="en-US" sz="2000" dirty="0"/>
              <a:t>WHERE 	 NV1.Thanhpho=NV2.Thanhpho</a:t>
            </a:r>
          </a:p>
          <a:p>
            <a:pPr eaLnBrk="1" hangingPunct="1">
              <a:defRPr/>
            </a:pPr>
            <a:r>
              <a:rPr lang="en-US" sz="2400" dirty="0" err="1">
                <a:solidFill>
                  <a:srgbClr val="0000FF"/>
                </a:solidFill>
                <a:effectLst/>
              </a:rPr>
              <a:t>Có</a:t>
            </a:r>
            <a:r>
              <a:rPr lang="en-US" sz="2400" dirty="0">
                <a:solidFill>
                  <a:srgbClr val="0000FF"/>
                </a:solidFill>
                <a:effectLst/>
              </a:rPr>
              <a:t> </a:t>
            </a:r>
            <a:r>
              <a:rPr lang="en-US" sz="2400" dirty="0" err="1">
                <a:solidFill>
                  <a:srgbClr val="0000FF"/>
                </a:solidFill>
                <a:effectLst/>
              </a:rPr>
              <a:t>thể</a:t>
            </a:r>
            <a:r>
              <a:rPr lang="en-US" sz="2400" dirty="0">
                <a:solidFill>
                  <a:srgbClr val="0000FF"/>
                </a:solidFill>
                <a:effectLst/>
              </a:rPr>
              <a:t> </a:t>
            </a:r>
            <a:r>
              <a:rPr lang="en-US" sz="2400" dirty="0" err="1">
                <a:solidFill>
                  <a:srgbClr val="0000FF"/>
                </a:solidFill>
                <a:effectLst/>
              </a:rPr>
              <a:t>sử</a:t>
            </a:r>
            <a:r>
              <a:rPr lang="en-US" sz="2400" dirty="0">
                <a:solidFill>
                  <a:srgbClr val="0000FF"/>
                </a:solidFill>
                <a:effectLst/>
              </a:rPr>
              <a:t> </a:t>
            </a:r>
            <a:r>
              <a:rPr lang="en-US" sz="2400" dirty="0" err="1">
                <a:solidFill>
                  <a:srgbClr val="0000FF"/>
                </a:solidFill>
                <a:effectLst/>
              </a:rPr>
              <a:t>dụng</a:t>
            </a:r>
            <a:r>
              <a:rPr lang="en-US" sz="2400" dirty="0">
                <a:solidFill>
                  <a:srgbClr val="0000FF"/>
                </a:solidFill>
                <a:effectLst/>
              </a:rPr>
              <a:t> </a:t>
            </a:r>
            <a:r>
              <a:rPr lang="en-US" sz="2400" dirty="0" err="1">
                <a:solidFill>
                  <a:srgbClr val="0000FF"/>
                </a:solidFill>
                <a:effectLst/>
              </a:rPr>
              <a:t>biến</a:t>
            </a:r>
            <a:r>
              <a:rPr lang="en-US" sz="2400" dirty="0">
                <a:solidFill>
                  <a:srgbClr val="0000FF"/>
                </a:solidFill>
                <a:effectLst/>
              </a:rPr>
              <a:t> </a:t>
            </a:r>
            <a:r>
              <a:rPr lang="en-US" sz="2400" dirty="0" err="1">
                <a:solidFill>
                  <a:srgbClr val="0000FF"/>
                </a:solidFill>
                <a:effectLst/>
              </a:rPr>
              <a:t>bộ</a:t>
            </a:r>
            <a:r>
              <a:rPr lang="en-US" sz="2400" dirty="0">
                <a:solidFill>
                  <a:srgbClr val="0000FF"/>
                </a:solidFill>
                <a:effectLst/>
              </a:rPr>
              <a:t> </a:t>
            </a:r>
            <a:r>
              <a:rPr lang="en-US" sz="2400" dirty="0" err="1">
                <a:solidFill>
                  <a:srgbClr val="0000FF"/>
                </a:solidFill>
                <a:effectLst/>
              </a:rPr>
              <a:t>bất</a:t>
            </a:r>
            <a:r>
              <a:rPr lang="en-US" sz="2400" dirty="0">
                <a:solidFill>
                  <a:srgbClr val="0000FF"/>
                </a:solidFill>
                <a:effectLst/>
              </a:rPr>
              <a:t> </a:t>
            </a:r>
            <a:r>
              <a:rPr lang="en-US" sz="2400" dirty="0" err="1">
                <a:solidFill>
                  <a:srgbClr val="0000FF"/>
                </a:solidFill>
                <a:effectLst/>
              </a:rPr>
              <a:t>kỳ</a:t>
            </a:r>
            <a:r>
              <a:rPr lang="en-US" sz="2400" dirty="0">
                <a:solidFill>
                  <a:srgbClr val="0000FF"/>
                </a:solidFill>
                <a:effectLst/>
              </a:rPr>
              <a:t> </a:t>
            </a:r>
            <a:r>
              <a:rPr lang="en-US" sz="2400" dirty="0" err="1">
                <a:solidFill>
                  <a:srgbClr val="0000FF"/>
                </a:solidFill>
                <a:effectLst/>
              </a:rPr>
              <a:t>lúc</a:t>
            </a:r>
            <a:r>
              <a:rPr lang="en-US" sz="2400" dirty="0">
                <a:solidFill>
                  <a:srgbClr val="0000FF"/>
                </a:solidFill>
                <a:effectLst/>
              </a:rPr>
              <a:t> </a:t>
            </a:r>
            <a:r>
              <a:rPr lang="en-US" sz="2400" dirty="0" err="1">
                <a:solidFill>
                  <a:srgbClr val="0000FF"/>
                </a:solidFill>
                <a:effectLst/>
              </a:rPr>
              <a:t>nào</a:t>
            </a:r>
            <a:r>
              <a:rPr lang="en-US" sz="2400" dirty="0">
                <a:solidFill>
                  <a:srgbClr val="0000FF"/>
                </a:solidFill>
                <a:effectLst/>
              </a:rPr>
              <a:t> </a:t>
            </a:r>
            <a:r>
              <a:rPr lang="en-US" sz="2400" dirty="0" err="1">
                <a:solidFill>
                  <a:srgbClr val="0000FF"/>
                </a:solidFill>
                <a:effectLst/>
              </a:rPr>
              <a:t>để</a:t>
            </a:r>
            <a:r>
              <a:rPr lang="en-US" sz="2400" dirty="0">
                <a:solidFill>
                  <a:srgbClr val="0000FF"/>
                </a:solidFill>
                <a:effectLst/>
              </a:rPr>
              <a:t> </a:t>
            </a:r>
            <a:r>
              <a:rPr lang="en-US" sz="2400" dirty="0" err="1">
                <a:solidFill>
                  <a:srgbClr val="0000FF"/>
                </a:solidFill>
                <a:effectLst/>
              </a:rPr>
              <a:t>thuận</a:t>
            </a:r>
            <a:r>
              <a:rPr lang="en-US" sz="2400" dirty="0">
                <a:solidFill>
                  <a:srgbClr val="0000FF"/>
                </a:solidFill>
                <a:effectLst/>
              </a:rPr>
              <a:t> </a:t>
            </a:r>
            <a:r>
              <a:rPr lang="en-US" sz="2400" dirty="0" err="1">
                <a:solidFill>
                  <a:srgbClr val="0000FF"/>
                </a:solidFill>
                <a:effectLst/>
              </a:rPr>
              <a:t>tiện</a:t>
            </a:r>
            <a:r>
              <a:rPr lang="en-US" sz="2400" dirty="0">
                <a:solidFill>
                  <a:srgbClr val="0000FF"/>
                </a:solidFill>
                <a:effectLst/>
              </a:rPr>
              <a:t> </a:t>
            </a:r>
            <a:r>
              <a:rPr lang="en-US" sz="2400" dirty="0" err="1">
                <a:solidFill>
                  <a:srgbClr val="0000FF"/>
                </a:solidFill>
                <a:effectLst/>
              </a:rPr>
              <a:t>và</a:t>
            </a:r>
            <a:r>
              <a:rPr lang="en-US" sz="2400" dirty="0">
                <a:solidFill>
                  <a:srgbClr val="0000FF"/>
                </a:solidFill>
                <a:effectLst/>
              </a:rPr>
              <a:t> </a:t>
            </a:r>
            <a:r>
              <a:rPr lang="en-US" sz="2400" dirty="0" err="1">
                <a:solidFill>
                  <a:srgbClr val="0000FF"/>
                </a:solidFill>
                <a:effectLst/>
              </a:rPr>
              <a:t>dễ</a:t>
            </a:r>
            <a:r>
              <a:rPr lang="en-US" sz="2400" dirty="0">
                <a:solidFill>
                  <a:srgbClr val="0000FF"/>
                </a:solidFill>
                <a:effectLst/>
              </a:rPr>
              <a:t> </a:t>
            </a:r>
            <a:r>
              <a:rPr lang="en-US" sz="2400" dirty="0" err="1">
                <a:solidFill>
                  <a:srgbClr val="0000FF"/>
                </a:solidFill>
                <a:effectLst/>
              </a:rPr>
              <a:t>đọc</a:t>
            </a:r>
            <a:r>
              <a:rPr lang="en-US" sz="2400" dirty="0">
                <a:solidFill>
                  <a:srgbClr val="0000FF"/>
                </a:solidFill>
                <a:effectLst/>
              </a:rPr>
              <a:t>!</a:t>
            </a:r>
          </a:p>
          <a:p>
            <a:pPr marL="400050" lvl="1" indent="0" eaLnBrk="1" hangingPunct="1">
              <a:buFontTx/>
              <a:buNone/>
              <a:defRPr/>
            </a:pPr>
            <a:r>
              <a:rPr lang="en-US" sz="2400" dirty="0"/>
              <a:t>SELECT 	NV1.TenNv, NV2.TenNv,NV1.ThanhPho,NV2.Thanhpho </a:t>
            </a:r>
          </a:p>
          <a:p>
            <a:pPr marL="400050" lvl="1" indent="0" eaLnBrk="1" hangingPunct="1">
              <a:buFontTx/>
              <a:buNone/>
              <a:defRPr/>
            </a:pPr>
            <a:r>
              <a:rPr lang="fi-FI" sz="2400" dirty="0"/>
              <a:t>FROM 	[Nhan vien] NV1, [Nhan vien] NV2</a:t>
            </a:r>
          </a:p>
          <a:p>
            <a:pPr marL="400050" lvl="1" indent="0" eaLnBrk="1" hangingPunct="1">
              <a:buFontTx/>
              <a:buNone/>
              <a:defRPr/>
            </a:pPr>
            <a:r>
              <a:rPr lang="en-US" sz="2400" dirty="0"/>
              <a:t>WHERE 	 NV1.Thanhpho=NV2.Thanhpho</a:t>
            </a:r>
          </a:p>
        </p:txBody>
      </p:sp>
      <p:sp>
        <p:nvSpPr>
          <p:cNvPr id="288771" name="Text Box 3">
            <a:extLst>
              <a:ext uri="{FF2B5EF4-FFF2-40B4-BE49-F238E27FC236}">
                <a16:creationId xmlns:a16="http://schemas.microsoft.com/office/drawing/2014/main" id="{C58310CA-33E0-4EC9-9815-896C5DE5A5B1}"/>
              </a:ext>
            </a:extLst>
          </p:cNvPr>
          <p:cNvSpPr txBox="1">
            <a:spLocks noChangeArrowheads="1"/>
          </p:cNvSpPr>
          <p:nvPr/>
        </p:nvSpPr>
        <p:spPr bwMode="auto">
          <a:xfrm>
            <a:off x="7448550" y="914400"/>
            <a:ext cx="1695450" cy="396875"/>
          </a:xfrm>
          <a:prstGeom prst="rect">
            <a:avLst/>
          </a:prstGeom>
          <a:solidFill>
            <a:srgbClr val="FF9900"/>
          </a:solidFill>
          <a:ln>
            <a:noFill/>
          </a:ln>
          <a:effectLst/>
        </p:spPr>
        <p:txBody>
          <a:bodyPr wrap="none">
            <a:spAutoFit/>
          </a:bodyPr>
          <a:lstStyle/>
          <a:p>
            <a:pPr>
              <a:defRPr/>
            </a:pPr>
            <a:r>
              <a:rPr lang="en-US" sz="2000">
                <a:solidFill>
                  <a:srgbClr val="0000FF"/>
                </a:solidFill>
                <a:latin typeface="Arial" pitchFamily="34" charset="0"/>
              </a:rPr>
              <a:t>tuple</a:t>
            </a:r>
            <a:r>
              <a:rPr lang="en-US" sz="2000">
                <a:solidFill>
                  <a:srgbClr val="0000FF"/>
                </a:solidFill>
                <a:effectLst>
                  <a:outerShdw blurRad="38100" dist="38100" dir="2700000" algn="tl">
                    <a:srgbClr val="000000"/>
                  </a:outerShdw>
                </a:effectLst>
                <a:latin typeface="Arial" pitchFamily="34" charset="0"/>
              </a:rPr>
              <a:t> </a:t>
            </a:r>
            <a:r>
              <a:rPr lang="en-US" sz="2000">
                <a:solidFill>
                  <a:srgbClr val="0000FF"/>
                </a:solidFill>
                <a:latin typeface="Arial" pitchFamily="34" charset="0"/>
              </a:rPr>
              <a:t>variable</a:t>
            </a:r>
          </a:p>
        </p:txBody>
      </p:sp>
      <p:sp>
        <p:nvSpPr>
          <p:cNvPr id="288772" name="Line 4">
            <a:extLst>
              <a:ext uri="{FF2B5EF4-FFF2-40B4-BE49-F238E27FC236}">
                <a16:creationId xmlns:a16="http://schemas.microsoft.com/office/drawing/2014/main" id="{C775345A-1836-4C13-BB00-8B2C4A09EECE}"/>
              </a:ext>
            </a:extLst>
          </p:cNvPr>
          <p:cNvSpPr>
            <a:spLocks noChangeShapeType="1"/>
          </p:cNvSpPr>
          <p:nvPr/>
        </p:nvSpPr>
        <p:spPr bwMode="auto">
          <a:xfrm flipH="1">
            <a:off x="4876800" y="1295400"/>
            <a:ext cx="2971800" cy="19812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773" name="Line 5">
            <a:extLst>
              <a:ext uri="{FF2B5EF4-FFF2-40B4-BE49-F238E27FC236}">
                <a16:creationId xmlns:a16="http://schemas.microsoft.com/office/drawing/2014/main" id="{09B4ED99-E442-4BB4-8A45-F8A20D1DE6CC}"/>
              </a:ext>
            </a:extLst>
          </p:cNvPr>
          <p:cNvSpPr>
            <a:spLocks noChangeShapeType="1"/>
          </p:cNvSpPr>
          <p:nvPr/>
        </p:nvSpPr>
        <p:spPr bwMode="auto">
          <a:xfrm flipH="1">
            <a:off x="3352800" y="1219200"/>
            <a:ext cx="4267200" cy="1676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8774" name="Rectangle 6">
            <a:extLst>
              <a:ext uri="{FF2B5EF4-FFF2-40B4-BE49-F238E27FC236}">
                <a16:creationId xmlns:a16="http://schemas.microsoft.com/office/drawing/2014/main" id="{7C5C204B-F7AE-4BFF-90AF-8BEE35B1DCA2}"/>
              </a:ext>
            </a:extLst>
          </p:cNvPr>
          <p:cNvSpPr>
            <a:spLocks noGrp="1" noChangeArrowheads="1"/>
          </p:cNvSpPr>
          <p:nvPr>
            <p:ph type="title"/>
          </p:nvPr>
        </p:nvSpPr>
        <p:spPr>
          <a:xfrm>
            <a:off x="914400" y="838200"/>
            <a:ext cx="8001000" cy="762000"/>
          </a:xfrm>
        </p:spPr>
        <p:txBody>
          <a:bodyPr lIns="92075" tIns="46038" rIns="92075" bIns="46038" anchor="ctr"/>
          <a:lstStyle/>
          <a:p>
            <a:pPr eaLnBrk="1" hangingPunct="1">
              <a:defRPr/>
            </a:pPr>
            <a:r>
              <a:rPr lang="en-US">
                <a:solidFill>
                  <a:srgbClr val="990000"/>
                </a:solidFill>
              </a:rPr>
              <a:t>Các thuộc tính Trùng tên </a:t>
            </a:r>
          </a:p>
        </p:txBody>
      </p:sp>
      <p:sp>
        <p:nvSpPr>
          <p:cNvPr id="121863" name="Footer Placeholder 1">
            <a:extLst>
              <a:ext uri="{FF2B5EF4-FFF2-40B4-BE49-F238E27FC236}">
                <a16:creationId xmlns:a16="http://schemas.microsoft.com/office/drawing/2014/main" id="{1FA9DA87-528D-4886-9A5F-C21C126B2F5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88771">
                                            <p:txEl>
                                              <p:charRg st="4294967295" end="4294967295"/>
                                            </p:txEl>
                                          </p:spTgt>
                                        </p:tgtEl>
                                        <p:attrNameLst>
                                          <p:attrName>style.visibility</p:attrName>
                                        </p:attrNameLst>
                                      </p:cBhvr>
                                      <p:to>
                                        <p:strVal val="visible"/>
                                      </p:to>
                                    </p:set>
                                    <p:animEffect transition="in" filter="wipe(up)">
                                      <p:cBhvr>
                                        <p:cTn id="7" dur="500"/>
                                        <p:tgtEl>
                                          <p:spTgt spid="288771">
                                            <p:txEl>
                                              <p:charRg st="4294967295" end="4294967295"/>
                                            </p:txEl>
                                          </p:spTgt>
                                        </p:tgtEl>
                                      </p:cBhvr>
                                    </p:animEffect>
                                  </p:childTnLst>
                                </p:cTn>
                              </p:par>
                            </p:childTnLst>
                          </p:cTn>
                        </p:par>
                        <p:par>
                          <p:cTn id="8" fill="hold" nodeType="afterGroup">
                            <p:stCondLst>
                              <p:cond delay="500"/>
                            </p:stCondLst>
                            <p:childTnLst>
                              <p:par>
                                <p:cTn id="9" presetID="22" presetClass="entr" presetSubtype="1" fill="hold" nodeType="afterEffect">
                                  <p:stCondLst>
                                    <p:cond delay="0"/>
                                  </p:stCondLst>
                                  <p:childTnLst>
                                    <p:set>
                                      <p:cBhvr>
                                        <p:cTn id="10" dur="1" fill="hold">
                                          <p:stCondLst>
                                            <p:cond delay="0"/>
                                          </p:stCondLst>
                                        </p:cTn>
                                        <p:tgtEl>
                                          <p:spTgt spid="288773"/>
                                        </p:tgtEl>
                                        <p:attrNameLst>
                                          <p:attrName>style.visibility</p:attrName>
                                        </p:attrNameLst>
                                      </p:cBhvr>
                                      <p:to>
                                        <p:strVal val="visible"/>
                                      </p:to>
                                    </p:set>
                                    <p:animEffect transition="in" filter="wipe(up)">
                                      <p:cBhvr>
                                        <p:cTn id="11" dur="500"/>
                                        <p:tgtEl>
                                          <p:spTgt spid="288773"/>
                                        </p:tgtEl>
                                      </p:cBhvr>
                                    </p:animEffect>
                                  </p:childTnLst>
                                </p:cTn>
                              </p:par>
                            </p:childTnLst>
                          </p:cTn>
                        </p:par>
                        <p:par>
                          <p:cTn id="12" fill="hold" nodeType="afterGroup">
                            <p:stCondLst>
                              <p:cond delay="1000"/>
                            </p:stCondLst>
                            <p:childTnLst>
                              <p:par>
                                <p:cTn id="13" presetID="22" presetClass="entr" presetSubtype="1" fill="hold" nodeType="afterEffect">
                                  <p:stCondLst>
                                    <p:cond delay="0"/>
                                  </p:stCondLst>
                                  <p:childTnLst>
                                    <p:set>
                                      <p:cBhvr>
                                        <p:cTn id="14" dur="1" fill="hold">
                                          <p:stCondLst>
                                            <p:cond delay="0"/>
                                          </p:stCondLst>
                                        </p:cTn>
                                        <p:tgtEl>
                                          <p:spTgt spid="288772"/>
                                        </p:tgtEl>
                                        <p:attrNameLst>
                                          <p:attrName>style.visibility</p:attrName>
                                        </p:attrNameLst>
                                      </p:cBhvr>
                                      <p:to>
                                        <p:strVal val="visible"/>
                                      </p:to>
                                    </p:set>
                                    <p:animEffect transition="in" filter="wipe(up)">
                                      <p:cBhvr>
                                        <p:cTn id="15" dur="500"/>
                                        <p:tgtEl>
                                          <p:spTgt spid="2887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1" grpId="0" autoUpdateAnimBg="0"/>
    </p:bldLst>
  </p:timing>
</p:sld>
</file>

<file path=ppt/slides/slide1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12322" name="Rectangle 2">
            <a:extLst>
              <a:ext uri="{FF2B5EF4-FFF2-40B4-BE49-F238E27FC236}">
                <a16:creationId xmlns:a16="http://schemas.microsoft.com/office/drawing/2014/main" id="{4843A137-3B33-4B7E-BBA0-25E6704550AE}"/>
              </a:ext>
            </a:extLst>
          </p:cNvPr>
          <p:cNvSpPr>
            <a:spLocks noGrp="1" noChangeArrowheads="1"/>
          </p:cNvSpPr>
          <p:nvPr>
            <p:ph type="body" idx="1"/>
          </p:nvPr>
        </p:nvSpPr>
        <p:spPr>
          <a:xfrm>
            <a:off x="990600" y="2133600"/>
            <a:ext cx="7848600" cy="4495800"/>
          </a:xfrm>
        </p:spPr>
        <p:txBody>
          <a:bodyPr/>
          <a:lstStyle/>
          <a:p>
            <a:pPr eaLnBrk="1" hangingPunct="1">
              <a:lnSpc>
                <a:spcPct val="80000"/>
              </a:lnSpc>
            </a:pPr>
            <a:r>
              <a:rPr lang="en-US" altLang="en-US" sz="2000">
                <a:solidFill>
                  <a:srgbClr val="0000FF"/>
                </a:solidFill>
                <a:effectLst/>
              </a:rPr>
              <a:t>Danh sách các hoá đơn gồm Mahd, tenkh </a:t>
            </a:r>
          </a:p>
          <a:p>
            <a:pPr lvl="1" eaLnBrk="1" hangingPunct="1">
              <a:lnSpc>
                <a:spcPct val="80000"/>
              </a:lnSpc>
              <a:buFontTx/>
              <a:buNone/>
            </a:pPr>
            <a:r>
              <a:rPr lang="en-US" altLang="en-US" sz="2000">
                <a:solidFill>
                  <a:srgbClr val="000000"/>
                </a:solidFill>
                <a:effectLst/>
              </a:rPr>
              <a:t>SELECT	Mahd, [Hoa Don].Makh, Tenkh</a:t>
            </a:r>
          </a:p>
          <a:p>
            <a:pPr lvl="1" eaLnBrk="1" hangingPunct="1">
              <a:lnSpc>
                <a:spcPct val="80000"/>
              </a:lnSpc>
              <a:buFontTx/>
              <a:buNone/>
            </a:pPr>
            <a:r>
              <a:rPr lang="en-US" altLang="en-US" sz="2000">
                <a:solidFill>
                  <a:srgbClr val="000000"/>
                </a:solidFill>
                <a:effectLst/>
              </a:rPr>
              <a:t>FROM	[Hoa don], [Khach hang]</a:t>
            </a:r>
          </a:p>
          <a:p>
            <a:pPr lvl="1" eaLnBrk="1" hangingPunct="1">
              <a:lnSpc>
                <a:spcPct val="80000"/>
              </a:lnSpc>
              <a:buFontTx/>
              <a:buNone/>
            </a:pPr>
            <a:r>
              <a:rPr lang="en-US" altLang="en-US" sz="2000">
                <a:solidFill>
                  <a:srgbClr val="000000"/>
                </a:solidFill>
                <a:effectLst/>
              </a:rPr>
              <a:t>WHERE	[Hoa don].makh= [khach hang].Makh</a:t>
            </a:r>
          </a:p>
          <a:p>
            <a:pPr eaLnBrk="1" hangingPunct="1">
              <a:lnSpc>
                <a:spcPct val="80000"/>
              </a:lnSpc>
            </a:pPr>
            <a:r>
              <a:rPr lang="en-US" altLang="en-US" sz="2000">
                <a:solidFill>
                  <a:srgbClr val="0000FF"/>
                </a:solidFill>
                <a:effectLst/>
              </a:rPr>
              <a:t>Danh sách các hoá đơn do nhan viên có tên bắt dầu là D lập</a:t>
            </a:r>
          </a:p>
          <a:p>
            <a:pPr lvl="1" eaLnBrk="1" hangingPunct="1">
              <a:lnSpc>
                <a:spcPct val="80000"/>
              </a:lnSpc>
              <a:buFontTx/>
              <a:buNone/>
            </a:pPr>
            <a:r>
              <a:rPr lang="en-US" altLang="en-US" sz="2000">
                <a:solidFill>
                  <a:srgbClr val="000000"/>
                </a:solidFill>
                <a:effectLst/>
              </a:rPr>
              <a:t>SELECT 	[Hoa don].Mahd, Honv +’ ‘+Tennv as Hoten</a:t>
            </a:r>
          </a:p>
          <a:p>
            <a:pPr lvl="1" eaLnBrk="1" hangingPunct="1">
              <a:lnSpc>
                <a:spcPct val="80000"/>
              </a:lnSpc>
              <a:buFontTx/>
              <a:buNone/>
            </a:pPr>
            <a:r>
              <a:rPr lang="en-US" altLang="en-US" sz="2000">
                <a:solidFill>
                  <a:srgbClr val="000000"/>
                </a:solidFill>
                <a:effectLst/>
              </a:rPr>
              <a:t>FROM 	[Nhan vien], [Hoa don]</a:t>
            </a:r>
          </a:p>
          <a:p>
            <a:pPr lvl="1" eaLnBrk="1" hangingPunct="1">
              <a:lnSpc>
                <a:spcPct val="80000"/>
              </a:lnSpc>
              <a:buFontTx/>
              <a:buNone/>
            </a:pPr>
            <a:r>
              <a:rPr lang="en-US" altLang="en-US" sz="2000">
                <a:solidFill>
                  <a:srgbClr val="000000"/>
                </a:solidFill>
                <a:effectLst/>
              </a:rPr>
              <a:t>WHERE 	[Nhan vien].manv = [Hoa don].Manv And TenNV like ‘D%’</a:t>
            </a:r>
          </a:p>
          <a:p>
            <a:pPr eaLnBrk="1" hangingPunct="1">
              <a:lnSpc>
                <a:spcPct val="80000"/>
              </a:lnSpc>
            </a:pPr>
            <a:r>
              <a:rPr lang="en-US" altLang="en-US" sz="2000">
                <a:solidFill>
                  <a:srgbClr val="0000FF"/>
                </a:solidFill>
                <a:effectLst/>
              </a:rPr>
              <a:t>Danh sách các hoá đơn do nhan viên có Thành phố  là HCM lập</a:t>
            </a:r>
          </a:p>
          <a:p>
            <a:pPr lvl="1" eaLnBrk="1" hangingPunct="1">
              <a:lnSpc>
                <a:spcPct val="80000"/>
              </a:lnSpc>
              <a:buFontTx/>
              <a:buNone/>
            </a:pPr>
            <a:r>
              <a:rPr lang="en-US" altLang="en-US" sz="2000">
                <a:solidFill>
                  <a:srgbClr val="000000"/>
                </a:solidFill>
                <a:effectLst/>
              </a:rPr>
              <a:t>SELECT 	O.Mahd, Honv +’ ‘+Tennv as HoTen</a:t>
            </a:r>
          </a:p>
          <a:p>
            <a:pPr lvl="1" eaLnBrk="1" hangingPunct="1">
              <a:lnSpc>
                <a:spcPct val="80000"/>
              </a:lnSpc>
              <a:buFontTx/>
              <a:buNone/>
            </a:pPr>
            <a:r>
              <a:rPr lang="en-US" altLang="en-US" sz="2000">
                <a:solidFill>
                  <a:srgbClr val="000000"/>
                </a:solidFill>
                <a:effectLst/>
              </a:rPr>
              <a:t>FROM 	[Nhan vien]  E, [Hoa don]  O</a:t>
            </a:r>
          </a:p>
          <a:p>
            <a:pPr lvl="1" eaLnBrk="1" hangingPunct="1">
              <a:lnSpc>
                <a:spcPct val="80000"/>
              </a:lnSpc>
              <a:buFontTx/>
              <a:buNone/>
            </a:pPr>
            <a:r>
              <a:rPr lang="en-US" altLang="en-US" sz="2000">
                <a:solidFill>
                  <a:srgbClr val="000000"/>
                </a:solidFill>
                <a:effectLst/>
              </a:rPr>
              <a:t>WHERE 	E.Manv =O.Manv And Thanhpho =‘HCM’</a:t>
            </a:r>
          </a:p>
          <a:p>
            <a:pPr lvl="1" eaLnBrk="1" hangingPunct="1">
              <a:lnSpc>
                <a:spcPct val="80000"/>
              </a:lnSpc>
              <a:buFontTx/>
              <a:buNone/>
            </a:pPr>
            <a:endParaRPr lang="en-US" altLang="en-US" sz="2000">
              <a:solidFill>
                <a:srgbClr val="000000"/>
              </a:solidFill>
              <a:effectLst/>
            </a:endParaRPr>
          </a:p>
          <a:p>
            <a:pPr lvl="1" eaLnBrk="1" hangingPunct="1">
              <a:lnSpc>
                <a:spcPct val="80000"/>
              </a:lnSpc>
              <a:buFontTx/>
              <a:buNone/>
            </a:pPr>
            <a:endParaRPr lang="en-US" altLang="en-US" sz="2000">
              <a:solidFill>
                <a:srgbClr val="000000"/>
              </a:solidFill>
              <a:effectLst/>
            </a:endParaRPr>
          </a:p>
          <a:p>
            <a:pPr lvl="1" eaLnBrk="1" hangingPunct="1">
              <a:lnSpc>
                <a:spcPct val="80000"/>
              </a:lnSpc>
              <a:buFontTx/>
              <a:buNone/>
            </a:pPr>
            <a:endParaRPr lang="en-US" altLang="en-US" sz="2000">
              <a:solidFill>
                <a:srgbClr val="990000"/>
              </a:solidFill>
              <a:effectLst/>
            </a:endParaRPr>
          </a:p>
        </p:txBody>
      </p:sp>
      <p:sp>
        <p:nvSpPr>
          <p:cNvPr id="312323" name="Rectangle 3">
            <a:extLst>
              <a:ext uri="{FF2B5EF4-FFF2-40B4-BE49-F238E27FC236}">
                <a16:creationId xmlns:a16="http://schemas.microsoft.com/office/drawing/2014/main" id="{387A385E-9469-4B28-B161-572EC25576FC}"/>
              </a:ext>
            </a:extLst>
          </p:cNvPr>
          <p:cNvSpPr>
            <a:spLocks noGrp="1" noChangeArrowheads="1"/>
          </p:cNvSpPr>
          <p:nvPr>
            <p:ph type="title"/>
          </p:nvPr>
        </p:nvSpPr>
        <p:spPr>
          <a:xfrm>
            <a:off x="1143000" y="762000"/>
            <a:ext cx="8001000" cy="838200"/>
          </a:xfrm>
        </p:spPr>
        <p:txBody>
          <a:bodyPr lIns="92075" tIns="46038" rIns="92075" bIns="46038" anchor="ctr"/>
          <a:lstStyle/>
          <a:p>
            <a:pPr eaLnBrk="1" hangingPunct="1">
              <a:defRPr/>
            </a:pPr>
            <a:r>
              <a:rPr lang="en-US" sz="4000">
                <a:solidFill>
                  <a:srgbClr val="990000"/>
                </a:solidFill>
              </a:rPr>
              <a:t>Truy vấn từ nhiều bảng &amp; Where </a:t>
            </a:r>
            <a:r>
              <a:rPr lang="en-US" sz="4000">
                <a:solidFill>
                  <a:srgbClr val="0000FF"/>
                </a:solidFill>
              </a:rPr>
              <a:t>(điều kiện kết nối)</a:t>
            </a:r>
            <a:r>
              <a:rPr lang="en-US" sz="4000">
                <a:solidFill>
                  <a:srgbClr val="990000"/>
                </a:solidFill>
              </a:rPr>
              <a:t> </a:t>
            </a:r>
          </a:p>
        </p:txBody>
      </p:sp>
      <p:sp>
        <p:nvSpPr>
          <p:cNvPr id="123908" name="Footer Placeholder 1">
            <a:extLst>
              <a:ext uri="{FF2B5EF4-FFF2-40B4-BE49-F238E27FC236}">
                <a16:creationId xmlns:a16="http://schemas.microsoft.com/office/drawing/2014/main" id="{38B4EFC3-4B0A-4BAD-92D1-A7D9F21A531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312322">
                                            <p:txEl>
                                              <p:pRg st="0" end="0"/>
                                            </p:txEl>
                                          </p:spTgt>
                                        </p:tgtEl>
                                        <p:attrNameLst>
                                          <p:attrName>style.visibility</p:attrName>
                                        </p:attrNameLst>
                                      </p:cBhvr>
                                      <p:to>
                                        <p:strVal val="visible"/>
                                      </p:to>
                                    </p:set>
                                    <p:anim to="" calcmode="lin" valueType="num">
                                      <p:cBhvr>
                                        <p:cTn id="7" dur="1" fill="hold"/>
                                        <p:tgtEl>
                                          <p:spTgt spid="312322">
                                            <p:txEl>
                                              <p:pRg st="0" end="0"/>
                                            </p:txEl>
                                          </p:spTgt>
                                        </p:tgtEl>
                                        <p:attrNameLst>
                                          <p:attrName/>
                                        </p:attrNameLst>
                                      </p:cBhvr>
                                    </p:anim>
                                  </p:childTnLst>
                                </p:cTn>
                              </p:par>
                              <p:par>
                                <p:cTn id="8" presetID="24" presetClass="entr" presetSubtype="0" fill="hold" grpId="0" nodeType="withEffect">
                                  <p:stCondLst>
                                    <p:cond delay="0"/>
                                  </p:stCondLst>
                                  <p:childTnLst>
                                    <p:set>
                                      <p:cBhvr>
                                        <p:cTn id="9" dur="1" fill="hold">
                                          <p:stCondLst>
                                            <p:cond delay="499"/>
                                          </p:stCondLst>
                                        </p:cTn>
                                        <p:tgtEl>
                                          <p:spTgt spid="312322">
                                            <p:txEl>
                                              <p:pRg st="1" end="1"/>
                                            </p:txEl>
                                          </p:spTgt>
                                        </p:tgtEl>
                                        <p:attrNameLst>
                                          <p:attrName>style.visibility</p:attrName>
                                        </p:attrNameLst>
                                      </p:cBhvr>
                                      <p:to>
                                        <p:strVal val="visible"/>
                                      </p:to>
                                    </p:set>
                                    <p:anim to="" calcmode="lin" valueType="num">
                                      <p:cBhvr>
                                        <p:cTn id="10" dur="1" fill="hold"/>
                                        <p:tgtEl>
                                          <p:spTgt spid="312322">
                                            <p:txEl>
                                              <p:pRg st="1" end="1"/>
                                            </p:txEl>
                                          </p:spTgt>
                                        </p:tgtEl>
                                        <p:attrNameLst>
                                          <p:attrName/>
                                        </p:attrNameLst>
                                      </p:cBhvr>
                                    </p:anim>
                                  </p:childTnLst>
                                </p:cTn>
                              </p:par>
                              <p:par>
                                <p:cTn id="11" presetID="24" presetClass="entr" presetSubtype="0" fill="hold" grpId="0" nodeType="withEffect">
                                  <p:stCondLst>
                                    <p:cond delay="0"/>
                                  </p:stCondLst>
                                  <p:childTnLst>
                                    <p:set>
                                      <p:cBhvr>
                                        <p:cTn id="12" dur="1" fill="hold">
                                          <p:stCondLst>
                                            <p:cond delay="499"/>
                                          </p:stCondLst>
                                        </p:cTn>
                                        <p:tgtEl>
                                          <p:spTgt spid="312322">
                                            <p:txEl>
                                              <p:pRg st="2" end="2"/>
                                            </p:txEl>
                                          </p:spTgt>
                                        </p:tgtEl>
                                        <p:attrNameLst>
                                          <p:attrName>style.visibility</p:attrName>
                                        </p:attrNameLst>
                                      </p:cBhvr>
                                      <p:to>
                                        <p:strVal val="visible"/>
                                      </p:to>
                                    </p:set>
                                    <p:anim to="" calcmode="lin" valueType="num">
                                      <p:cBhvr>
                                        <p:cTn id="13" dur="1" fill="hold"/>
                                        <p:tgtEl>
                                          <p:spTgt spid="312322">
                                            <p:txEl>
                                              <p:pRg st="2" end="2"/>
                                            </p:txEl>
                                          </p:spTgt>
                                        </p:tgtEl>
                                        <p:attrNameLst>
                                          <p:attrName/>
                                        </p:attrNameLst>
                                      </p:cBhvr>
                                    </p:anim>
                                  </p:childTnLst>
                                </p:cTn>
                              </p:par>
                              <p:par>
                                <p:cTn id="14" presetID="24" presetClass="entr" presetSubtype="0" fill="hold" grpId="0" nodeType="withEffect">
                                  <p:stCondLst>
                                    <p:cond delay="0"/>
                                  </p:stCondLst>
                                  <p:childTnLst>
                                    <p:set>
                                      <p:cBhvr>
                                        <p:cTn id="15" dur="1" fill="hold">
                                          <p:stCondLst>
                                            <p:cond delay="499"/>
                                          </p:stCondLst>
                                        </p:cTn>
                                        <p:tgtEl>
                                          <p:spTgt spid="312322">
                                            <p:txEl>
                                              <p:pRg st="3" end="3"/>
                                            </p:txEl>
                                          </p:spTgt>
                                        </p:tgtEl>
                                        <p:attrNameLst>
                                          <p:attrName>style.visibility</p:attrName>
                                        </p:attrNameLst>
                                      </p:cBhvr>
                                      <p:to>
                                        <p:strVal val="visible"/>
                                      </p:to>
                                    </p:set>
                                    <p:anim to="" calcmode="lin" valueType="num">
                                      <p:cBhvr>
                                        <p:cTn id="16" dur="1" fill="hold"/>
                                        <p:tgtEl>
                                          <p:spTgt spid="312322">
                                            <p:txEl>
                                              <p:pRg st="3" end="3"/>
                                            </p:txEl>
                                          </p:spTgt>
                                        </p:tgtEl>
                                        <p:attrNameLst>
                                          <p:attrName/>
                                        </p:attrNameLst>
                                      </p:cBhvr>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4" presetClass="entr" presetSubtype="0" fill="hold" grpId="0" nodeType="clickEffect">
                                  <p:stCondLst>
                                    <p:cond delay="0"/>
                                  </p:stCondLst>
                                  <p:childTnLst>
                                    <p:set>
                                      <p:cBhvr>
                                        <p:cTn id="20" dur="1" fill="hold">
                                          <p:stCondLst>
                                            <p:cond delay="499"/>
                                          </p:stCondLst>
                                        </p:cTn>
                                        <p:tgtEl>
                                          <p:spTgt spid="312322">
                                            <p:txEl>
                                              <p:pRg st="4" end="4"/>
                                            </p:txEl>
                                          </p:spTgt>
                                        </p:tgtEl>
                                        <p:attrNameLst>
                                          <p:attrName>style.visibility</p:attrName>
                                        </p:attrNameLst>
                                      </p:cBhvr>
                                      <p:to>
                                        <p:strVal val="visible"/>
                                      </p:to>
                                    </p:set>
                                    <p:anim to="" calcmode="lin" valueType="num">
                                      <p:cBhvr>
                                        <p:cTn id="21" dur="1" fill="hold"/>
                                        <p:tgtEl>
                                          <p:spTgt spid="312322">
                                            <p:txEl>
                                              <p:pRg st="4" end="4"/>
                                            </p:txEl>
                                          </p:spTgt>
                                        </p:tgtEl>
                                        <p:attrNameLst>
                                          <p:attrName/>
                                        </p:attrNameLst>
                                      </p:cBhvr>
                                    </p:anim>
                                  </p:childTnLst>
                                </p:cTn>
                              </p:par>
                              <p:par>
                                <p:cTn id="22" presetID="24" presetClass="entr" presetSubtype="0" fill="hold" grpId="0" nodeType="withEffect">
                                  <p:stCondLst>
                                    <p:cond delay="0"/>
                                  </p:stCondLst>
                                  <p:childTnLst>
                                    <p:set>
                                      <p:cBhvr>
                                        <p:cTn id="23" dur="1" fill="hold">
                                          <p:stCondLst>
                                            <p:cond delay="499"/>
                                          </p:stCondLst>
                                        </p:cTn>
                                        <p:tgtEl>
                                          <p:spTgt spid="312322">
                                            <p:txEl>
                                              <p:pRg st="5" end="5"/>
                                            </p:txEl>
                                          </p:spTgt>
                                        </p:tgtEl>
                                        <p:attrNameLst>
                                          <p:attrName>style.visibility</p:attrName>
                                        </p:attrNameLst>
                                      </p:cBhvr>
                                      <p:to>
                                        <p:strVal val="visible"/>
                                      </p:to>
                                    </p:set>
                                    <p:anim to="" calcmode="lin" valueType="num">
                                      <p:cBhvr>
                                        <p:cTn id="24" dur="1" fill="hold"/>
                                        <p:tgtEl>
                                          <p:spTgt spid="312322">
                                            <p:txEl>
                                              <p:pRg st="5" end="5"/>
                                            </p:txEl>
                                          </p:spTgt>
                                        </p:tgtEl>
                                        <p:attrNameLst>
                                          <p:attrName/>
                                        </p:attrNameLst>
                                      </p:cBhvr>
                                    </p:anim>
                                  </p:childTnLst>
                                </p:cTn>
                              </p:par>
                              <p:par>
                                <p:cTn id="25" presetID="24" presetClass="entr" presetSubtype="0" fill="hold" grpId="0" nodeType="withEffect">
                                  <p:stCondLst>
                                    <p:cond delay="0"/>
                                  </p:stCondLst>
                                  <p:childTnLst>
                                    <p:set>
                                      <p:cBhvr>
                                        <p:cTn id="26" dur="1" fill="hold">
                                          <p:stCondLst>
                                            <p:cond delay="499"/>
                                          </p:stCondLst>
                                        </p:cTn>
                                        <p:tgtEl>
                                          <p:spTgt spid="312322">
                                            <p:txEl>
                                              <p:pRg st="6" end="6"/>
                                            </p:txEl>
                                          </p:spTgt>
                                        </p:tgtEl>
                                        <p:attrNameLst>
                                          <p:attrName>style.visibility</p:attrName>
                                        </p:attrNameLst>
                                      </p:cBhvr>
                                      <p:to>
                                        <p:strVal val="visible"/>
                                      </p:to>
                                    </p:set>
                                    <p:anim to="" calcmode="lin" valueType="num">
                                      <p:cBhvr>
                                        <p:cTn id="27" dur="1" fill="hold"/>
                                        <p:tgtEl>
                                          <p:spTgt spid="312322">
                                            <p:txEl>
                                              <p:pRg st="6" end="6"/>
                                            </p:txEl>
                                          </p:spTgt>
                                        </p:tgtEl>
                                        <p:attrNameLst>
                                          <p:attrName/>
                                        </p:attrNameLst>
                                      </p:cBhvr>
                                    </p:anim>
                                  </p:childTnLst>
                                </p:cTn>
                              </p:par>
                              <p:par>
                                <p:cTn id="28" presetID="24" presetClass="entr" presetSubtype="0" fill="hold" grpId="0" nodeType="withEffect">
                                  <p:stCondLst>
                                    <p:cond delay="0"/>
                                  </p:stCondLst>
                                  <p:childTnLst>
                                    <p:set>
                                      <p:cBhvr>
                                        <p:cTn id="29" dur="1" fill="hold">
                                          <p:stCondLst>
                                            <p:cond delay="499"/>
                                          </p:stCondLst>
                                        </p:cTn>
                                        <p:tgtEl>
                                          <p:spTgt spid="312322">
                                            <p:txEl>
                                              <p:pRg st="7" end="7"/>
                                            </p:txEl>
                                          </p:spTgt>
                                        </p:tgtEl>
                                        <p:attrNameLst>
                                          <p:attrName>style.visibility</p:attrName>
                                        </p:attrNameLst>
                                      </p:cBhvr>
                                      <p:to>
                                        <p:strVal val="visible"/>
                                      </p:to>
                                    </p:set>
                                    <p:anim to="" calcmode="lin" valueType="num">
                                      <p:cBhvr>
                                        <p:cTn id="30" dur="1" fill="hold"/>
                                        <p:tgtEl>
                                          <p:spTgt spid="312322">
                                            <p:txEl>
                                              <p:pRg st="7" end="7"/>
                                            </p:txEl>
                                          </p:spTgt>
                                        </p:tgtEl>
                                        <p:attrNameLst>
                                          <p:attrName/>
                                        </p:attrNameLst>
                                      </p:cBhvr>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4" presetClass="entr" presetSubtype="0" fill="hold" grpId="0" nodeType="clickEffect">
                                  <p:stCondLst>
                                    <p:cond delay="0"/>
                                  </p:stCondLst>
                                  <p:childTnLst>
                                    <p:set>
                                      <p:cBhvr>
                                        <p:cTn id="34" dur="1" fill="hold">
                                          <p:stCondLst>
                                            <p:cond delay="499"/>
                                          </p:stCondLst>
                                        </p:cTn>
                                        <p:tgtEl>
                                          <p:spTgt spid="312322">
                                            <p:txEl>
                                              <p:pRg st="8" end="8"/>
                                            </p:txEl>
                                          </p:spTgt>
                                        </p:tgtEl>
                                        <p:attrNameLst>
                                          <p:attrName>style.visibility</p:attrName>
                                        </p:attrNameLst>
                                      </p:cBhvr>
                                      <p:to>
                                        <p:strVal val="visible"/>
                                      </p:to>
                                    </p:set>
                                    <p:anim to="" calcmode="lin" valueType="num">
                                      <p:cBhvr>
                                        <p:cTn id="35" dur="1" fill="hold"/>
                                        <p:tgtEl>
                                          <p:spTgt spid="312322">
                                            <p:txEl>
                                              <p:pRg st="8" end="8"/>
                                            </p:txEl>
                                          </p:spTgt>
                                        </p:tgtEl>
                                        <p:attrNameLst>
                                          <p:attrName/>
                                        </p:attrNameLst>
                                      </p:cBhvr>
                                    </p:anim>
                                  </p:childTnLst>
                                </p:cTn>
                              </p:par>
                              <p:par>
                                <p:cTn id="36" presetID="24" presetClass="entr" presetSubtype="0" fill="hold" grpId="0" nodeType="withEffect">
                                  <p:stCondLst>
                                    <p:cond delay="0"/>
                                  </p:stCondLst>
                                  <p:childTnLst>
                                    <p:set>
                                      <p:cBhvr>
                                        <p:cTn id="37" dur="1" fill="hold">
                                          <p:stCondLst>
                                            <p:cond delay="499"/>
                                          </p:stCondLst>
                                        </p:cTn>
                                        <p:tgtEl>
                                          <p:spTgt spid="312322">
                                            <p:txEl>
                                              <p:pRg st="9" end="9"/>
                                            </p:txEl>
                                          </p:spTgt>
                                        </p:tgtEl>
                                        <p:attrNameLst>
                                          <p:attrName>style.visibility</p:attrName>
                                        </p:attrNameLst>
                                      </p:cBhvr>
                                      <p:to>
                                        <p:strVal val="visible"/>
                                      </p:to>
                                    </p:set>
                                    <p:anim to="" calcmode="lin" valueType="num">
                                      <p:cBhvr>
                                        <p:cTn id="38" dur="1" fill="hold"/>
                                        <p:tgtEl>
                                          <p:spTgt spid="312322">
                                            <p:txEl>
                                              <p:pRg st="9" end="9"/>
                                            </p:txEl>
                                          </p:spTgt>
                                        </p:tgtEl>
                                        <p:attrNameLst>
                                          <p:attrName/>
                                        </p:attrNameLst>
                                      </p:cBhvr>
                                    </p:anim>
                                  </p:childTnLst>
                                </p:cTn>
                              </p:par>
                              <p:par>
                                <p:cTn id="39" presetID="24" presetClass="entr" presetSubtype="0" fill="hold" grpId="0" nodeType="withEffect">
                                  <p:stCondLst>
                                    <p:cond delay="0"/>
                                  </p:stCondLst>
                                  <p:childTnLst>
                                    <p:set>
                                      <p:cBhvr>
                                        <p:cTn id="40" dur="1" fill="hold">
                                          <p:stCondLst>
                                            <p:cond delay="499"/>
                                          </p:stCondLst>
                                        </p:cTn>
                                        <p:tgtEl>
                                          <p:spTgt spid="312322">
                                            <p:txEl>
                                              <p:pRg st="10" end="10"/>
                                            </p:txEl>
                                          </p:spTgt>
                                        </p:tgtEl>
                                        <p:attrNameLst>
                                          <p:attrName>style.visibility</p:attrName>
                                        </p:attrNameLst>
                                      </p:cBhvr>
                                      <p:to>
                                        <p:strVal val="visible"/>
                                      </p:to>
                                    </p:set>
                                    <p:anim to="" calcmode="lin" valueType="num">
                                      <p:cBhvr>
                                        <p:cTn id="41" dur="1" fill="hold"/>
                                        <p:tgtEl>
                                          <p:spTgt spid="312322">
                                            <p:txEl>
                                              <p:pRg st="10" end="10"/>
                                            </p:txEl>
                                          </p:spTgt>
                                        </p:tgtEl>
                                        <p:attrNameLst>
                                          <p:attrName/>
                                        </p:attrNameLst>
                                      </p:cBhvr>
                                    </p:anim>
                                  </p:childTnLst>
                                </p:cTn>
                              </p:par>
                              <p:par>
                                <p:cTn id="42" presetID="24" presetClass="entr" presetSubtype="0" fill="hold" grpId="0" nodeType="withEffect">
                                  <p:stCondLst>
                                    <p:cond delay="0"/>
                                  </p:stCondLst>
                                  <p:childTnLst>
                                    <p:set>
                                      <p:cBhvr>
                                        <p:cTn id="43" dur="1" fill="hold">
                                          <p:stCondLst>
                                            <p:cond delay="499"/>
                                          </p:stCondLst>
                                        </p:cTn>
                                        <p:tgtEl>
                                          <p:spTgt spid="312322">
                                            <p:txEl>
                                              <p:pRg st="11" end="11"/>
                                            </p:txEl>
                                          </p:spTgt>
                                        </p:tgtEl>
                                        <p:attrNameLst>
                                          <p:attrName>style.visibility</p:attrName>
                                        </p:attrNameLst>
                                      </p:cBhvr>
                                      <p:to>
                                        <p:strVal val="visible"/>
                                      </p:to>
                                    </p:set>
                                    <p:anim to="" calcmode="lin" valueType="num">
                                      <p:cBhvr>
                                        <p:cTn id="44" dur="1" fill="hold"/>
                                        <p:tgtEl>
                                          <p:spTgt spid="312322">
                                            <p:txEl>
                                              <p:pRg st="11" end="1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2322" grpId="0" build="p" autoUpdateAnimBg="0"/>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86227589-361D-4ECB-B84E-D77FFCA68425}"/>
              </a:ext>
            </a:extLst>
          </p:cNvPr>
          <p:cNvSpPr>
            <a:spLocks noGrp="1" noChangeArrowheads="1"/>
          </p:cNvSpPr>
          <p:nvPr>
            <p:ph type="title"/>
          </p:nvPr>
        </p:nvSpPr>
        <p:spPr>
          <a:xfrm>
            <a:off x="1085850" y="914400"/>
            <a:ext cx="7793038" cy="762000"/>
          </a:xfrm>
        </p:spPr>
        <p:txBody>
          <a:bodyPr/>
          <a:lstStyle/>
          <a:p>
            <a:pPr eaLnBrk="1" hangingPunct="1">
              <a:defRPr/>
            </a:pPr>
            <a:r>
              <a:rPr lang="en-US">
                <a:solidFill>
                  <a:srgbClr val="990000"/>
                </a:solidFill>
              </a:rPr>
              <a:t>Sắp xếp - ORDER BY Clause</a:t>
            </a:r>
          </a:p>
        </p:txBody>
      </p:sp>
      <p:graphicFrame>
        <p:nvGraphicFramePr>
          <p:cNvPr id="245763" name="Object 3">
            <a:extLst>
              <a:ext uri="{FF2B5EF4-FFF2-40B4-BE49-F238E27FC236}">
                <a16:creationId xmlns:a16="http://schemas.microsoft.com/office/drawing/2014/main" id="{53B6AB9A-4A4D-484A-BBC8-7A88525D1133}"/>
              </a:ext>
            </a:extLst>
          </p:cNvPr>
          <p:cNvGraphicFramePr>
            <a:graphicFrameLocks noChangeAspect="1"/>
          </p:cNvGraphicFramePr>
          <p:nvPr/>
        </p:nvGraphicFramePr>
        <p:xfrm>
          <a:off x="1981200" y="3895725"/>
          <a:ext cx="5191125" cy="2962275"/>
        </p:xfrm>
        <a:graphic>
          <a:graphicData uri="http://schemas.openxmlformats.org/presentationml/2006/ole">
            <mc:AlternateContent xmlns:mc="http://schemas.openxmlformats.org/markup-compatibility/2006">
              <mc:Choice xmlns:v="urn:schemas-microsoft-com:vml" Requires="v">
                <p:oleObj spid="_x0000_s124938" name="Bitmap Image" r:id="rId3" imgW="5191850" imgH="2962689" progId="Paint.Picture">
                  <p:embed/>
                </p:oleObj>
              </mc:Choice>
              <mc:Fallback>
                <p:oleObj name="Bitmap Image" r:id="rId3" imgW="5191850" imgH="2962689" progId="Paint.Picture">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895725"/>
                        <a:ext cx="5191125" cy="29622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5764" name="Rectangle 4">
            <a:extLst>
              <a:ext uri="{FF2B5EF4-FFF2-40B4-BE49-F238E27FC236}">
                <a16:creationId xmlns:a16="http://schemas.microsoft.com/office/drawing/2014/main" id="{0F96A767-D711-432C-B381-F5311A2915EF}"/>
              </a:ext>
            </a:extLst>
          </p:cNvPr>
          <p:cNvSpPr>
            <a:spLocks noChangeArrowheads="1"/>
          </p:cNvSpPr>
          <p:nvPr/>
        </p:nvSpPr>
        <p:spPr bwMode="auto">
          <a:xfrm>
            <a:off x="1085850" y="2076450"/>
            <a:ext cx="78295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200"/>
              <a:t>Xác định thứ tự của bộ kết quả</a:t>
            </a:r>
          </a:p>
          <a:p>
            <a:pPr eaLnBrk="1" hangingPunct="1">
              <a:spcBef>
                <a:spcPct val="0"/>
              </a:spcBef>
              <a:buFontTx/>
              <a:buNone/>
            </a:pPr>
            <a:r>
              <a:rPr lang="en-US" altLang="en-US" sz="2200"/>
              <a:t>Cú pháp</a:t>
            </a:r>
          </a:p>
          <a:p>
            <a:pPr eaLnBrk="1" hangingPunct="1">
              <a:spcBef>
                <a:spcPct val="0"/>
              </a:spcBef>
              <a:buFontTx/>
              <a:buNone/>
            </a:pPr>
            <a:r>
              <a:rPr lang="en-US" altLang="en-US" sz="2200">
                <a:solidFill>
                  <a:srgbClr val="990000"/>
                </a:solidFill>
              </a:rPr>
              <a:t>[ ORDER BY { </a:t>
            </a:r>
            <a:r>
              <a:rPr lang="en-US" altLang="en-US" sz="2200" i="1">
                <a:solidFill>
                  <a:srgbClr val="990000"/>
                </a:solidFill>
              </a:rPr>
              <a:t>order_by_expression</a:t>
            </a:r>
            <a:r>
              <a:rPr lang="en-US" altLang="en-US" sz="2200">
                <a:solidFill>
                  <a:srgbClr val="990000"/>
                </a:solidFill>
              </a:rPr>
              <a:t> [ ASC | DESC ] } [ </a:t>
            </a:r>
            <a:r>
              <a:rPr lang="en-US" altLang="en-US" sz="2200" b="1">
                <a:solidFill>
                  <a:srgbClr val="990000"/>
                </a:solidFill>
              </a:rPr>
              <a:t>,</a:t>
            </a:r>
            <a:r>
              <a:rPr lang="en-US" altLang="en-US" sz="2200">
                <a:solidFill>
                  <a:srgbClr val="990000"/>
                </a:solidFill>
              </a:rPr>
              <a:t>...</a:t>
            </a:r>
            <a:r>
              <a:rPr lang="en-US" altLang="en-US" sz="2200" i="1">
                <a:solidFill>
                  <a:srgbClr val="990000"/>
                </a:solidFill>
              </a:rPr>
              <a:t>n</a:t>
            </a:r>
            <a:r>
              <a:rPr lang="en-US" altLang="en-US" sz="2200">
                <a:solidFill>
                  <a:srgbClr val="990000"/>
                </a:solidFill>
              </a:rPr>
              <a:t>] ]</a:t>
            </a:r>
            <a:r>
              <a:rPr lang="en-US" altLang="en-US" sz="2200"/>
              <a:t> </a:t>
            </a:r>
          </a:p>
          <a:p>
            <a:pPr eaLnBrk="1" hangingPunct="1">
              <a:spcBef>
                <a:spcPct val="0"/>
              </a:spcBef>
              <a:buFontTx/>
              <a:buNone/>
            </a:pPr>
            <a:r>
              <a:rPr lang="en-US" altLang="en-US" sz="2200"/>
              <a:t>ASC (ascending) : xếp theo thứ tự tăng</a:t>
            </a:r>
          </a:p>
          <a:p>
            <a:pPr eaLnBrk="1" hangingPunct="1">
              <a:spcBef>
                <a:spcPct val="0"/>
              </a:spcBef>
              <a:buFontTx/>
              <a:buNone/>
            </a:pPr>
            <a:r>
              <a:rPr lang="en-US" altLang="en-US" sz="2200"/>
              <a:t>DESC (descending): xếp theo thứ tự giảm</a:t>
            </a:r>
          </a:p>
        </p:txBody>
      </p:sp>
      <p:sp>
        <p:nvSpPr>
          <p:cNvPr id="124933" name="Footer Placeholder 1">
            <a:extLst>
              <a:ext uri="{FF2B5EF4-FFF2-40B4-BE49-F238E27FC236}">
                <a16:creationId xmlns:a16="http://schemas.microsoft.com/office/drawing/2014/main" id="{AA6AD0C4-0DAF-472F-9CB3-8BB2D2F5AEA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64">
                                            <p:txEl>
                                              <p:pRg st="0" end="0"/>
                                            </p:txEl>
                                          </p:spTgt>
                                        </p:tgtEl>
                                        <p:attrNameLst>
                                          <p:attrName>style.visibility</p:attrName>
                                        </p:attrNameLst>
                                      </p:cBhvr>
                                      <p:to>
                                        <p:strVal val="visible"/>
                                      </p:to>
                                    </p:set>
                                    <p:anim calcmode="lin" valueType="num">
                                      <p:cBhvr additive="base">
                                        <p:cTn id="7" dur="500" fill="hold"/>
                                        <p:tgtEl>
                                          <p:spTgt spid="2457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5764">
                                            <p:txEl>
                                              <p:pRg st="1" end="1"/>
                                            </p:txEl>
                                          </p:spTgt>
                                        </p:tgtEl>
                                        <p:attrNameLst>
                                          <p:attrName>style.visibility</p:attrName>
                                        </p:attrNameLst>
                                      </p:cBhvr>
                                      <p:to>
                                        <p:strVal val="visible"/>
                                      </p:to>
                                    </p:set>
                                    <p:anim calcmode="lin" valueType="num">
                                      <p:cBhvr additive="base">
                                        <p:cTn id="13" dur="500" fill="hold"/>
                                        <p:tgtEl>
                                          <p:spTgt spid="24576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57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5764">
                                            <p:txEl>
                                              <p:pRg st="2" end="2"/>
                                            </p:txEl>
                                          </p:spTgt>
                                        </p:tgtEl>
                                        <p:attrNameLst>
                                          <p:attrName>style.visibility</p:attrName>
                                        </p:attrNameLst>
                                      </p:cBhvr>
                                      <p:to>
                                        <p:strVal val="visible"/>
                                      </p:to>
                                    </p:set>
                                    <p:anim calcmode="lin" valueType="num">
                                      <p:cBhvr additive="base">
                                        <p:cTn id="19" dur="500" fill="hold"/>
                                        <p:tgtEl>
                                          <p:spTgt spid="24576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57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5764">
                                            <p:txEl>
                                              <p:pRg st="3" end="3"/>
                                            </p:txEl>
                                          </p:spTgt>
                                        </p:tgtEl>
                                        <p:attrNameLst>
                                          <p:attrName>style.visibility</p:attrName>
                                        </p:attrNameLst>
                                      </p:cBhvr>
                                      <p:to>
                                        <p:strVal val="visible"/>
                                      </p:to>
                                    </p:set>
                                    <p:anim calcmode="lin" valueType="num">
                                      <p:cBhvr additive="base">
                                        <p:cTn id="25" dur="500" fill="hold"/>
                                        <p:tgtEl>
                                          <p:spTgt spid="24576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5764">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8" fill="hold" grpId="0" nodeType="clickEffect">
                                  <p:stCondLst>
                                    <p:cond delay="0"/>
                                  </p:stCondLst>
                                  <p:childTnLst>
                                    <p:set>
                                      <p:cBhvr>
                                        <p:cTn id="30" dur="1" fill="hold">
                                          <p:stCondLst>
                                            <p:cond delay="0"/>
                                          </p:stCondLst>
                                        </p:cTn>
                                        <p:tgtEl>
                                          <p:spTgt spid="245764">
                                            <p:txEl>
                                              <p:pRg st="4" end="4"/>
                                            </p:txEl>
                                          </p:spTgt>
                                        </p:tgtEl>
                                        <p:attrNameLst>
                                          <p:attrName>style.visibility</p:attrName>
                                        </p:attrNameLst>
                                      </p:cBhvr>
                                      <p:to>
                                        <p:strVal val="visible"/>
                                      </p:to>
                                    </p:set>
                                    <p:anim calcmode="lin" valueType="num">
                                      <p:cBhvr additive="base">
                                        <p:cTn id="31" dur="500" fill="hold"/>
                                        <p:tgtEl>
                                          <p:spTgt spid="245764">
                                            <p:txEl>
                                              <p:pRg st="4" end="4"/>
                                            </p:txEl>
                                          </p:spTgt>
                                        </p:tgtEl>
                                        <p:attrNameLst>
                                          <p:attrName>ppt_x</p:attrName>
                                        </p:attrNameLst>
                                      </p:cBhvr>
                                      <p:tavLst>
                                        <p:tav tm="0">
                                          <p:val>
                                            <p:strVal val="0-#ppt_w/2"/>
                                          </p:val>
                                        </p:tav>
                                        <p:tav tm="100000">
                                          <p:val>
                                            <p:strVal val="#ppt_x"/>
                                          </p:val>
                                        </p:tav>
                                      </p:tavLst>
                                    </p:anim>
                                    <p:anim calcmode="lin" valueType="num">
                                      <p:cBhvr additive="base">
                                        <p:cTn id="32" dur="500" fill="hold"/>
                                        <p:tgtEl>
                                          <p:spTgt spid="245764">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45763"/>
                                        </p:tgtEl>
                                        <p:attrNameLst>
                                          <p:attrName>style.visibility</p:attrName>
                                        </p:attrNameLst>
                                      </p:cBhvr>
                                      <p:to>
                                        <p:strVal val="visible"/>
                                      </p:to>
                                    </p:set>
                                    <p:animEffect transition="in" filter="dissolve">
                                      <p:cBhvr>
                                        <p:cTn id="37" dur="500"/>
                                        <p:tgtEl>
                                          <p:spTgt spid="2457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4" grpId="0" build="p" autoUpdateAnimBg="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FC616402-BA6F-4DD2-B413-E4765AD0ABC1}"/>
              </a:ext>
            </a:extLst>
          </p:cNvPr>
          <p:cNvSpPr>
            <a:spLocks noGrp="1" noChangeArrowheads="1"/>
          </p:cNvSpPr>
          <p:nvPr>
            <p:ph type="title"/>
          </p:nvPr>
        </p:nvSpPr>
        <p:spPr>
          <a:xfrm>
            <a:off x="1085850" y="914400"/>
            <a:ext cx="7793038" cy="762000"/>
          </a:xfrm>
        </p:spPr>
        <p:txBody>
          <a:bodyPr/>
          <a:lstStyle/>
          <a:p>
            <a:pPr eaLnBrk="1" hangingPunct="1">
              <a:defRPr/>
            </a:pPr>
            <a:r>
              <a:rPr lang="en-US">
                <a:solidFill>
                  <a:srgbClr val="990000"/>
                </a:solidFill>
              </a:rPr>
              <a:t>Sắp xếp - ORDER BY Clause</a:t>
            </a:r>
          </a:p>
        </p:txBody>
      </p:sp>
      <p:sp>
        <p:nvSpPr>
          <p:cNvPr id="245764" name="Rectangle 4">
            <a:extLst>
              <a:ext uri="{FF2B5EF4-FFF2-40B4-BE49-F238E27FC236}">
                <a16:creationId xmlns:a16="http://schemas.microsoft.com/office/drawing/2014/main" id="{D0D96B13-7728-4471-A4DC-B4B39D8A7024}"/>
              </a:ext>
            </a:extLst>
          </p:cNvPr>
          <p:cNvSpPr>
            <a:spLocks noChangeArrowheads="1"/>
          </p:cNvSpPr>
          <p:nvPr/>
        </p:nvSpPr>
        <p:spPr bwMode="auto">
          <a:xfrm>
            <a:off x="1085850" y="2076450"/>
            <a:ext cx="7829550" cy="121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Order by: sắp xếp kết quả hiển thị </a:t>
            </a:r>
          </a:p>
          <a:p>
            <a:pPr eaLnBrk="1" hangingPunct="1">
              <a:spcBef>
                <a:spcPct val="0"/>
              </a:spcBef>
              <a:buFontTx/>
              <a:buNone/>
            </a:pPr>
            <a:r>
              <a:rPr lang="en-US" altLang="en-US" sz="2400"/>
              <a:t> Sắp xếp tăng dần: ASC </a:t>
            </a:r>
          </a:p>
          <a:p>
            <a:pPr eaLnBrk="1" hangingPunct="1">
              <a:spcBef>
                <a:spcPct val="0"/>
              </a:spcBef>
              <a:buFontTx/>
              <a:buNone/>
            </a:pPr>
            <a:r>
              <a:rPr lang="en-US" altLang="en-US" sz="2400"/>
              <a:t> Sắp xếp giảm dần: DESC </a:t>
            </a:r>
          </a:p>
          <a:p>
            <a:pPr eaLnBrk="1" hangingPunct="1">
              <a:spcBef>
                <a:spcPct val="0"/>
              </a:spcBef>
              <a:buFontTx/>
              <a:buNone/>
            </a:pPr>
            <a:r>
              <a:rPr lang="en-US" altLang="en-US" sz="2400"/>
              <a:t> Select * from NHANVIEN order by LUONG DESC</a:t>
            </a:r>
            <a:endParaRPr lang="en-US" altLang="en-US" sz="2200"/>
          </a:p>
        </p:txBody>
      </p:sp>
      <p:sp>
        <p:nvSpPr>
          <p:cNvPr id="125956" name="Footer Placeholder 1">
            <a:extLst>
              <a:ext uri="{FF2B5EF4-FFF2-40B4-BE49-F238E27FC236}">
                <a16:creationId xmlns:a16="http://schemas.microsoft.com/office/drawing/2014/main" id="{33974050-03D1-426C-9BEA-AC446280A19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25957" name="Picture 1">
            <a:extLst>
              <a:ext uri="{FF2B5EF4-FFF2-40B4-BE49-F238E27FC236}">
                <a16:creationId xmlns:a16="http://schemas.microsoft.com/office/drawing/2014/main" id="{1087B83B-663D-4389-BCA6-3A0B10C1BD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5850" y="3795713"/>
            <a:ext cx="7948613" cy="2300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5764">
                                            <p:txEl>
                                              <p:pRg st="0" end="0"/>
                                            </p:txEl>
                                          </p:spTgt>
                                        </p:tgtEl>
                                        <p:attrNameLst>
                                          <p:attrName>style.visibility</p:attrName>
                                        </p:attrNameLst>
                                      </p:cBhvr>
                                      <p:to>
                                        <p:strVal val="visible"/>
                                      </p:to>
                                    </p:set>
                                    <p:anim calcmode="lin" valueType="num">
                                      <p:cBhvr additive="base">
                                        <p:cTn id="7" dur="500" fill="hold"/>
                                        <p:tgtEl>
                                          <p:spTgt spid="245764">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5764">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5764">
                                            <p:txEl>
                                              <p:pRg st="1" end="1"/>
                                            </p:txEl>
                                          </p:spTgt>
                                        </p:tgtEl>
                                        <p:attrNameLst>
                                          <p:attrName>style.visibility</p:attrName>
                                        </p:attrNameLst>
                                      </p:cBhvr>
                                      <p:to>
                                        <p:strVal val="visible"/>
                                      </p:to>
                                    </p:set>
                                    <p:anim calcmode="lin" valueType="num">
                                      <p:cBhvr additive="base">
                                        <p:cTn id="13" dur="500" fill="hold"/>
                                        <p:tgtEl>
                                          <p:spTgt spid="245764">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45764">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45764">
                                            <p:txEl>
                                              <p:pRg st="2" end="2"/>
                                            </p:txEl>
                                          </p:spTgt>
                                        </p:tgtEl>
                                        <p:attrNameLst>
                                          <p:attrName>style.visibility</p:attrName>
                                        </p:attrNameLst>
                                      </p:cBhvr>
                                      <p:to>
                                        <p:strVal val="visible"/>
                                      </p:to>
                                    </p:set>
                                    <p:anim calcmode="lin" valueType="num">
                                      <p:cBhvr additive="base">
                                        <p:cTn id="19" dur="500" fill="hold"/>
                                        <p:tgtEl>
                                          <p:spTgt spid="245764">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45764">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45764">
                                            <p:txEl>
                                              <p:pRg st="3" end="3"/>
                                            </p:txEl>
                                          </p:spTgt>
                                        </p:tgtEl>
                                        <p:attrNameLst>
                                          <p:attrName>style.visibility</p:attrName>
                                        </p:attrNameLst>
                                      </p:cBhvr>
                                      <p:to>
                                        <p:strVal val="visible"/>
                                      </p:to>
                                    </p:set>
                                    <p:anim calcmode="lin" valueType="num">
                                      <p:cBhvr additive="base">
                                        <p:cTn id="25" dur="500" fill="hold"/>
                                        <p:tgtEl>
                                          <p:spTgt spid="245764">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45764">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4" grpId="0" build="p" autoUpdateAnimBg="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62" name="Rectangle 2">
            <a:extLst>
              <a:ext uri="{FF2B5EF4-FFF2-40B4-BE49-F238E27FC236}">
                <a16:creationId xmlns:a16="http://schemas.microsoft.com/office/drawing/2014/main" id="{CE7096BE-CD78-4710-B933-A0930F1DF1F2}"/>
              </a:ext>
            </a:extLst>
          </p:cNvPr>
          <p:cNvSpPr>
            <a:spLocks noGrp="1" noChangeArrowheads="1"/>
          </p:cNvSpPr>
          <p:nvPr>
            <p:ph type="title"/>
          </p:nvPr>
        </p:nvSpPr>
        <p:spPr>
          <a:xfrm>
            <a:off x="1085850" y="914400"/>
            <a:ext cx="7793038" cy="762000"/>
          </a:xfrm>
        </p:spPr>
        <p:txBody>
          <a:bodyPr/>
          <a:lstStyle/>
          <a:p>
            <a:pPr eaLnBrk="1" hangingPunct="1">
              <a:defRPr/>
            </a:pPr>
            <a:r>
              <a:rPr lang="en-US">
                <a:solidFill>
                  <a:srgbClr val="990000"/>
                </a:solidFill>
              </a:rPr>
              <a:t>Sắp xếp - ORDER BY Clause</a:t>
            </a:r>
          </a:p>
        </p:txBody>
      </p:sp>
      <p:sp>
        <p:nvSpPr>
          <p:cNvPr id="126979" name="Footer Placeholder 1">
            <a:extLst>
              <a:ext uri="{FF2B5EF4-FFF2-40B4-BE49-F238E27FC236}">
                <a16:creationId xmlns:a16="http://schemas.microsoft.com/office/drawing/2014/main" id="{0D83EDD2-F333-49FD-8036-7286305E159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26980" name="Picture 2">
            <a:extLst>
              <a:ext uri="{FF2B5EF4-FFF2-40B4-BE49-F238E27FC236}">
                <a16:creationId xmlns:a16="http://schemas.microsoft.com/office/drawing/2014/main" id="{B753BBF0-7EFB-4A66-AA52-8F034884A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9675" y="2247900"/>
            <a:ext cx="7546975"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a:extLst>
              <a:ext uri="{FF2B5EF4-FFF2-40B4-BE49-F238E27FC236}">
                <a16:creationId xmlns:a16="http://schemas.microsoft.com/office/drawing/2014/main" id="{7EDA29F8-178E-49DA-9C06-06ACAA0DC4FB}"/>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Nhóm dữ liệu trong bảng kết quả</a:t>
            </a:r>
          </a:p>
        </p:txBody>
      </p:sp>
      <p:sp>
        <p:nvSpPr>
          <p:cNvPr id="128003" name="Rectangle 3">
            <a:extLst>
              <a:ext uri="{FF2B5EF4-FFF2-40B4-BE49-F238E27FC236}">
                <a16:creationId xmlns:a16="http://schemas.microsoft.com/office/drawing/2014/main" id="{A5FAC64E-38DD-451D-92F1-0D559D99A9CB}"/>
              </a:ext>
            </a:extLst>
          </p:cNvPr>
          <p:cNvSpPr>
            <a:spLocks noGrp="1" noChangeArrowheads="1"/>
          </p:cNvSpPr>
          <p:nvPr>
            <p:ph idx="4294967295"/>
          </p:nvPr>
        </p:nvSpPr>
        <p:spPr>
          <a:xfrm>
            <a:off x="914400" y="2133600"/>
            <a:ext cx="7848600" cy="4724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5000"/>
              </a:lnSpc>
            </a:pPr>
            <a:r>
              <a:rPr lang="en-US" altLang="en-US" sz="2400">
                <a:effectLst/>
              </a:rPr>
              <a:t>Những mệnh đề dùng để nhóm dữ trong bảng kết quả:</a:t>
            </a:r>
          </a:p>
          <a:p>
            <a:pPr marL="547688" lvl="1" indent="-200025" algn="just" eaLnBrk="1" hangingPunct="1">
              <a:lnSpc>
                <a:spcPct val="115000"/>
              </a:lnSpc>
            </a:pPr>
            <a:r>
              <a:rPr lang="en-US" altLang="en-US" sz="2400" b="1">
                <a:solidFill>
                  <a:srgbClr val="C00000"/>
                </a:solidFill>
                <a:effectLst/>
              </a:rPr>
              <a:t>GROUP BY</a:t>
            </a:r>
            <a:r>
              <a:rPr lang="en-US" altLang="en-US" sz="2400">
                <a:effectLst/>
              </a:rPr>
              <a:t>: tổng hợp bảng kết quả theo nhóm bằng cách dùng các hàm gộp</a:t>
            </a:r>
          </a:p>
          <a:p>
            <a:pPr marL="547688" lvl="1" indent="-200025" algn="just" eaLnBrk="1" hangingPunct="1">
              <a:lnSpc>
                <a:spcPct val="115000"/>
              </a:lnSpc>
            </a:pPr>
            <a:r>
              <a:rPr lang="en-US" altLang="en-US" sz="2400" b="1">
                <a:solidFill>
                  <a:srgbClr val="C00000"/>
                </a:solidFill>
                <a:effectLst/>
              </a:rPr>
              <a:t>COMPUTE</a:t>
            </a:r>
            <a:r>
              <a:rPr lang="en-US" altLang="en-US" sz="2400">
                <a:solidFill>
                  <a:srgbClr val="C00000"/>
                </a:solidFill>
                <a:effectLst/>
              </a:rPr>
              <a:t> và </a:t>
            </a:r>
            <a:r>
              <a:rPr lang="en-US" altLang="en-US" sz="2400" b="1">
                <a:solidFill>
                  <a:srgbClr val="C00000"/>
                </a:solidFill>
                <a:effectLst/>
              </a:rPr>
              <a:t>COMPUTE BY</a:t>
            </a:r>
            <a:r>
              <a:rPr lang="en-US" altLang="en-US" sz="2400">
                <a:effectLst/>
              </a:rPr>
              <a:t>: mệnh đề COMPUTE trong lệnh SELECT được dùng để phát ra các hàng tổng hợp bằng cách dùng hàm gộp. Mệnh đề COMPUTE BY được dùng để tổng hợp thêm các hàng kết quả theo cột</a:t>
            </a:r>
          </a:p>
          <a:p>
            <a:pPr marL="265113" indent="-265113" algn="just" eaLnBrk="1" hangingPunct="1">
              <a:lnSpc>
                <a:spcPct val="115000"/>
              </a:lnSpc>
            </a:pPr>
            <a:endParaRPr lang="en-US" altLang="en-US" sz="2400">
              <a:effectLst/>
            </a:endParaRPr>
          </a:p>
        </p:txBody>
      </p:sp>
      <p:sp>
        <p:nvSpPr>
          <p:cNvPr id="128004" name="Footer Placeholder 1">
            <a:extLst>
              <a:ext uri="{FF2B5EF4-FFF2-40B4-BE49-F238E27FC236}">
                <a16:creationId xmlns:a16="http://schemas.microsoft.com/office/drawing/2014/main" id="{45445E13-C877-4E7D-996D-B08386A9D42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9F14904-B6FE-463F-97CF-BAE519713112}"/>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Mệnh đề GROUP BY</a:t>
            </a:r>
          </a:p>
        </p:txBody>
      </p:sp>
      <p:sp>
        <p:nvSpPr>
          <p:cNvPr id="129027" name="Rectangle 3">
            <a:extLst>
              <a:ext uri="{FF2B5EF4-FFF2-40B4-BE49-F238E27FC236}">
                <a16:creationId xmlns:a16="http://schemas.microsoft.com/office/drawing/2014/main" id="{50544BF7-97A3-41DD-B0EC-6A923C403E8E}"/>
              </a:ext>
            </a:extLst>
          </p:cNvPr>
          <p:cNvSpPr>
            <a:spLocks noGrp="1" noChangeArrowheads="1"/>
          </p:cNvSpPr>
          <p:nvPr>
            <p:ph idx="4294967295"/>
          </p:nvPr>
        </p:nvSpPr>
        <p:spPr>
          <a:xfrm>
            <a:off x="1000125" y="2057400"/>
            <a:ext cx="7839075"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rPr>
              <a:t>Cú pháp:</a:t>
            </a:r>
          </a:p>
          <a:p>
            <a:pPr marL="265113" indent="-265113" algn="just" eaLnBrk="1" hangingPunct="1">
              <a:lnSpc>
                <a:spcPct val="110000"/>
              </a:lnSpc>
              <a:buFont typeface="Wingdings" panose="05000000000000000000" pitchFamily="2" charset="2"/>
              <a:buNone/>
            </a:pPr>
            <a:r>
              <a:rPr lang="en-US" altLang="en-US" sz="2400" b="1">
                <a:solidFill>
                  <a:schemeClr val="hlink"/>
                </a:solidFill>
                <a:effectLst/>
              </a:rPr>
              <a:t>    [GROUP BY [ ALL ]</a:t>
            </a:r>
            <a:r>
              <a:rPr lang="en-US" altLang="en-US" sz="2400" b="1" i="1">
                <a:solidFill>
                  <a:schemeClr val="hlink"/>
                </a:solidFill>
                <a:effectLst/>
              </a:rPr>
              <a:t>group_by_expression </a:t>
            </a:r>
            <a:r>
              <a:rPr lang="en-US" altLang="en-US" sz="2400" b="1">
                <a:solidFill>
                  <a:schemeClr val="hlink"/>
                </a:solidFill>
                <a:effectLst/>
              </a:rPr>
              <a:t>[,...</a:t>
            </a:r>
            <a:r>
              <a:rPr lang="en-US" altLang="en-US" sz="2400" b="1" i="1">
                <a:solidFill>
                  <a:schemeClr val="hlink"/>
                </a:solidFill>
                <a:effectLst/>
              </a:rPr>
              <a:t>n</a:t>
            </a:r>
            <a:r>
              <a:rPr lang="en-US" altLang="en-US" sz="2400" b="1">
                <a:solidFill>
                  <a:schemeClr val="hlink"/>
                </a:solidFill>
                <a:effectLst/>
              </a:rPr>
              <a:t>] </a:t>
            </a:r>
            <a:r>
              <a:rPr lang="en-US" altLang="en-US" sz="2400">
                <a:solidFill>
                  <a:schemeClr val="hlink"/>
                </a:solidFill>
                <a:effectLst/>
              </a:rPr>
              <a:t>ALL</a:t>
            </a:r>
          </a:p>
          <a:p>
            <a:pPr marL="265113" indent="-265113" algn="just" eaLnBrk="1" hangingPunct="1">
              <a:lnSpc>
                <a:spcPct val="110000"/>
              </a:lnSpc>
              <a:buFont typeface="Wingdings" panose="05000000000000000000" pitchFamily="2" charset="2"/>
              <a:buNone/>
            </a:pPr>
            <a:r>
              <a:rPr lang="en-US" altLang="en-US" sz="2400">
                <a:solidFill>
                  <a:schemeClr val="hlink"/>
                </a:solidFill>
                <a:effectLst/>
              </a:rPr>
              <a:t>	</a:t>
            </a:r>
            <a:r>
              <a:rPr lang="en-US" altLang="en-US" sz="2400">
                <a:effectLst/>
              </a:rPr>
              <a:t>bảng kết quả sẽ chứa tất cả các nhóm kể cả những nhóm không thỏa mãn điều kiện lọc trong trong mệnh đề WHERE, những nhóm không thoả điều kiện sẽ có giá trị null. </a:t>
            </a:r>
          </a:p>
          <a:p>
            <a:pPr marL="265113" indent="-265113" algn="just" eaLnBrk="1" hangingPunct="1">
              <a:lnSpc>
                <a:spcPct val="110000"/>
              </a:lnSpc>
            </a:pPr>
            <a:r>
              <a:rPr lang="en-US" altLang="en-US" sz="2400" i="1">
                <a:solidFill>
                  <a:schemeClr val="hlink"/>
                </a:solidFill>
                <a:effectLst/>
              </a:rPr>
              <a:t>group_by_expression:</a:t>
            </a:r>
            <a:r>
              <a:rPr lang="en-US" altLang="en-US" sz="2400" i="1">
                <a:effectLst/>
              </a:rPr>
              <a:t> </a:t>
            </a:r>
            <a:r>
              <a:rPr lang="en-US" altLang="en-US" sz="2400">
                <a:effectLst/>
              </a:rPr>
              <a:t>biểu thức dùng để xác định cột được nhóm</a:t>
            </a:r>
          </a:p>
          <a:p>
            <a:pPr marL="265113" indent="-265113" algn="just" eaLnBrk="1" hangingPunct="1">
              <a:lnSpc>
                <a:spcPct val="110000"/>
              </a:lnSpc>
            </a:pPr>
            <a:endParaRPr lang="en-US" altLang="en-US" sz="2400">
              <a:effectLst/>
            </a:endParaRPr>
          </a:p>
        </p:txBody>
      </p:sp>
      <p:sp>
        <p:nvSpPr>
          <p:cNvPr id="129028" name="Footer Placeholder 1">
            <a:extLst>
              <a:ext uri="{FF2B5EF4-FFF2-40B4-BE49-F238E27FC236}">
                <a16:creationId xmlns:a16="http://schemas.microsoft.com/office/drawing/2014/main" id="{2C068197-7BA0-4213-9E17-DA6132E2DCF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410627" name="Group 3">
            <a:extLst>
              <a:ext uri="{FF2B5EF4-FFF2-40B4-BE49-F238E27FC236}">
                <a16:creationId xmlns:a16="http://schemas.microsoft.com/office/drawing/2014/main" id="{6ABA10C8-24F4-4EF9-9CC5-0D8E05C707B5}"/>
              </a:ext>
            </a:extLst>
          </p:cNvPr>
          <p:cNvGraphicFramePr>
            <a:graphicFrameLocks noGrp="1"/>
          </p:cNvGraphicFramePr>
          <p:nvPr>
            <p:ph idx="1"/>
          </p:nvPr>
        </p:nvGraphicFramePr>
        <p:xfrm>
          <a:off x="1066800" y="2286000"/>
          <a:ext cx="7543800" cy="3740150"/>
        </p:xfrm>
        <a:graphic>
          <a:graphicData uri="http://schemas.openxmlformats.org/drawingml/2006/table">
            <a:tbl>
              <a:tblPr/>
              <a:tblGrid>
                <a:gridCol w="2808263">
                  <a:extLst>
                    <a:ext uri="{9D8B030D-6E8A-4147-A177-3AD203B41FA5}">
                      <a16:colId xmlns:a16="http://schemas.microsoft.com/office/drawing/2014/main" val="20000"/>
                    </a:ext>
                  </a:extLst>
                </a:gridCol>
                <a:gridCol w="4735537">
                  <a:extLst>
                    <a:ext uri="{9D8B030D-6E8A-4147-A177-3AD203B41FA5}">
                      <a16:colId xmlns:a16="http://schemas.microsoft.com/office/drawing/2014/main" val="20001"/>
                    </a:ext>
                  </a:extLst>
                </a:gridCol>
              </a:tblGrid>
              <a:tr h="457220">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Tên Hàm</a:t>
                      </a: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30000"/>
                        </a:spcBef>
                        <a:spcAft>
                          <a:spcPct val="0"/>
                        </a:spcAft>
                        <a:buClrTx/>
                        <a:buSzTx/>
                        <a:buFontTx/>
                        <a:buNone/>
                        <a:tabLst/>
                      </a:pPr>
                      <a:r>
                        <a:rPr kumimoji="0" lang="en-US" sz="2400" b="1" i="0" u="none" strike="noStrike" cap="none" normalizeH="0" baseline="0">
                          <a:ln>
                            <a:noFill/>
                          </a:ln>
                          <a:solidFill>
                            <a:schemeClr val="hlink"/>
                          </a:solidFill>
                          <a:effectLst>
                            <a:outerShdw blurRad="38100" dist="38100" dir="2700000" algn="tl">
                              <a:srgbClr val="C0C0C0"/>
                            </a:outerShdw>
                          </a:effectLst>
                          <a:latin typeface="Times New Roman" pitchFamily="18" charset="0"/>
                        </a:rPr>
                        <a:t>Ý nghĩa</a:t>
                      </a: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65766">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SUM</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Tính tổng các số</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640124">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COUNT</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Đếm số phần tử</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640124">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AVG</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800000"/>
                          </a:solidFill>
                          <a:effectLst>
                            <a:outerShdw blurRad="38100" dist="38100" dir="2700000" algn="tl">
                              <a:srgbClr val="C0C0C0"/>
                            </a:outerShdw>
                          </a:effectLst>
                          <a:latin typeface="Times New Roman" pitchFamily="18" charset="0"/>
                        </a:rPr>
                        <a:t>Tính giá trị trung bình</a:t>
                      </a:r>
                      <a:endParaRPr kumimoji="0" lang="en-US" sz="1800" b="0" i="0" u="none" strike="noStrike" cap="none" normalizeH="0" baseline="0">
                        <a:ln>
                          <a:noFill/>
                        </a:ln>
                        <a:solidFill>
                          <a:srgbClr val="800000"/>
                        </a:solidFill>
                        <a:effectLst>
                          <a:outerShdw blurRad="38100" dist="38100" dir="2700000" algn="tl">
                            <a:srgbClr val="C0C0C0"/>
                          </a:outerShdw>
                        </a:effectLst>
                        <a:latin typeface="Times New Roman" pitchFamily="18" charset="0"/>
                      </a:endParaRP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722432">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CC0000"/>
                          </a:solidFill>
                          <a:effectLst>
                            <a:outerShdw blurRad="38100" dist="38100" dir="2700000" algn="tl">
                              <a:srgbClr val="C0C0C0"/>
                            </a:outerShdw>
                          </a:effectLst>
                          <a:latin typeface="Times New Roman" pitchFamily="18" charset="0"/>
                        </a:rPr>
                        <a:t>MIN</a:t>
                      </a:r>
                      <a:endParaRPr kumimoji="0" lang="en-US" sz="1800" b="0" i="0" u="none" strike="noStrike" cap="none" normalizeH="0" baseline="0">
                        <a:ln>
                          <a:noFill/>
                        </a:ln>
                        <a:solidFill>
                          <a:srgbClr val="CC0000"/>
                        </a:solidFill>
                        <a:effectLst>
                          <a:outerShdw blurRad="38100" dist="38100" dir="2700000" algn="tl">
                            <a:srgbClr val="C0C0C0"/>
                          </a:outerShdw>
                        </a:effectLst>
                        <a:latin typeface="Times New Roman" pitchFamily="18" charset="0"/>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CC0000"/>
                          </a:solidFill>
                          <a:effectLst>
                            <a:outerShdw blurRad="38100" dist="38100" dir="2700000" algn="tl">
                              <a:srgbClr val="C0C0C0"/>
                            </a:outerShdw>
                          </a:effectLst>
                          <a:latin typeface="Times New Roman" pitchFamily="18" charset="0"/>
                        </a:rPr>
                        <a:t>Trả về giá trị nhỏ nhất</a:t>
                      </a:r>
                      <a:endParaRPr kumimoji="0" lang="en-US" sz="1800" b="0" i="0" u="none" strike="noStrike" cap="none" normalizeH="0" baseline="0">
                        <a:ln>
                          <a:noFill/>
                        </a:ln>
                        <a:solidFill>
                          <a:srgbClr val="CC0000"/>
                        </a:solidFill>
                        <a:effectLst>
                          <a:outerShdw blurRad="38100" dist="38100" dir="2700000" algn="tl">
                            <a:srgbClr val="C0C0C0"/>
                          </a:outerShdw>
                        </a:effectLst>
                        <a:latin typeface="Times New Roman" pitchFamily="18" charset="0"/>
                      </a:endParaRP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914484">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CC0000"/>
                          </a:solidFill>
                          <a:effectLst>
                            <a:outerShdw blurRad="38100" dist="38100" dir="2700000" algn="tl">
                              <a:srgbClr val="C0C0C0"/>
                            </a:outerShdw>
                          </a:effectLst>
                          <a:latin typeface="Times New Roman" pitchFamily="18" charset="0"/>
                        </a:rPr>
                        <a:t>MAX</a:t>
                      </a:r>
                      <a:endParaRPr kumimoji="0" lang="en-US" sz="1800" b="0" i="0" u="none" strike="noStrike" cap="none" normalizeH="0" baseline="0">
                        <a:ln>
                          <a:noFill/>
                        </a:ln>
                        <a:solidFill>
                          <a:srgbClr val="CC0000"/>
                        </a:solidFill>
                        <a:effectLst>
                          <a:outerShdw blurRad="38100" dist="38100" dir="2700000" algn="tl">
                            <a:srgbClr val="C0C0C0"/>
                          </a:outerShdw>
                        </a:effectLst>
                        <a:latin typeface="Times New Roman" pitchFamily="18" charset="0"/>
                      </a:endParaRPr>
                    </a:p>
                  </a:txBody>
                  <a:tcPr marT="45702" marB="45702"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30000"/>
                        </a:spcBef>
                        <a:spcAft>
                          <a:spcPct val="0"/>
                        </a:spcAft>
                        <a:buClrTx/>
                        <a:buSzTx/>
                        <a:buFontTx/>
                        <a:buNone/>
                        <a:tabLst/>
                      </a:pPr>
                      <a:r>
                        <a:rPr kumimoji="0" lang="en-US" sz="1800" b="1" i="0" u="none" strike="noStrike" cap="none" normalizeH="0" baseline="0">
                          <a:ln>
                            <a:noFill/>
                          </a:ln>
                          <a:solidFill>
                            <a:srgbClr val="CC0000"/>
                          </a:solidFill>
                          <a:effectLst>
                            <a:outerShdw blurRad="38100" dist="38100" dir="2700000" algn="tl">
                              <a:srgbClr val="C0C0C0"/>
                            </a:outerShdw>
                          </a:effectLst>
                          <a:latin typeface="Times New Roman" pitchFamily="18" charset="0"/>
                        </a:rPr>
                        <a:t>Trả về giá trị lớn nhất</a:t>
                      </a:r>
                      <a:endParaRPr kumimoji="0" lang="en-US" sz="1800" b="0" i="0" u="none" strike="noStrike" cap="none" normalizeH="0" baseline="0" dirty="0">
                        <a:ln>
                          <a:noFill/>
                        </a:ln>
                        <a:solidFill>
                          <a:srgbClr val="CC0000"/>
                        </a:solidFill>
                        <a:effectLst>
                          <a:outerShdw blurRad="38100" dist="38100" dir="2700000" algn="tl">
                            <a:srgbClr val="C0C0C0"/>
                          </a:outerShdw>
                        </a:effectLst>
                        <a:latin typeface="Times New Roman" pitchFamily="18" charset="0"/>
                      </a:endParaRPr>
                    </a:p>
                  </a:txBody>
                  <a:tcPr marT="45702" marB="45702"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410661" name="Rectangle 5">
            <a:extLst>
              <a:ext uri="{FF2B5EF4-FFF2-40B4-BE49-F238E27FC236}">
                <a16:creationId xmlns:a16="http://schemas.microsoft.com/office/drawing/2014/main" id="{638E63FC-C437-410B-B2A6-B00ECCEF9FE1}"/>
              </a:ext>
            </a:extLst>
          </p:cNvPr>
          <p:cNvSpPr>
            <a:spLocks noChangeArrowheads="1"/>
          </p:cNvSpPr>
          <p:nvPr/>
        </p:nvSpPr>
        <p:spPr bwMode="auto">
          <a:xfrm>
            <a:off x="1066800" y="708025"/>
            <a:ext cx="6705600" cy="823913"/>
          </a:xfrm>
          <a:prstGeom prst="rect">
            <a:avLst/>
          </a:prstGeom>
          <a:noFill/>
          <a:ln>
            <a:noFill/>
          </a:ln>
          <a:effectLst/>
        </p:spPr>
        <p:txBody>
          <a:bodyPr anchor="ctr">
            <a:spAutoFit/>
          </a:bodyPr>
          <a:lstStyle/>
          <a:p>
            <a:pPr eaLnBrk="1" hangingPunct="1">
              <a:defRPr/>
            </a:pPr>
            <a:r>
              <a:rPr lang="en-US" sz="4800">
                <a:solidFill>
                  <a:schemeClr val="tx2"/>
                </a:solidFill>
                <a:effectLst>
                  <a:outerShdw blurRad="38100" dist="38100" dir="2700000" algn="tl">
                    <a:srgbClr val="C0C0C0"/>
                  </a:outerShdw>
                </a:effectLst>
              </a:rPr>
              <a:t>Các Hàm tập hợp</a:t>
            </a:r>
            <a:endParaRPr lang="en-US" sz="3200">
              <a:solidFill>
                <a:schemeClr val="tx2"/>
              </a:solidFill>
              <a:effectLst>
                <a:outerShdw blurRad="38100" dist="38100" dir="2700000" algn="tl">
                  <a:srgbClr val="C0C0C0"/>
                </a:outerShdw>
              </a:effectLst>
            </a:endParaRPr>
          </a:p>
        </p:txBody>
      </p:sp>
      <p:sp>
        <p:nvSpPr>
          <p:cNvPr id="130074" name="Footer Placeholder 1">
            <a:extLst>
              <a:ext uri="{FF2B5EF4-FFF2-40B4-BE49-F238E27FC236}">
                <a16:creationId xmlns:a16="http://schemas.microsoft.com/office/drawing/2014/main" id="{98BCF981-0782-42A4-B57F-B95D0E736E9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05C598B5-7165-4160-AC43-D7E0C36F7DF3}"/>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Mệnh đề GROUP BY</a:t>
            </a:r>
          </a:p>
        </p:txBody>
      </p:sp>
      <p:sp>
        <p:nvSpPr>
          <p:cNvPr id="131075" name="Rectangle 3">
            <a:extLst>
              <a:ext uri="{FF2B5EF4-FFF2-40B4-BE49-F238E27FC236}">
                <a16:creationId xmlns:a16="http://schemas.microsoft.com/office/drawing/2014/main" id="{93E7C359-4CA0-41A7-A45C-5F7278146DB5}"/>
              </a:ext>
            </a:extLst>
          </p:cNvPr>
          <p:cNvSpPr>
            <a:spLocks noGrp="1" noChangeArrowheads="1"/>
          </p:cNvSpPr>
          <p:nvPr>
            <p:ph idx="4294967295"/>
          </p:nvPr>
        </p:nvSpPr>
        <p:spPr>
          <a:xfrm>
            <a:off x="1000125" y="2057400"/>
            <a:ext cx="7839075"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rPr>
              <a:t>Ví dụ:</a:t>
            </a:r>
          </a:p>
          <a:p>
            <a:pPr marL="265113" indent="-265113" algn="just" eaLnBrk="1" hangingPunct="1">
              <a:lnSpc>
                <a:spcPct val="110000"/>
              </a:lnSpc>
              <a:buFont typeface="Wingdings" panose="05000000000000000000" pitchFamily="2" charset="2"/>
              <a:buNone/>
            </a:pPr>
            <a:r>
              <a:rPr lang="en-US" altLang="en-US" sz="2400" b="1">
                <a:solidFill>
                  <a:schemeClr val="hlink"/>
                </a:solidFill>
                <a:effectLst/>
              </a:rPr>
              <a:t>    </a:t>
            </a:r>
            <a:endParaRPr lang="en-US" altLang="en-US" sz="2400">
              <a:effectLst/>
            </a:endParaRPr>
          </a:p>
        </p:txBody>
      </p:sp>
      <p:sp>
        <p:nvSpPr>
          <p:cNvPr id="349188" name="Rectangle 4">
            <a:extLst>
              <a:ext uri="{FF2B5EF4-FFF2-40B4-BE49-F238E27FC236}">
                <a16:creationId xmlns:a16="http://schemas.microsoft.com/office/drawing/2014/main" id="{ED4CE7FA-F4E4-4155-B664-EA8757880477}"/>
              </a:ext>
            </a:extLst>
          </p:cNvPr>
          <p:cNvSpPr>
            <a:spLocks noChangeArrowheads="1"/>
          </p:cNvSpPr>
          <p:nvPr/>
        </p:nvSpPr>
        <p:spPr bwMode="auto">
          <a:xfrm>
            <a:off x="1371600" y="2743200"/>
            <a:ext cx="6926263" cy="15621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Mahd, SUM(Soluong* Dongia)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AS ‘Thanh tien‘ FROM [Chi tiet hoa don]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GROUP BY mahd</a:t>
            </a:r>
          </a:p>
        </p:txBody>
      </p:sp>
      <p:sp>
        <p:nvSpPr>
          <p:cNvPr id="349189" name="Rectangle 5">
            <a:extLst>
              <a:ext uri="{FF2B5EF4-FFF2-40B4-BE49-F238E27FC236}">
                <a16:creationId xmlns:a16="http://schemas.microsoft.com/office/drawing/2014/main" id="{AA2A7838-7CC1-4050-8953-28B4F236577B}"/>
              </a:ext>
            </a:extLst>
          </p:cNvPr>
          <p:cNvSpPr>
            <a:spLocks noChangeArrowheads="1"/>
          </p:cNvSpPr>
          <p:nvPr/>
        </p:nvSpPr>
        <p:spPr bwMode="auto">
          <a:xfrm>
            <a:off x="1371600" y="4572000"/>
            <a:ext cx="6926263" cy="15621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Mahd, AVG(Soluong * DonGia)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AS ‘Trung Binh‘ FROM [Chi Tiet hoa don]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GROUP BY Mahd</a:t>
            </a:r>
          </a:p>
        </p:txBody>
      </p:sp>
      <p:sp>
        <p:nvSpPr>
          <p:cNvPr id="131078" name="Footer Placeholder 1">
            <a:extLst>
              <a:ext uri="{FF2B5EF4-FFF2-40B4-BE49-F238E27FC236}">
                <a16:creationId xmlns:a16="http://schemas.microsoft.com/office/drawing/2014/main" id="{D1AAE258-CFB2-4CB8-B87B-E2EE8C8D79F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49188"/>
                                        </p:tgtEl>
                                        <p:attrNameLst>
                                          <p:attrName>style.visibility</p:attrName>
                                        </p:attrNameLst>
                                      </p:cBhvr>
                                      <p:to>
                                        <p:strVal val="visible"/>
                                      </p:to>
                                    </p:set>
                                    <p:animEffect transition="in" filter="dissolve">
                                      <p:cBhvr>
                                        <p:cTn id="7" dur="500"/>
                                        <p:tgtEl>
                                          <p:spTgt spid="3491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9189"/>
                                        </p:tgtEl>
                                        <p:attrNameLst>
                                          <p:attrName>style.visibility</p:attrName>
                                        </p:attrNameLst>
                                      </p:cBhvr>
                                      <p:to>
                                        <p:strVal val="visible"/>
                                      </p:to>
                                    </p:set>
                                    <p:animEffect transition="in" filter="dissolve">
                                      <p:cBhvr>
                                        <p:cTn id="12" dur="500"/>
                                        <p:tgtEl>
                                          <p:spTgt spid="349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9188" grpId="0" animBg="1" autoUpdateAnimBg="0"/>
      <p:bldP spid="349189" grpId="0" animBg="1"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B130C2E2-7A43-4378-A2BD-DF4BB8F285D7}"/>
              </a:ext>
            </a:extLst>
          </p:cNvPr>
          <p:cNvSpPr>
            <a:spLocks noGrp="1" noChangeArrowheads="1"/>
          </p:cNvSpPr>
          <p:nvPr>
            <p:ph type="title"/>
          </p:nvPr>
        </p:nvSpPr>
        <p:spPr>
          <a:xfrm>
            <a:off x="1143000" y="233363"/>
            <a:ext cx="8229600" cy="1371600"/>
          </a:xfrm>
        </p:spPr>
        <p:txBody>
          <a:bodyPr/>
          <a:lstStyle/>
          <a:p>
            <a:pPr eaLnBrk="1" hangingPunct="1">
              <a:defRPr/>
            </a:pPr>
            <a:r>
              <a:rPr lang="en-US" altLang="en-US">
                <a:solidFill>
                  <a:srgbClr val="A50021"/>
                </a:solidFill>
              </a:rPr>
              <a:t>Managing Databases</a:t>
            </a:r>
          </a:p>
        </p:txBody>
      </p:sp>
      <p:sp>
        <p:nvSpPr>
          <p:cNvPr id="24579" name="Rectangle 3">
            <a:extLst>
              <a:ext uri="{FF2B5EF4-FFF2-40B4-BE49-F238E27FC236}">
                <a16:creationId xmlns:a16="http://schemas.microsoft.com/office/drawing/2014/main" id="{221C5C5F-79C4-4570-84E0-A91C4E305557}"/>
              </a:ext>
            </a:extLst>
          </p:cNvPr>
          <p:cNvSpPr>
            <a:spLocks noGrp="1" noChangeArrowheads="1"/>
          </p:cNvSpPr>
          <p:nvPr>
            <p:ph type="body" idx="1"/>
          </p:nvPr>
        </p:nvSpPr>
        <p:spPr>
          <a:xfrm>
            <a:off x="1212850" y="2690813"/>
            <a:ext cx="8229600" cy="3886200"/>
          </a:xfrm>
        </p:spPr>
        <p:txBody>
          <a:bodyPr/>
          <a:lstStyle/>
          <a:p>
            <a:pPr marL="279400" indent="-279400" eaLnBrk="1" hangingPunct="1">
              <a:buFont typeface="Wingdings" pitchFamily="2" charset="2"/>
              <a:buNone/>
              <a:defRPr/>
            </a:pPr>
            <a:r>
              <a:rPr lang="en-US" altLang="en-US" sz="2200">
                <a:cs typeface="Courier New" pitchFamily="49" charset="0"/>
              </a:rPr>
              <a:t>a) Chỉnh sửa Size của tập tin</a:t>
            </a:r>
          </a:p>
          <a:p>
            <a:pPr marL="279400" indent="-279400" eaLnBrk="1" hangingPunct="1">
              <a:buFont typeface="Wingdings" pitchFamily="2" charset="2"/>
              <a:buNone/>
              <a:defRPr/>
            </a:pPr>
            <a:r>
              <a:rPr lang="en-US" altLang="en-US" sz="2200">
                <a:cs typeface="Courier New" pitchFamily="49" charset="0"/>
              </a:rPr>
              <a:t>	ALTER DATABASE Sales</a:t>
            </a:r>
          </a:p>
          <a:p>
            <a:pPr marL="279400" indent="-279400" eaLnBrk="1" hangingPunct="1">
              <a:buFont typeface="Wingdings" pitchFamily="2" charset="2"/>
              <a:buNone/>
              <a:defRPr/>
            </a:pPr>
            <a:r>
              <a:rPr lang="en-US" altLang="en-US" sz="2200">
                <a:cs typeface="Courier New" pitchFamily="49" charset="0"/>
              </a:rPr>
              <a:t>	 MODIFY FILE (NAME = ‘</a:t>
            </a:r>
            <a:r>
              <a:rPr lang="en-US" altLang="en-US" sz="2200"/>
              <a:t>Sales_log</a:t>
            </a:r>
            <a:r>
              <a:rPr lang="en-US" altLang="en-US" sz="2200">
                <a:cs typeface="Courier New" pitchFamily="49" charset="0"/>
              </a:rPr>
              <a:t>’, size =10MB)</a:t>
            </a:r>
          </a:p>
          <a:p>
            <a:pPr marL="279400" indent="-279400" eaLnBrk="1" hangingPunct="1">
              <a:buFont typeface="Wingdings" pitchFamily="2" charset="2"/>
              <a:buNone/>
              <a:defRPr/>
            </a:pPr>
            <a:endParaRPr lang="en-US" altLang="en-US" sz="2200">
              <a:cs typeface="Courier New" pitchFamily="49" charset="0"/>
            </a:endParaRPr>
          </a:p>
          <a:p>
            <a:pPr marL="279400" indent="-279400" eaLnBrk="1" hangingPunct="1">
              <a:buFont typeface="Wingdings" pitchFamily="2" charset="2"/>
              <a:buNone/>
              <a:defRPr/>
            </a:pPr>
            <a:r>
              <a:rPr lang="en-US" altLang="en-US" sz="2200">
                <a:cs typeface="Courier New" pitchFamily="49" charset="0"/>
              </a:rPr>
              <a:t>b) Bổ sung thêm một tập tin dữ liệu </a:t>
            </a:r>
          </a:p>
          <a:p>
            <a:pPr marL="279400" indent="-279400" eaLnBrk="1" hangingPunct="1">
              <a:buFont typeface="Wingdings" pitchFamily="2" charset="2"/>
              <a:buNone/>
              <a:defRPr/>
            </a:pPr>
            <a:r>
              <a:rPr lang="en-US" altLang="en-US" sz="2200">
                <a:cs typeface="Courier New" pitchFamily="49" charset="0"/>
              </a:rPr>
              <a:t>	ALTER DATABASE Sales</a:t>
            </a:r>
          </a:p>
          <a:p>
            <a:pPr marL="279400" indent="-279400" eaLnBrk="1" hangingPunct="1">
              <a:buFont typeface="Wingdings" pitchFamily="2" charset="2"/>
              <a:buNone/>
              <a:defRPr/>
            </a:pPr>
            <a:r>
              <a:rPr lang="en-US" altLang="en-US" sz="2200">
                <a:cs typeface="Courier New" pitchFamily="49" charset="0"/>
              </a:rPr>
              <a:t>	ADD File (Name =Sales_data2, Filename =‘</a:t>
            </a:r>
            <a:r>
              <a:rPr lang="en-US" altLang="en-US" sz="2200">
                <a:solidFill>
                  <a:schemeClr val="hlink"/>
                </a:solidFill>
              </a:rPr>
              <a:t>D:\BTSQL\</a:t>
            </a:r>
            <a:r>
              <a:rPr lang="en-US" altLang="en-US" sz="2200">
                <a:cs typeface="Courier New" pitchFamily="49" charset="0"/>
              </a:rPr>
              <a:t>Sales_data2.mdf,SIZE =10 MB, Maxsize =20MB)</a:t>
            </a:r>
          </a:p>
        </p:txBody>
      </p:sp>
      <p:sp>
        <p:nvSpPr>
          <p:cNvPr id="18436" name="Text Box 4">
            <a:extLst>
              <a:ext uri="{FF2B5EF4-FFF2-40B4-BE49-F238E27FC236}">
                <a16:creationId xmlns:a16="http://schemas.microsoft.com/office/drawing/2014/main" id="{EE409D70-DAAE-484C-9D50-0414D90E80A8}"/>
              </a:ext>
            </a:extLst>
          </p:cNvPr>
          <p:cNvSpPr txBox="1">
            <a:spLocks noChangeArrowheads="1"/>
          </p:cNvSpPr>
          <p:nvPr/>
        </p:nvSpPr>
        <p:spPr bwMode="auto">
          <a:xfrm>
            <a:off x="1042988" y="2054225"/>
            <a:ext cx="4154487"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rgbClr val="C00000"/>
                </a:solidFill>
                <a:latin typeface="Arial" panose="020B0604020202020204" pitchFamily="34" charset="0"/>
              </a:rPr>
              <a:t>Ví dụ thay đổi cấu trúc CSDL</a:t>
            </a:r>
          </a:p>
        </p:txBody>
      </p:sp>
      <p:sp>
        <p:nvSpPr>
          <p:cNvPr id="18437" name="Footer Placeholder 1">
            <a:extLst>
              <a:ext uri="{FF2B5EF4-FFF2-40B4-BE49-F238E27FC236}">
                <a16:creationId xmlns:a16="http://schemas.microsoft.com/office/drawing/2014/main" id="{638E004D-479A-478D-A14E-14D5F18694B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D0849104-6285-427F-89DA-BADA5E94CFBF}"/>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Mệnh đề GROUP BY</a:t>
            </a:r>
          </a:p>
        </p:txBody>
      </p:sp>
      <p:sp>
        <p:nvSpPr>
          <p:cNvPr id="132099" name="Rectangle 3">
            <a:extLst>
              <a:ext uri="{FF2B5EF4-FFF2-40B4-BE49-F238E27FC236}">
                <a16:creationId xmlns:a16="http://schemas.microsoft.com/office/drawing/2014/main" id="{3ED02E36-046B-402C-B5EA-E338D11E98F8}"/>
              </a:ext>
            </a:extLst>
          </p:cNvPr>
          <p:cNvSpPr>
            <a:spLocks noGrp="1" noChangeArrowheads="1"/>
          </p:cNvSpPr>
          <p:nvPr>
            <p:ph idx="4294967295"/>
          </p:nvPr>
        </p:nvSpPr>
        <p:spPr>
          <a:xfrm>
            <a:off x="1000125" y="2057400"/>
            <a:ext cx="7839075"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rPr>
              <a:t>Ví dụ:</a:t>
            </a:r>
          </a:p>
          <a:p>
            <a:pPr marL="265113" indent="-265113" algn="just" eaLnBrk="1" hangingPunct="1">
              <a:lnSpc>
                <a:spcPct val="110000"/>
              </a:lnSpc>
              <a:buFont typeface="Wingdings" panose="05000000000000000000" pitchFamily="2" charset="2"/>
              <a:buNone/>
            </a:pPr>
            <a:r>
              <a:rPr lang="en-US" altLang="en-US" sz="2400" b="1">
                <a:solidFill>
                  <a:schemeClr val="hlink"/>
                </a:solidFill>
                <a:effectLst/>
              </a:rPr>
              <a:t>    </a:t>
            </a:r>
            <a:endParaRPr lang="en-US" altLang="en-US" sz="2400">
              <a:effectLst/>
            </a:endParaRPr>
          </a:p>
        </p:txBody>
      </p:sp>
      <p:sp>
        <p:nvSpPr>
          <p:cNvPr id="350214" name="Rectangle 6">
            <a:extLst>
              <a:ext uri="{FF2B5EF4-FFF2-40B4-BE49-F238E27FC236}">
                <a16:creationId xmlns:a16="http://schemas.microsoft.com/office/drawing/2014/main" id="{44D832B3-6CB4-428E-8B59-F83F9B67B492}"/>
              </a:ext>
            </a:extLst>
          </p:cNvPr>
          <p:cNvSpPr>
            <a:spLocks noChangeArrowheads="1"/>
          </p:cNvSpPr>
          <p:nvPr/>
        </p:nvSpPr>
        <p:spPr bwMode="auto">
          <a:xfrm>
            <a:off x="1150938" y="2705100"/>
            <a:ext cx="6926262" cy="15621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Mahd, MIN(Soluong * Dongia)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AS ‘Thanh tien nho nhat‘ FROM [Chi Tiet hoa don]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GROUP BY Mahd</a:t>
            </a:r>
          </a:p>
        </p:txBody>
      </p:sp>
      <p:sp>
        <p:nvSpPr>
          <p:cNvPr id="350215" name="Rectangle 7">
            <a:extLst>
              <a:ext uri="{FF2B5EF4-FFF2-40B4-BE49-F238E27FC236}">
                <a16:creationId xmlns:a16="http://schemas.microsoft.com/office/drawing/2014/main" id="{67765672-C685-48E2-B09C-498F5A374B75}"/>
              </a:ext>
            </a:extLst>
          </p:cNvPr>
          <p:cNvSpPr>
            <a:spLocks noChangeArrowheads="1"/>
          </p:cNvSpPr>
          <p:nvPr/>
        </p:nvSpPr>
        <p:spPr bwMode="auto">
          <a:xfrm>
            <a:off x="1219200" y="4572000"/>
            <a:ext cx="6926263" cy="15621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Mahd, MAX(Soluong * Dongia)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AS ‘Thanh Tien Lon Nhat‘ FROM [Chi Tiet Hoa Don]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GROUP BY Mahd</a:t>
            </a:r>
          </a:p>
        </p:txBody>
      </p:sp>
      <p:sp>
        <p:nvSpPr>
          <p:cNvPr id="132102" name="Footer Placeholder 1">
            <a:extLst>
              <a:ext uri="{FF2B5EF4-FFF2-40B4-BE49-F238E27FC236}">
                <a16:creationId xmlns:a16="http://schemas.microsoft.com/office/drawing/2014/main" id="{4D1757AC-4D18-46CC-8C9A-F347E60210C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0214"/>
                                        </p:tgtEl>
                                        <p:attrNameLst>
                                          <p:attrName>style.visibility</p:attrName>
                                        </p:attrNameLst>
                                      </p:cBhvr>
                                      <p:to>
                                        <p:strVal val="visible"/>
                                      </p:to>
                                    </p:set>
                                    <p:animEffect transition="in" filter="dissolve">
                                      <p:cBhvr>
                                        <p:cTn id="7" dur="500"/>
                                        <p:tgtEl>
                                          <p:spTgt spid="35021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0215"/>
                                        </p:tgtEl>
                                        <p:attrNameLst>
                                          <p:attrName>style.visibility</p:attrName>
                                        </p:attrNameLst>
                                      </p:cBhvr>
                                      <p:to>
                                        <p:strVal val="visible"/>
                                      </p:to>
                                    </p:set>
                                    <p:animEffect transition="in" filter="dissolve">
                                      <p:cBhvr>
                                        <p:cTn id="12" dur="500"/>
                                        <p:tgtEl>
                                          <p:spTgt spid="350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0214" grpId="0" animBg="1" autoUpdateAnimBg="0"/>
      <p:bldP spid="350215" grpId="0" animBg="1" autoUpdateAnimBg="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B186BC92-6D8D-4F1A-B475-0541D801CAE9}"/>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Mệnh đề GROUP BY</a:t>
            </a:r>
          </a:p>
        </p:txBody>
      </p:sp>
      <p:sp>
        <p:nvSpPr>
          <p:cNvPr id="133123" name="Rectangle 3">
            <a:extLst>
              <a:ext uri="{FF2B5EF4-FFF2-40B4-BE49-F238E27FC236}">
                <a16:creationId xmlns:a16="http://schemas.microsoft.com/office/drawing/2014/main" id="{66A91CC5-7645-4445-AE52-D36CA45DC496}"/>
              </a:ext>
            </a:extLst>
          </p:cNvPr>
          <p:cNvSpPr>
            <a:spLocks noGrp="1" noChangeArrowheads="1"/>
          </p:cNvSpPr>
          <p:nvPr>
            <p:ph idx="4294967295"/>
          </p:nvPr>
        </p:nvSpPr>
        <p:spPr>
          <a:xfrm>
            <a:off x="1000125" y="2057400"/>
            <a:ext cx="7839075"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rPr>
              <a:t>Ví dụ:</a:t>
            </a:r>
          </a:p>
          <a:p>
            <a:pPr marL="265113" indent="-265113" algn="just" eaLnBrk="1" hangingPunct="1">
              <a:lnSpc>
                <a:spcPct val="110000"/>
              </a:lnSpc>
              <a:buFont typeface="Wingdings" panose="05000000000000000000" pitchFamily="2" charset="2"/>
              <a:buNone/>
            </a:pPr>
            <a:r>
              <a:rPr lang="en-US" altLang="en-US" sz="2400" b="1">
                <a:solidFill>
                  <a:schemeClr val="hlink"/>
                </a:solidFill>
                <a:effectLst/>
              </a:rPr>
              <a:t>    </a:t>
            </a:r>
            <a:endParaRPr lang="en-US" altLang="en-US" sz="2400">
              <a:effectLst/>
            </a:endParaRPr>
          </a:p>
        </p:txBody>
      </p:sp>
      <p:sp>
        <p:nvSpPr>
          <p:cNvPr id="133124" name="Footer Placeholder 1">
            <a:extLst>
              <a:ext uri="{FF2B5EF4-FFF2-40B4-BE49-F238E27FC236}">
                <a16:creationId xmlns:a16="http://schemas.microsoft.com/office/drawing/2014/main" id="{F29773EA-3C56-4366-A544-1986B58F662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33125" name="Picture 1">
            <a:extLst>
              <a:ext uri="{FF2B5EF4-FFF2-40B4-BE49-F238E27FC236}">
                <a16:creationId xmlns:a16="http://schemas.microsoft.com/office/drawing/2014/main" id="{25C3FC64-4FB8-4BC5-9FF0-D41E0B76396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852738"/>
            <a:ext cx="6865938" cy="319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7ED91F2-6905-497E-82E7-C56F216BB2F2}"/>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Mệnh đề GROUP BY</a:t>
            </a:r>
          </a:p>
        </p:txBody>
      </p:sp>
      <p:sp>
        <p:nvSpPr>
          <p:cNvPr id="134147" name="Rectangle 3">
            <a:extLst>
              <a:ext uri="{FF2B5EF4-FFF2-40B4-BE49-F238E27FC236}">
                <a16:creationId xmlns:a16="http://schemas.microsoft.com/office/drawing/2014/main" id="{BB42AADC-EC04-4B43-99FB-23F36404F037}"/>
              </a:ext>
            </a:extLst>
          </p:cNvPr>
          <p:cNvSpPr>
            <a:spLocks noGrp="1" noChangeArrowheads="1"/>
          </p:cNvSpPr>
          <p:nvPr>
            <p:ph idx="4294967295"/>
          </p:nvPr>
        </p:nvSpPr>
        <p:spPr>
          <a:xfrm>
            <a:off x="1000125" y="2057400"/>
            <a:ext cx="7839075"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rPr>
              <a:t>Ví dụ:</a:t>
            </a:r>
          </a:p>
          <a:p>
            <a:pPr marL="265113" indent="-265113" algn="just" eaLnBrk="1" hangingPunct="1">
              <a:lnSpc>
                <a:spcPct val="110000"/>
              </a:lnSpc>
              <a:buFont typeface="Wingdings" panose="05000000000000000000" pitchFamily="2" charset="2"/>
              <a:buNone/>
            </a:pPr>
            <a:r>
              <a:rPr lang="en-US" altLang="en-US" sz="2400" b="1">
                <a:solidFill>
                  <a:schemeClr val="hlink"/>
                </a:solidFill>
                <a:effectLst/>
              </a:rPr>
              <a:t>    </a:t>
            </a:r>
            <a:endParaRPr lang="en-US" altLang="en-US" sz="2400">
              <a:effectLst/>
            </a:endParaRPr>
          </a:p>
        </p:txBody>
      </p:sp>
      <p:sp>
        <p:nvSpPr>
          <p:cNvPr id="134148" name="Footer Placeholder 1">
            <a:extLst>
              <a:ext uri="{FF2B5EF4-FFF2-40B4-BE49-F238E27FC236}">
                <a16:creationId xmlns:a16="http://schemas.microsoft.com/office/drawing/2014/main" id="{FB428ED5-6ABF-41B2-864E-58757E75D3D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34149" name="Picture 2">
            <a:extLst>
              <a:ext uri="{FF2B5EF4-FFF2-40B4-BE49-F238E27FC236}">
                <a16:creationId xmlns:a16="http://schemas.microsoft.com/office/drawing/2014/main" id="{06ADCA87-6798-4468-A4AF-3C736A9491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824163"/>
            <a:ext cx="7050088" cy="296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F19FE9E3-D116-48F8-A77F-989227569B71}"/>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Mệnh đề GROUP BY</a:t>
            </a:r>
          </a:p>
        </p:txBody>
      </p:sp>
      <p:sp>
        <p:nvSpPr>
          <p:cNvPr id="135171" name="Rectangle 3">
            <a:extLst>
              <a:ext uri="{FF2B5EF4-FFF2-40B4-BE49-F238E27FC236}">
                <a16:creationId xmlns:a16="http://schemas.microsoft.com/office/drawing/2014/main" id="{DAD870D5-0103-4511-AD1B-FCED47507D4A}"/>
              </a:ext>
            </a:extLst>
          </p:cNvPr>
          <p:cNvSpPr>
            <a:spLocks noGrp="1" noChangeArrowheads="1"/>
          </p:cNvSpPr>
          <p:nvPr>
            <p:ph idx="4294967295"/>
          </p:nvPr>
        </p:nvSpPr>
        <p:spPr>
          <a:xfrm>
            <a:off x="1000125" y="2057400"/>
            <a:ext cx="7839075"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rPr>
              <a:t>Ví dụ:</a:t>
            </a:r>
          </a:p>
          <a:p>
            <a:pPr marL="265113" indent="-265113" algn="just" eaLnBrk="1" hangingPunct="1">
              <a:lnSpc>
                <a:spcPct val="110000"/>
              </a:lnSpc>
              <a:buFont typeface="Wingdings" panose="05000000000000000000" pitchFamily="2" charset="2"/>
              <a:buNone/>
            </a:pPr>
            <a:r>
              <a:rPr lang="en-US" altLang="en-US" sz="2400" b="1">
                <a:solidFill>
                  <a:schemeClr val="hlink"/>
                </a:solidFill>
                <a:effectLst/>
              </a:rPr>
              <a:t>    </a:t>
            </a:r>
            <a:endParaRPr lang="en-US" altLang="en-US" sz="2400">
              <a:effectLst/>
            </a:endParaRPr>
          </a:p>
        </p:txBody>
      </p:sp>
      <p:sp>
        <p:nvSpPr>
          <p:cNvPr id="135172" name="Footer Placeholder 1">
            <a:extLst>
              <a:ext uri="{FF2B5EF4-FFF2-40B4-BE49-F238E27FC236}">
                <a16:creationId xmlns:a16="http://schemas.microsoft.com/office/drawing/2014/main" id="{B5111CF8-8311-4E73-8E7C-4DECF7C2B1C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35173" name="Picture 1">
            <a:extLst>
              <a:ext uri="{FF2B5EF4-FFF2-40B4-BE49-F238E27FC236}">
                <a16:creationId xmlns:a16="http://schemas.microsoft.com/office/drawing/2014/main" id="{5DCEC23B-C0D3-4251-9996-050E3FF30A6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781300"/>
            <a:ext cx="6862763" cy="3262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6095B75D-1440-46F9-B140-4410D8B2DC54}"/>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Mệnh đề GROUP BY</a:t>
            </a:r>
          </a:p>
        </p:txBody>
      </p:sp>
      <p:sp>
        <p:nvSpPr>
          <p:cNvPr id="136195" name="Rectangle 3">
            <a:extLst>
              <a:ext uri="{FF2B5EF4-FFF2-40B4-BE49-F238E27FC236}">
                <a16:creationId xmlns:a16="http://schemas.microsoft.com/office/drawing/2014/main" id="{A023EBF4-43DF-448A-8194-2BE39A0565E2}"/>
              </a:ext>
            </a:extLst>
          </p:cNvPr>
          <p:cNvSpPr>
            <a:spLocks noGrp="1" noChangeArrowheads="1"/>
          </p:cNvSpPr>
          <p:nvPr>
            <p:ph idx="4294967295"/>
          </p:nvPr>
        </p:nvSpPr>
        <p:spPr>
          <a:xfrm>
            <a:off x="1000125" y="2057400"/>
            <a:ext cx="7839075"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rPr>
              <a:t>Ví dụ:</a:t>
            </a:r>
          </a:p>
          <a:p>
            <a:pPr marL="265113" indent="-265113" algn="just" eaLnBrk="1" hangingPunct="1">
              <a:lnSpc>
                <a:spcPct val="110000"/>
              </a:lnSpc>
              <a:buFont typeface="Wingdings" panose="05000000000000000000" pitchFamily="2" charset="2"/>
              <a:buNone/>
            </a:pPr>
            <a:r>
              <a:rPr lang="en-US" altLang="en-US" sz="2400" b="1">
                <a:solidFill>
                  <a:schemeClr val="hlink"/>
                </a:solidFill>
                <a:effectLst/>
              </a:rPr>
              <a:t>    </a:t>
            </a:r>
            <a:endParaRPr lang="en-US" altLang="en-US" sz="2400">
              <a:effectLst/>
            </a:endParaRPr>
          </a:p>
        </p:txBody>
      </p:sp>
      <p:sp>
        <p:nvSpPr>
          <p:cNvPr id="136196" name="Footer Placeholder 1">
            <a:extLst>
              <a:ext uri="{FF2B5EF4-FFF2-40B4-BE49-F238E27FC236}">
                <a16:creationId xmlns:a16="http://schemas.microsoft.com/office/drawing/2014/main" id="{621F41E0-4C82-4D48-B57B-5516E991366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36197" name="Picture 2">
            <a:extLst>
              <a:ext uri="{FF2B5EF4-FFF2-40B4-BE49-F238E27FC236}">
                <a16:creationId xmlns:a16="http://schemas.microsoft.com/office/drawing/2014/main" id="{DBB9EB6F-6486-4B45-8557-CB0A3971DA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590800"/>
            <a:ext cx="7078663" cy="320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2DD0D0F2-9B68-4640-80DC-51E546BDA687}"/>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Mệnh đề GROUP BY</a:t>
            </a:r>
          </a:p>
        </p:txBody>
      </p:sp>
      <p:sp>
        <p:nvSpPr>
          <p:cNvPr id="137219" name="Rectangle 3">
            <a:extLst>
              <a:ext uri="{FF2B5EF4-FFF2-40B4-BE49-F238E27FC236}">
                <a16:creationId xmlns:a16="http://schemas.microsoft.com/office/drawing/2014/main" id="{A1B72D59-09DF-40F0-873B-8F6E9E54EA9F}"/>
              </a:ext>
            </a:extLst>
          </p:cNvPr>
          <p:cNvSpPr>
            <a:spLocks noGrp="1" noChangeArrowheads="1"/>
          </p:cNvSpPr>
          <p:nvPr>
            <p:ph idx="4294967295"/>
          </p:nvPr>
        </p:nvSpPr>
        <p:spPr>
          <a:xfrm>
            <a:off x="1000125" y="2057400"/>
            <a:ext cx="7839075"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rPr>
              <a:t>Ví dụ:</a:t>
            </a:r>
          </a:p>
          <a:p>
            <a:pPr marL="265113" indent="-265113" algn="just" eaLnBrk="1" hangingPunct="1">
              <a:lnSpc>
                <a:spcPct val="110000"/>
              </a:lnSpc>
              <a:buFont typeface="Wingdings" panose="05000000000000000000" pitchFamily="2" charset="2"/>
              <a:buNone/>
            </a:pPr>
            <a:r>
              <a:rPr lang="en-US" altLang="en-US" sz="2400" b="1">
                <a:solidFill>
                  <a:schemeClr val="hlink"/>
                </a:solidFill>
                <a:effectLst/>
              </a:rPr>
              <a:t>    </a:t>
            </a:r>
            <a:endParaRPr lang="en-US" altLang="en-US" sz="2400">
              <a:effectLst/>
            </a:endParaRPr>
          </a:p>
        </p:txBody>
      </p:sp>
      <p:sp>
        <p:nvSpPr>
          <p:cNvPr id="137220" name="Footer Placeholder 1">
            <a:extLst>
              <a:ext uri="{FF2B5EF4-FFF2-40B4-BE49-F238E27FC236}">
                <a16:creationId xmlns:a16="http://schemas.microsoft.com/office/drawing/2014/main" id="{A5387495-C728-4D3D-9752-3046B50EE7A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37221" name="Picture 1">
            <a:extLst>
              <a:ext uri="{FF2B5EF4-FFF2-40B4-BE49-F238E27FC236}">
                <a16:creationId xmlns:a16="http://schemas.microsoft.com/office/drawing/2014/main" id="{B28C7BD9-B9EC-4E6D-BF8E-A54F94C231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2667000"/>
            <a:ext cx="7410450" cy="312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9B2B8643-DE34-44E1-8566-9C11CD769E01}"/>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Mệnh đề GROUP BY</a:t>
            </a:r>
          </a:p>
        </p:txBody>
      </p:sp>
      <p:sp>
        <p:nvSpPr>
          <p:cNvPr id="138243" name="Rectangle 3">
            <a:extLst>
              <a:ext uri="{FF2B5EF4-FFF2-40B4-BE49-F238E27FC236}">
                <a16:creationId xmlns:a16="http://schemas.microsoft.com/office/drawing/2014/main" id="{8BCEA883-D234-4D81-B91F-9759CEC65DB5}"/>
              </a:ext>
            </a:extLst>
          </p:cNvPr>
          <p:cNvSpPr>
            <a:spLocks noGrp="1" noChangeArrowheads="1"/>
          </p:cNvSpPr>
          <p:nvPr>
            <p:ph idx="4294967295"/>
          </p:nvPr>
        </p:nvSpPr>
        <p:spPr>
          <a:xfrm>
            <a:off x="990600" y="1981200"/>
            <a:ext cx="7839075"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rPr>
              <a:t>Ví dụ:</a:t>
            </a:r>
          </a:p>
          <a:p>
            <a:pPr marL="265113" indent="-265113" algn="just" eaLnBrk="1" hangingPunct="1">
              <a:lnSpc>
                <a:spcPct val="110000"/>
              </a:lnSpc>
              <a:buFont typeface="Wingdings" panose="05000000000000000000" pitchFamily="2" charset="2"/>
              <a:buNone/>
            </a:pPr>
            <a:r>
              <a:rPr lang="en-US" altLang="en-US" sz="2400" b="1">
                <a:solidFill>
                  <a:schemeClr val="hlink"/>
                </a:solidFill>
                <a:effectLst/>
              </a:rPr>
              <a:t>    </a:t>
            </a:r>
            <a:endParaRPr lang="en-US" altLang="en-US" sz="2400">
              <a:effectLst/>
            </a:endParaRPr>
          </a:p>
        </p:txBody>
      </p:sp>
      <p:sp>
        <p:nvSpPr>
          <p:cNvPr id="138244" name="Footer Placeholder 1">
            <a:extLst>
              <a:ext uri="{FF2B5EF4-FFF2-40B4-BE49-F238E27FC236}">
                <a16:creationId xmlns:a16="http://schemas.microsoft.com/office/drawing/2014/main" id="{C2AD3D3C-037C-45D8-A5D1-E915B8114E9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38245" name="Picture 1">
            <a:extLst>
              <a:ext uri="{FF2B5EF4-FFF2-40B4-BE49-F238E27FC236}">
                <a16:creationId xmlns:a16="http://schemas.microsoft.com/office/drawing/2014/main" id="{B12FFDC6-37A7-492E-9E6F-CED7A3F1BA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520950"/>
            <a:ext cx="8123238" cy="436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5D4AFD26-B8D2-4643-925E-9F7DA452A1A4}"/>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Mệnh đề GROUP BY</a:t>
            </a:r>
          </a:p>
        </p:txBody>
      </p:sp>
      <p:sp>
        <p:nvSpPr>
          <p:cNvPr id="139267" name="Rectangle 3">
            <a:extLst>
              <a:ext uri="{FF2B5EF4-FFF2-40B4-BE49-F238E27FC236}">
                <a16:creationId xmlns:a16="http://schemas.microsoft.com/office/drawing/2014/main" id="{6F27E1A4-3AB4-4C14-84B3-45E2E4FFB265}"/>
              </a:ext>
            </a:extLst>
          </p:cNvPr>
          <p:cNvSpPr>
            <a:spLocks noGrp="1" noChangeArrowheads="1"/>
          </p:cNvSpPr>
          <p:nvPr>
            <p:ph idx="4294967295"/>
          </p:nvPr>
        </p:nvSpPr>
        <p:spPr>
          <a:xfrm>
            <a:off x="990600" y="1981200"/>
            <a:ext cx="7839075"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rPr>
              <a:t>Ví dụ:</a:t>
            </a:r>
          </a:p>
          <a:p>
            <a:pPr marL="265113" indent="-265113" algn="just" eaLnBrk="1" hangingPunct="1">
              <a:lnSpc>
                <a:spcPct val="110000"/>
              </a:lnSpc>
              <a:buFont typeface="Wingdings" panose="05000000000000000000" pitchFamily="2" charset="2"/>
              <a:buNone/>
            </a:pPr>
            <a:r>
              <a:rPr lang="en-US" altLang="en-US" sz="2400" b="1">
                <a:solidFill>
                  <a:schemeClr val="hlink"/>
                </a:solidFill>
                <a:effectLst/>
              </a:rPr>
              <a:t>    </a:t>
            </a:r>
            <a:endParaRPr lang="en-US" altLang="en-US" sz="2400">
              <a:effectLst/>
            </a:endParaRPr>
          </a:p>
        </p:txBody>
      </p:sp>
      <p:sp>
        <p:nvSpPr>
          <p:cNvPr id="351238" name="Rectangle 6">
            <a:extLst>
              <a:ext uri="{FF2B5EF4-FFF2-40B4-BE49-F238E27FC236}">
                <a16:creationId xmlns:a16="http://schemas.microsoft.com/office/drawing/2014/main" id="{5E6A1040-B763-4DD3-B967-6504507B8E0D}"/>
              </a:ext>
            </a:extLst>
          </p:cNvPr>
          <p:cNvSpPr>
            <a:spLocks noChangeArrowheads="1"/>
          </p:cNvSpPr>
          <p:nvPr/>
        </p:nvSpPr>
        <p:spPr bwMode="auto">
          <a:xfrm>
            <a:off x="1219200" y="2514600"/>
            <a:ext cx="6926263" cy="10287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Count(Mahd)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AS ‘So Hoa Don‘ FROM [Hoa don] </a:t>
            </a:r>
          </a:p>
        </p:txBody>
      </p:sp>
      <p:sp>
        <p:nvSpPr>
          <p:cNvPr id="351239" name="Rectangle 7">
            <a:extLst>
              <a:ext uri="{FF2B5EF4-FFF2-40B4-BE49-F238E27FC236}">
                <a16:creationId xmlns:a16="http://schemas.microsoft.com/office/drawing/2014/main" id="{377C6624-C3DA-4AF9-9C36-10D3F97830DF}"/>
              </a:ext>
            </a:extLst>
          </p:cNvPr>
          <p:cNvSpPr>
            <a:spLocks noChangeArrowheads="1"/>
          </p:cNvSpPr>
          <p:nvPr/>
        </p:nvSpPr>
        <p:spPr bwMode="auto">
          <a:xfrm>
            <a:off x="1219200" y="4876800"/>
            <a:ext cx="6926263" cy="15621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Makh, Count(Makh) –count(mahd)</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AS ‘So HD cua tung khach hang‘ FROM [Hoa don]</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GROUP BY Makh</a:t>
            </a:r>
          </a:p>
        </p:txBody>
      </p:sp>
      <p:sp>
        <p:nvSpPr>
          <p:cNvPr id="351240" name="Rectangle 8">
            <a:extLst>
              <a:ext uri="{FF2B5EF4-FFF2-40B4-BE49-F238E27FC236}">
                <a16:creationId xmlns:a16="http://schemas.microsoft.com/office/drawing/2014/main" id="{0294412E-18FF-45F8-B246-A217C3ACB48E}"/>
              </a:ext>
            </a:extLst>
          </p:cNvPr>
          <p:cNvSpPr>
            <a:spLocks noChangeArrowheads="1"/>
          </p:cNvSpPr>
          <p:nvPr/>
        </p:nvSpPr>
        <p:spPr bwMode="auto">
          <a:xfrm>
            <a:off x="1219200" y="3657600"/>
            <a:ext cx="6926263" cy="1028700"/>
          </a:xfrm>
          <a:prstGeom prst="rect">
            <a:avLst/>
          </a:prstGeom>
          <a:solidFill>
            <a:srgbClr val="FF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Count(*)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AS ‘So Hoa Don‘ FROM [Hoa Don] </a:t>
            </a:r>
          </a:p>
        </p:txBody>
      </p:sp>
      <p:sp>
        <p:nvSpPr>
          <p:cNvPr id="139271" name="Footer Placeholder 1">
            <a:extLst>
              <a:ext uri="{FF2B5EF4-FFF2-40B4-BE49-F238E27FC236}">
                <a16:creationId xmlns:a16="http://schemas.microsoft.com/office/drawing/2014/main" id="{63AF09F7-D604-459F-93C8-02E969633FC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1238"/>
                                        </p:tgtEl>
                                        <p:attrNameLst>
                                          <p:attrName>style.visibility</p:attrName>
                                        </p:attrNameLst>
                                      </p:cBhvr>
                                      <p:to>
                                        <p:strVal val="visible"/>
                                      </p:to>
                                    </p:set>
                                    <p:animEffect transition="in" filter="dissolve">
                                      <p:cBhvr>
                                        <p:cTn id="7" dur="500"/>
                                        <p:tgtEl>
                                          <p:spTgt spid="35123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1239"/>
                                        </p:tgtEl>
                                        <p:attrNameLst>
                                          <p:attrName>style.visibility</p:attrName>
                                        </p:attrNameLst>
                                      </p:cBhvr>
                                      <p:to>
                                        <p:strVal val="visible"/>
                                      </p:to>
                                    </p:set>
                                    <p:animEffect transition="in" filter="dissolve">
                                      <p:cBhvr>
                                        <p:cTn id="12" dur="500"/>
                                        <p:tgtEl>
                                          <p:spTgt spid="35123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51240"/>
                                        </p:tgtEl>
                                        <p:attrNameLst>
                                          <p:attrName>style.visibility</p:attrName>
                                        </p:attrNameLst>
                                      </p:cBhvr>
                                      <p:to>
                                        <p:strVal val="visible"/>
                                      </p:to>
                                    </p:set>
                                    <p:animEffect transition="in" filter="dissolve">
                                      <p:cBhvr>
                                        <p:cTn id="17" dur="500"/>
                                        <p:tgtEl>
                                          <p:spTgt spid="3512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1238" grpId="0" animBg="1" autoUpdateAnimBg="0"/>
      <p:bldP spid="351239" grpId="0" animBg="1" autoUpdateAnimBg="0"/>
      <p:bldP spid="351240" grpId="0" animBg="1" autoUpdateAnimBg="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178F2BCE-1CC0-4C77-A260-4BE168E75B7F}"/>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Mệnh đề GROUP BY</a:t>
            </a:r>
          </a:p>
        </p:txBody>
      </p:sp>
      <p:sp>
        <p:nvSpPr>
          <p:cNvPr id="140291" name="Rectangle 3">
            <a:extLst>
              <a:ext uri="{FF2B5EF4-FFF2-40B4-BE49-F238E27FC236}">
                <a16:creationId xmlns:a16="http://schemas.microsoft.com/office/drawing/2014/main" id="{78D846F1-0176-4351-B6F3-BC540F5B5F7D}"/>
              </a:ext>
            </a:extLst>
          </p:cNvPr>
          <p:cNvSpPr>
            <a:spLocks noGrp="1" noChangeArrowheads="1"/>
          </p:cNvSpPr>
          <p:nvPr>
            <p:ph idx="4294967295"/>
          </p:nvPr>
        </p:nvSpPr>
        <p:spPr>
          <a:xfrm>
            <a:off x="990600" y="1981200"/>
            <a:ext cx="7839075"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rPr>
              <a:t>Ví dụ:</a:t>
            </a:r>
          </a:p>
          <a:p>
            <a:pPr marL="265113" indent="-265113" algn="just" eaLnBrk="1" hangingPunct="1">
              <a:lnSpc>
                <a:spcPct val="110000"/>
              </a:lnSpc>
              <a:buFont typeface="Wingdings" panose="05000000000000000000" pitchFamily="2" charset="2"/>
              <a:buNone/>
            </a:pPr>
            <a:r>
              <a:rPr lang="en-US" altLang="en-US" sz="2400" b="1">
                <a:solidFill>
                  <a:schemeClr val="hlink"/>
                </a:solidFill>
                <a:effectLst/>
              </a:rPr>
              <a:t>    </a:t>
            </a:r>
            <a:endParaRPr lang="en-US" altLang="en-US" sz="2400">
              <a:effectLst/>
            </a:endParaRPr>
          </a:p>
        </p:txBody>
      </p:sp>
      <p:sp>
        <p:nvSpPr>
          <p:cNvPr id="352263" name="Rectangle 7">
            <a:extLst>
              <a:ext uri="{FF2B5EF4-FFF2-40B4-BE49-F238E27FC236}">
                <a16:creationId xmlns:a16="http://schemas.microsoft.com/office/drawing/2014/main" id="{C86249D6-C71F-467E-BB1A-DAA3D9B6DA77}"/>
              </a:ext>
            </a:extLst>
          </p:cNvPr>
          <p:cNvSpPr>
            <a:spLocks noChangeArrowheads="1"/>
          </p:cNvSpPr>
          <p:nvPr/>
        </p:nvSpPr>
        <p:spPr bwMode="auto">
          <a:xfrm>
            <a:off x="1211263" y="2514600"/>
            <a:ext cx="7010400" cy="19050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Masp, Sum(Soluong) As Total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FROM [Chi Tiet Hoa Don]</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WHERE Masp=2</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GROUP BY Masp</a:t>
            </a:r>
          </a:p>
          <a:p>
            <a:pPr algn="just" eaLnBrk="1" hangingPunct="1">
              <a:buClr>
                <a:schemeClr val="folHlink"/>
              </a:buClr>
              <a:buSzPct val="60000"/>
              <a:buFont typeface="Wingdings" panose="05000000000000000000" pitchFamily="2" charset="2"/>
              <a:buNone/>
            </a:pPr>
            <a:endParaRPr lang="en-US" altLang="en-US" sz="2400">
              <a:solidFill>
                <a:srgbClr val="006699"/>
              </a:solidFill>
              <a:cs typeface="Times New Roman" panose="02020603050405020304" pitchFamily="18" charset="0"/>
            </a:endParaRPr>
          </a:p>
        </p:txBody>
      </p:sp>
      <p:sp>
        <p:nvSpPr>
          <p:cNvPr id="352264" name="Rectangle 8">
            <a:extLst>
              <a:ext uri="{FF2B5EF4-FFF2-40B4-BE49-F238E27FC236}">
                <a16:creationId xmlns:a16="http://schemas.microsoft.com/office/drawing/2014/main" id="{902F704B-BC6E-41FF-864D-C96F31C48DEA}"/>
              </a:ext>
            </a:extLst>
          </p:cNvPr>
          <p:cNvSpPr>
            <a:spLocks noChangeArrowheads="1"/>
          </p:cNvSpPr>
          <p:nvPr/>
        </p:nvSpPr>
        <p:spPr bwMode="auto">
          <a:xfrm>
            <a:off x="1295400" y="4648200"/>
            <a:ext cx="6926263" cy="18288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Makh, Count(Mahd)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AS ‘So HD cua khach hang‘ FROM [Hoa don]</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WHERE Makh like ‘%o’</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GROUP BY Makh</a:t>
            </a:r>
          </a:p>
        </p:txBody>
      </p:sp>
      <p:sp>
        <p:nvSpPr>
          <p:cNvPr id="140294" name="Footer Placeholder 1">
            <a:extLst>
              <a:ext uri="{FF2B5EF4-FFF2-40B4-BE49-F238E27FC236}">
                <a16:creationId xmlns:a16="http://schemas.microsoft.com/office/drawing/2014/main" id="{0BCF61B7-236A-45DC-AF75-1B040E42CBE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52263"/>
                                        </p:tgtEl>
                                        <p:attrNameLst>
                                          <p:attrName>style.visibility</p:attrName>
                                        </p:attrNameLst>
                                      </p:cBhvr>
                                      <p:to>
                                        <p:strVal val="visible"/>
                                      </p:to>
                                    </p:set>
                                    <p:animEffect transition="in" filter="dissolve">
                                      <p:cBhvr>
                                        <p:cTn id="7" dur="500"/>
                                        <p:tgtEl>
                                          <p:spTgt spid="35226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52264"/>
                                        </p:tgtEl>
                                        <p:attrNameLst>
                                          <p:attrName>style.visibility</p:attrName>
                                        </p:attrNameLst>
                                      </p:cBhvr>
                                      <p:to>
                                        <p:strVal val="visible"/>
                                      </p:to>
                                    </p:set>
                                    <p:animEffect transition="in" filter="dissolve">
                                      <p:cBhvr>
                                        <p:cTn id="12" dur="500"/>
                                        <p:tgtEl>
                                          <p:spTgt spid="3522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2263" grpId="0" animBg="1" autoUpdateAnimBg="0"/>
      <p:bldP spid="352264" grpId="0" animBg="1" autoUpdateAnimBg="0"/>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a:extLst>
              <a:ext uri="{FF2B5EF4-FFF2-40B4-BE49-F238E27FC236}">
                <a16:creationId xmlns:a16="http://schemas.microsoft.com/office/drawing/2014/main" id="{3BFCD209-F78D-4311-B099-1B7BE5D22D8F}"/>
              </a:ext>
            </a:extLst>
          </p:cNvPr>
          <p:cNvSpPr>
            <a:spLocks noGrp="1" noChangeArrowheads="1"/>
          </p:cNvSpPr>
          <p:nvPr>
            <p:ph type="title" idx="4294967295"/>
          </p:nvPr>
        </p:nvSpPr>
        <p:spPr>
          <a:xfrm>
            <a:off x="1143000" y="457200"/>
            <a:ext cx="7793038" cy="1271588"/>
          </a:xfrm>
        </p:spPr>
        <p:txBody>
          <a:bodyPr>
            <a:normAutofit/>
          </a:bodyPr>
          <a:lstStyle/>
          <a:p>
            <a:pPr eaLnBrk="1" hangingPunct="1">
              <a:defRPr/>
            </a:pPr>
            <a:r>
              <a:rPr lang="en-US">
                <a:solidFill>
                  <a:srgbClr val="0000FF"/>
                </a:solidFill>
              </a:rPr>
              <a:t>GROUP BY và HAVING</a:t>
            </a:r>
          </a:p>
        </p:txBody>
      </p:sp>
      <p:sp>
        <p:nvSpPr>
          <p:cNvPr id="141315" name="Rectangle 3">
            <a:extLst>
              <a:ext uri="{FF2B5EF4-FFF2-40B4-BE49-F238E27FC236}">
                <a16:creationId xmlns:a16="http://schemas.microsoft.com/office/drawing/2014/main" id="{3ECAD01B-6506-4F7B-A230-71088B42422B}"/>
              </a:ext>
            </a:extLst>
          </p:cNvPr>
          <p:cNvSpPr>
            <a:spLocks noGrp="1" noChangeArrowheads="1"/>
          </p:cNvSpPr>
          <p:nvPr>
            <p:ph idx="4294967295"/>
          </p:nvPr>
        </p:nvSpPr>
        <p:spPr>
          <a:xfrm>
            <a:off x="1143000" y="2057400"/>
            <a:ext cx="7772400" cy="4572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05000"/>
              </a:lnSpc>
            </a:pPr>
            <a:r>
              <a:rPr lang="en-US" altLang="en-US" sz="2400">
                <a:effectLst/>
              </a:rPr>
              <a:t>Có thể hạn chế các nhóm trong bảng kết quả bằng mệnh đề HAVING. </a:t>
            </a:r>
          </a:p>
          <a:p>
            <a:pPr marL="265113" indent="-265113" algn="just" eaLnBrk="1" hangingPunct="1">
              <a:lnSpc>
                <a:spcPct val="105000"/>
              </a:lnSpc>
            </a:pPr>
            <a:r>
              <a:rPr lang="en-US" altLang="en-US" sz="2400">
                <a:effectLst/>
              </a:rPr>
              <a:t>Chỉ sau khi dữ liệu đã được nhóm và tổng hợp, điều kiện trong mệnh đề HAVING mới được áp dụng. </a:t>
            </a:r>
          </a:p>
          <a:p>
            <a:pPr marL="265113" indent="-265113" algn="just" eaLnBrk="1" hangingPunct="1">
              <a:lnSpc>
                <a:spcPct val="105000"/>
              </a:lnSpc>
            </a:pPr>
            <a:r>
              <a:rPr lang="en-US" altLang="en-US" sz="2400">
                <a:effectLst/>
              </a:rPr>
              <a:t>Không thể dùng 1 cột mà nó không tham gia vào hàm gộp của mệnh đề SELECT hay của mệnh đề GROUP BY. </a:t>
            </a:r>
          </a:p>
          <a:p>
            <a:pPr marL="265113" indent="-265113" algn="just" eaLnBrk="1" hangingPunct="1">
              <a:lnSpc>
                <a:spcPct val="105000"/>
              </a:lnSpc>
            </a:pPr>
            <a:r>
              <a:rPr lang="en-US" altLang="en-US" sz="2400" b="1">
                <a:solidFill>
                  <a:srgbClr val="FF0066"/>
                </a:solidFill>
                <a:effectLst/>
              </a:rPr>
              <a:t>SELECT Masp, AVG(Dongia) FROM [San pham]  GROUP BY Masp HAVING (AVG(Dongia) &gt; 10) </a:t>
            </a:r>
            <a:endParaRPr lang="en-US" altLang="en-US" sz="2400">
              <a:effectLst/>
            </a:endParaRPr>
          </a:p>
        </p:txBody>
      </p:sp>
      <p:sp>
        <p:nvSpPr>
          <p:cNvPr id="141316" name="Footer Placeholder 1">
            <a:extLst>
              <a:ext uri="{FF2B5EF4-FFF2-40B4-BE49-F238E27FC236}">
                <a16:creationId xmlns:a16="http://schemas.microsoft.com/office/drawing/2014/main" id="{30C5C6C8-6569-48C2-BD54-DBC3D74BE1B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3">
            <a:extLst>
              <a:ext uri="{FF2B5EF4-FFF2-40B4-BE49-F238E27FC236}">
                <a16:creationId xmlns:a16="http://schemas.microsoft.com/office/drawing/2014/main" id="{FDADFEFB-C535-4E83-8239-460E2141067D}"/>
              </a:ext>
            </a:extLst>
          </p:cNvPr>
          <p:cNvSpPr>
            <a:spLocks noGrp="1" noChangeArrowheads="1"/>
          </p:cNvSpPr>
          <p:nvPr>
            <p:ph type="title"/>
          </p:nvPr>
        </p:nvSpPr>
        <p:spPr>
          <a:xfrm>
            <a:off x="990600" y="914400"/>
            <a:ext cx="9051925" cy="704850"/>
          </a:xfrm>
        </p:spPr>
        <p:txBody>
          <a:bodyPr lIns="90488" tIns="44450" rIns="90488" bIns="44450"/>
          <a:lstStyle/>
          <a:p>
            <a:pPr eaLnBrk="1" hangingPunct="1">
              <a:defRPr/>
            </a:pPr>
            <a:r>
              <a:rPr lang="en-US" altLang="en-US" sz="4000">
                <a:solidFill>
                  <a:srgbClr val="A50021"/>
                </a:solidFill>
              </a:rPr>
              <a:t>Managing Data and Log File Growth</a:t>
            </a:r>
          </a:p>
        </p:txBody>
      </p:sp>
      <p:sp>
        <p:nvSpPr>
          <p:cNvPr id="19459" name="Rectangle 4">
            <a:extLst>
              <a:ext uri="{FF2B5EF4-FFF2-40B4-BE49-F238E27FC236}">
                <a16:creationId xmlns:a16="http://schemas.microsoft.com/office/drawing/2014/main" id="{14384F67-8B16-4DD2-B5E8-0843F4343815}"/>
              </a:ext>
            </a:extLst>
          </p:cNvPr>
          <p:cNvSpPr>
            <a:spLocks noChangeArrowheads="1"/>
          </p:cNvSpPr>
          <p:nvPr/>
        </p:nvSpPr>
        <p:spPr bwMode="auto">
          <a:xfrm>
            <a:off x="1509713" y="2625725"/>
            <a:ext cx="6172200" cy="3963988"/>
          </a:xfrm>
          <a:prstGeom prst="rect">
            <a:avLst/>
          </a:prstGeom>
          <a:solidFill>
            <a:schemeClr val="bg1"/>
          </a:solidFill>
          <a:ln w="12700">
            <a:solidFill>
              <a:schemeClr val="tx1"/>
            </a:solidFill>
            <a:miter lim="800000"/>
            <a:headEnd/>
            <a:tailEnd/>
          </a:ln>
          <a:effectLst>
            <a:outerShdw dist="107763" dir="2700000" algn="ctr" rotWithShape="0">
              <a:srgbClr val="0099CC"/>
            </a:outerShdw>
          </a:effectLst>
        </p:spPr>
        <p:txBody>
          <a:bodyPr lIns="90488" tIns="44450" rIns="90488" bIns="4445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800" noProof="1">
                <a:latin typeface="Lucida Sans Typewriter" panose="020B0509030504030204" pitchFamily="49" charset="0"/>
              </a:rPr>
              <a:t>ALTER DATABASE </a:t>
            </a:r>
            <a:r>
              <a:rPr lang="en-US" altLang="en-US" sz="1800">
                <a:latin typeface="Lucida Sans Typewriter" panose="020B0509030504030204" pitchFamily="49" charset="0"/>
              </a:rPr>
              <a:t>S</a:t>
            </a:r>
            <a:r>
              <a:rPr lang="en-US" altLang="en-US" sz="1800" noProof="1">
                <a:latin typeface="Lucida Sans Typewriter" panose="020B0509030504030204" pitchFamily="49" charset="0"/>
              </a:rPr>
              <a:t>ample</a:t>
            </a:r>
            <a:br>
              <a:rPr lang="en-US" altLang="en-US" sz="1800" noProof="1">
                <a:latin typeface="Lucida Sans Typewriter" panose="020B0509030504030204" pitchFamily="49" charset="0"/>
              </a:rPr>
            </a:br>
            <a:r>
              <a:rPr lang="en-US" altLang="en-US" sz="1800" noProof="1">
                <a:latin typeface="Lucida Sans Typewriter" panose="020B0509030504030204" pitchFamily="49" charset="0"/>
              </a:rPr>
              <a:t>  </a:t>
            </a:r>
            <a:r>
              <a:rPr lang="en-US" altLang="en-US" sz="1800">
                <a:latin typeface="Lucida Sans Typewriter" panose="020B0509030504030204" pitchFamily="49" charset="0"/>
              </a:rPr>
              <a:t> </a:t>
            </a:r>
            <a:r>
              <a:rPr lang="en-US" altLang="en-US" sz="1800" noProof="1">
                <a:latin typeface="Lucida Sans Typewriter" panose="020B0509030504030204" pitchFamily="49" charset="0"/>
              </a:rPr>
              <a:t>MODIFY FILE ( NAME = '</a:t>
            </a:r>
            <a:r>
              <a:rPr lang="en-US" altLang="en-US" sz="1800">
                <a:latin typeface="Lucida Sans Typewriter" panose="020B0509030504030204" pitchFamily="49" charset="0"/>
              </a:rPr>
              <a:t>S</a:t>
            </a:r>
            <a:r>
              <a:rPr lang="en-US" altLang="en-US" sz="1800" noProof="1">
                <a:latin typeface="Lucida Sans Typewriter" panose="020B0509030504030204" pitchFamily="49" charset="0"/>
              </a:rPr>
              <a:t>ample</a:t>
            </a:r>
            <a:r>
              <a:rPr lang="en-US" altLang="en-US" sz="1800">
                <a:latin typeface="Lucida Sans Typewriter" panose="020B0509030504030204" pitchFamily="49" charset="0"/>
              </a:rPr>
              <a:t>L</a:t>
            </a:r>
            <a:r>
              <a:rPr lang="en-US" altLang="en-US" sz="1800" noProof="1">
                <a:latin typeface="Lucida Sans Typewriter" panose="020B0509030504030204" pitchFamily="49" charset="0"/>
              </a:rPr>
              <a:t>og',</a:t>
            </a:r>
            <a:br>
              <a:rPr lang="en-US" altLang="en-US" sz="1800" noProof="1">
                <a:latin typeface="Lucida Sans Typewriter" panose="020B0509030504030204" pitchFamily="49" charset="0"/>
              </a:rPr>
            </a:br>
            <a:r>
              <a:rPr lang="en-US" altLang="en-US" sz="1800" noProof="1">
                <a:latin typeface="Lucida Sans Typewriter" panose="020B0509030504030204" pitchFamily="49" charset="0"/>
              </a:rPr>
              <a:t>  </a:t>
            </a:r>
            <a:r>
              <a:rPr lang="en-US" altLang="en-US" sz="1800">
                <a:latin typeface="Lucida Sans Typewriter" panose="020B0509030504030204" pitchFamily="49" charset="0"/>
              </a:rPr>
              <a:t> </a:t>
            </a:r>
            <a:r>
              <a:rPr lang="en-US" altLang="en-US" sz="1800" noProof="1">
                <a:latin typeface="Lucida Sans Typewriter" panose="020B0509030504030204" pitchFamily="49" charset="0"/>
              </a:rPr>
              <a:t>SIZE = </a:t>
            </a:r>
            <a:r>
              <a:rPr lang="en-US" altLang="en-US" sz="1800">
                <a:latin typeface="Lucida Sans Typewriter" panose="020B0509030504030204" pitchFamily="49" charset="0"/>
              </a:rPr>
              <a:t>15</a:t>
            </a:r>
            <a:r>
              <a:rPr lang="en-US" altLang="en-US" sz="1800" noProof="1">
                <a:latin typeface="Lucida Sans Typewriter" panose="020B0509030504030204" pitchFamily="49" charset="0"/>
              </a:rPr>
              <a:t>MB)</a:t>
            </a:r>
          </a:p>
          <a:p>
            <a:pPr eaLnBrk="1" hangingPunct="1">
              <a:lnSpc>
                <a:spcPct val="96000"/>
              </a:lnSpc>
              <a:spcBef>
                <a:spcPct val="0"/>
              </a:spcBef>
              <a:spcAft>
                <a:spcPts val="500"/>
              </a:spcAft>
              <a:buFontTx/>
              <a:buNone/>
            </a:pPr>
            <a:r>
              <a:rPr lang="en-US" altLang="en-US" sz="1800" noProof="1">
                <a:latin typeface="Lucida Sans Typewriter" panose="020B0509030504030204" pitchFamily="49" charset="0"/>
              </a:rPr>
              <a:t>GO</a:t>
            </a:r>
          </a:p>
          <a:p>
            <a:pPr eaLnBrk="1" hangingPunct="1">
              <a:lnSpc>
                <a:spcPct val="96000"/>
              </a:lnSpc>
              <a:spcBef>
                <a:spcPct val="0"/>
              </a:spcBef>
              <a:spcAft>
                <a:spcPts val="500"/>
              </a:spcAft>
              <a:buFontTx/>
              <a:buNone/>
            </a:pPr>
            <a:endParaRPr lang="en-US" altLang="en-US" sz="1800" noProof="1">
              <a:latin typeface="Lucida Sans Typewriter" panose="020B0509030504030204" pitchFamily="49" charset="0"/>
            </a:endParaRPr>
          </a:p>
          <a:p>
            <a:pPr eaLnBrk="1" hangingPunct="1">
              <a:lnSpc>
                <a:spcPct val="96000"/>
              </a:lnSpc>
              <a:spcBef>
                <a:spcPct val="0"/>
              </a:spcBef>
              <a:spcAft>
                <a:spcPts val="500"/>
              </a:spcAft>
              <a:buFontTx/>
              <a:buNone/>
            </a:pPr>
            <a:r>
              <a:rPr lang="en-US" altLang="en-US" sz="1800" noProof="1">
                <a:latin typeface="Lucida Sans Typewriter" panose="020B0509030504030204" pitchFamily="49" charset="0"/>
              </a:rPr>
              <a:t>ALTER DATABASE </a:t>
            </a:r>
            <a:r>
              <a:rPr lang="en-US" altLang="en-US" sz="1800">
                <a:latin typeface="Lucida Sans Typewriter" panose="020B0509030504030204" pitchFamily="49" charset="0"/>
              </a:rPr>
              <a:t>S</a:t>
            </a:r>
            <a:r>
              <a:rPr lang="en-US" altLang="en-US" sz="1800" noProof="1">
                <a:latin typeface="Lucida Sans Typewriter" panose="020B0509030504030204" pitchFamily="49" charset="0"/>
              </a:rPr>
              <a:t>ample</a:t>
            </a:r>
          </a:p>
          <a:p>
            <a:pPr eaLnBrk="1" hangingPunct="1">
              <a:lnSpc>
                <a:spcPct val="96000"/>
              </a:lnSpc>
              <a:spcBef>
                <a:spcPct val="0"/>
              </a:spcBef>
              <a:spcAft>
                <a:spcPts val="500"/>
              </a:spcAft>
              <a:buFontTx/>
              <a:buNone/>
            </a:pPr>
            <a:r>
              <a:rPr lang="en-US" altLang="en-US" sz="1800" noProof="1">
                <a:latin typeface="Lucida Sans Typewriter" panose="020B0509030504030204" pitchFamily="49" charset="0"/>
              </a:rPr>
              <a:t>ADD FILE </a:t>
            </a:r>
          </a:p>
          <a:p>
            <a:pPr eaLnBrk="1" hangingPunct="1">
              <a:lnSpc>
                <a:spcPct val="96000"/>
              </a:lnSpc>
              <a:spcBef>
                <a:spcPct val="0"/>
              </a:spcBef>
              <a:spcAft>
                <a:spcPts val="500"/>
              </a:spcAft>
              <a:buFontTx/>
              <a:buNone/>
            </a:pPr>
            <a:r>
              <a:rPr lang="en-US" altLang="en-US" sz="1800">
                <a:latin typeface="Lucida Sans Typewriter" panose="020B0509030504030204" pitchFamily="49" charset="0"/>
              </a:rPr>
              <a:t>  </a:t>
            </a:r>
            <a:r>
              <a:rPr lang="en-US" altLang="en-US" sz="1800" noProof="1">
                <a:latin typeface="Lucida Sans Typewriter" panose="020B0509030504030204" pitchFamily="49" charset="0"/>
              </a:rPr>
              <a:t>(NAME = </a:t>
            </a:r>
            <a:r>
              <a:rPr lang="en-US" altLang="en-US" sz="1800">
                <a:latin typeface="Lucida Sans Typewriter" panose="020B0509030504030204" pitchFamily="49" charset="0"/>
              </a:rPr>
              <a:t>S</a:t>
            </a:r>
            <a:r>
              <a:rPr lang="en-US" altLang="en-US" sz="1800" noProof="1">
                <a:latin typeface="Lucida Sans Typewriter" panose="020B0509030504030204" pitchFamily="49" charset="0"/>
              </a:rPr>
              <a:t>ample</a:t>
            </a:r>
            <a:r>
              <a:rPr lang="en-US" altLang="en-US" sz="1800">
                <a:latin typeface="Lucida Sans Typewriter" panose="020B0509030504030204" pitchFamily="49" charset="0"/>
              </a:rPr>
              <a:t>D</a:t>
            </a:r>
            <a:r>
              <a:rPr lang="en-US" altLang="en-US" sz="1800" noProof="1">
                <a:latin typeface="Lucida Sans Typewriter" panose="020B0509030504030204" pitchFamily="49" charset="0"/>
              </a:rPr>
              <a:t>ata2,</a:t>
            </a:r>
          </a:p>
          <a:p>
            <a:pPr eaLnBrk="1" hangingPunct="1">
              <a:lnSpc>
                <a:spcPct val="96000"/>
              </a:lnSpc>
              <a:spcBef>
                <a:spcPct val="0"/>
              </a:spcBef>
              <a:spcAft>
                <a:spcPts val="500"/>
              </a:spcAft>
              <a:buFontTx/>
              <a:buNone/>
            </a:pPr>
            <a:r>
              <a:rPr lang="en-US" altLang="en-US" sz="1800">
                <a:latin typeface="Lucida Sans Typewriter" panose="020B0509030504030204" pitchFamily="49" charset="0"/>
              </a:rPr>
              <a:t>   </a:t>
            </a:r>
            <a:r>
              <a:rPr lang="en-US" altLang="en-US" sz="1800" noProof="1">
                <a:latin typeface="Lucida Sans Typewriter" panose="020B0509030504030204" pitchFamily="49" charset="0"/>
              </a:rPr>
              <a:t>FILENAME='c:\</a:t>
            </a:r>
            <a:r>
              <a:rPr lang="en-US" altLang="en-US" sz="1800">
                <a:latin typeface="Lucida Sans Typewriter" panose="020B0509030504030204" pitchFamily="49" charset="0"/>
              </a:rPr>
              <a:t>Program Files</a:t>
            </a:r>
            <a:r>
              <a:rPr lang="en-US" altLang="en-US" sz="1800" noProof="1">
                <a:latin typeface="Lucida Sans Typewriter" panose="020B0509030504030204" pitchFamily="49" charset="0"/>
              </a:rPr>
              <a:t>\</a:t>
            </a:r>
            <a:r>
              <a:rPr lang="en-US" altLang="en-US" sz="1800">
                <a:latin typeface="Lucida Sans Typewriter" panose="020B0509030504030204" pitchFamily="49" charset="0"/>
              </a:rPr>
              <a:t>..\..\</a:t>
            </a:r>
            <a:br>
              <a:rPr lang="en-US" altLang="en-US" sz="1800">
                <a:latin typeface="Lucida Sans Typewriter" panose="020B0509030504030204" pitchFamily="49" charset="0"/>
              </a:rPr>
            </a:br>
            <a:r>
              <a:rPr lang="en-US" altLang="en-US" sz="1800">
                <a:latin typeface="Lucida Sans Typewriter" panose="020B0509030504030204" pitchFamily="49" charset="0"/>
              </a:rPr>
              <a:t>      D</a:t>
            </a:r>
            <a:r>
              <a:rPr lang="en-US" altLang="en-US" sz="1800" noProof="1">
                <a:latin typeface="Lucida Sans Typewriter" panose="020B0509030504030204" pitchFamily="49" charset="0"/>
              </a:rPr>
              <a:t>ata\</a:t>
            </a:r>
            <a:r>
              <a:rPr lang="en-US" altLang="en-US" sz="1800">
                <a:latin typeface="Lucida Sans Typewriter" panose="020B0509030504030204" pitchFamily="49" charset="0"/>
              </a:rPr>
              <a:t>Sample2</a:t>
            </a:r>
            <a:r>
              <a:rPr lang="en-US" altLang="en-US" sz="1800" noProof="1">
                <a:latin typeface="Lucida Sans Typewriter" panose="020B0509030504030204" pitchFamily="49" charset="0"/>
              </a:rPr>
              <a:t>.ndf',</a:t>
            </a:r>
          </a:p>
          <a:p>
            <a:pPr eaLnBrk="1" hangingPunct="1">
              <a:spcBef>
                <a:spcPct val="0"/>
              </a:spcBef>
              <a:buFontTx/>
              <a:buNone/>
            </a:pPr>
            <a:r>
              <a:rPr lang="en-US" altLang="en-US" sz="1800">
                <a:latin typeface="Lucida Sans Typewriter" panose="020B0509030504030204" pitchFamily="49" charset="0"/>
              </a:rPr>
              <a:t>   </a:t>
            </a:r>
            <a:r>
              <a:rPr lang="en-US" altLang="en-US" sz="1800" noProof="1">
                <a:latin typeface="Lucida Sans Typewriter" panose="020B0509030504030204" pitchFamily="49" charset="0"/>
              </a:rPr>
              <a:t>SIZE=1</a:t>
            </a:r>
            <a:r>
              <a:rPr lang="en-US" altLang="en-US" sz="1800">
                <a:latin typeface="Lucida Sans Typewriter" panose="020B0509030504030204" pitchFamily="49" charset="0"/>
              </a:rPr>
              <a:t>5</a:t>
            </a:r>
            <a:r>
              <a:rPr lang="en-US" altLang="en-US" sz="1800" noProof="1">
                <a:latin typeface="Lucida Sans Typewriter" panose="020B0509030504030204" pitchFamily="49" charset="0"/>
              </a:rPr>
              <a:t>MB,</a:t>
            </a:r>
          </a:p>
          <a:p>
            <a:pPr eaLnBrk="1" hangingPunct="1">
              <a:spcBef>
                <a:spcPct val="0"/>
              </a:spcBef>
              <a:buFontTx/>
              <a:buNone/>
            </a:pPr>
            <a:r>
              <a:rPr lang="en-US" altLang="en-US" sz="1800">
                <a:latin typeface="Lucida Sans Typewriter" panose="020B0509030504030204" pitchFamily="49" charset="0"/>
              </a:rPr>
              <a:t>   </a:t>
            </a:r>
            <a:r>
              <a:rPr lang="en-US" altLang="en-US" sz="1800" noProof="1">
                <a:latin typeface="Lucida Sans Typewriter" panose="020B0509030504030204" pitchFamily="49" charset="0"/>
              </a:rPr>
              <a:t>MAXSIZE=20MB)</a:t>
            </a:r>
          </a:p>
          <a:p>
            <a:pPr eaLnBrk="1" hangingPunct="1">
              <a:lnSpc>
                <a:spcPct val="96000"/>
              </a:lnSpc>
              <a:spcBef>
                <a:spcPct val="0"/>
              </a:spcBef>
              <a:spcAft>
                <a:spcPts val="800"/>
              </a:spcAft>
              <a:buFontTx/>
              <a:buNone/>
            </a:pPr>
            <a:r>
              <a:rPr lang="en-US" altLang="en-US" sz="1800" noProof="1">
                <a:latin typeface="Lucida Sans Typewriter" panose="020B0509030504030204" pitchFamily="49" charset="0"/>
              </a:rPr>
              <a:t>GO</a:t>
            </a:r>
            <a:endParaRPr lang="en-US" altLang="en-US" sz="1800">
              <a:latin typeface="Lucida Sans Typewriter" panose="020B0509030504030204" pitchFamily="49" charset="0"/>
            </a:endParaRPr>
          </a:p>
        </p:txBody>
      </p:sp>
      <p:sp>
        <p:nvSpPr>
          <p:cNvPr id="19460" name="Oval 7">
            <a:extLst>
              <a:ext uri="{FF2B5EF4-FFF2-40B4-BE49-F238E27FC236}">
                <a16:creationId xmlns:a16="http://schemas.microsoft.com/office/drawing/2014/main" id="{FCE4ECF0-297A-4E45-A4F3-8E5B78627E78}"/>
              </a:ext>
            </a:extLst>
          </p:cNvPr>
          <p:cNvSpPr>
            <a:spLocks noChangeArrowheads="1"/>
          </p:cNvSpPr>
          <p:nvPr/>
        </p:nvSpPr>
        <p:spPr bwMode="auto">
          <a:xfrm>
            <a:off x="1160463" y="4543425"/>
            <a:ext cx="4079875" cy="928688"/>
          </a:xfrm>
          <a:prstGeom prst="ellipse">
            <a:avLst/>
          </a:prstGeom>
          <a:noFill/>
          <a:ln w="127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2" name="Content Placeholder 1">
            <a:extLst>
              <a:ext uri="{FF2B5EF4-FFF2-40B4-BE49-F238E27FC236}">
                <a16:creationId xmlns:a16="http://schemas.microsoft.com/office/drawing/2014/main" id="{FB180B3A-00F1-4A69-9411-293D4FA3DB5A}"/>
              </a:ext>
            </a:extLst>
          </p:cNvPr>
          <p:cNvSpPr>
            <a:spLocks noGrp="1"/>
          </p:cNvSpPr>
          <p:nvPr>
            <p:ph idx="1"/>
          </p:nvPr>
        </p:nvSpPr>
        <p:spPr/>
        <p:txBody>
          <a:bodyPr/>
          <a:lstStyle/>
          <a:p>
            <a:pPr>
              <a:defRPr/>
            </a:pPr>
            <a:endParaRPr lang="en-US"/>
          </a:p>
        </p:txBody>
      </p:sp>
      <p:sp>
        <p:nvSpPr>
          <p:cNvPr id="19462" name="Footer Placeholder 2">
            <a:extLst>
              <a:ext uri="{FF2B5EF4-FFF2-40B4-BE49-F238E27FC236}">
                <a16:creationId xmlns:a16="http://schemas.microsoft.com/office/drawing/2014/main" id="{CBA43762-533E-4187-87C4-006484CD03D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0E09FD0-E12C-49F6-906D-140C42446950}"/>
              </a:ext>
            </a:extLst>
          </p:cNvPr>
          <p:cNvSpPr>
            <a:spLocks noGrp="1" noChangeArrowheads="1"/>
          </p:cNvSpPr>
          <p:nvPr>
            <p:ph type="title" idx="4294967295"/>
          </p:nvPr>
        </p:nvSpPr>
        <p:spPr>
          <a:xfrm>
            <a:off x="1143000" y="533400"/>
            <a:ext cx="7793038" cy="1166813"/>
          </a:xfrm>
        </p:spPr>
        <p:txBody>
          <a:bodyPr>
            <a:normAutofit/>
          </a:bodyPr>
          <a:lstStyle/>
          <a:p>
            <a:pPr eaLnBrk="1" hangingPunct="1">
              <a:defRPr/>
            </a:pPr>
            <a:r>
              <a:rPr lang="en-US">
                <a:solidFill>
                  <a:srgbClr val="0000FF"/>
                </a:solidFill>
              </a:rPr>
              <a:t>Sử dụng WHERE và HAVING</a:t>
            </a:r>
          </a:p>
        </p:txBody>
      </p:sp>
      <p:sp>
        <p:nvSpPr>
          <p:cNvPr id="142339" name="Rectangle 3">
            <a:extLst>
              <a:ext uri="{FF2B5EF4-FFF2-40B4-BE49-F238E27FC236}">
                <a16:creationId xmlns:a16="http://schemas.microsoft.com/office/drawing/2014/main" id="{CD7AF2F6-A584-4466-93E8-4E2A7FCC4BB7}"/>
              </a:ext>
            </a:extLst>
          </p:cNvPr>
          <p:cNvSpPr>
            <a:spLocks noGrp="1" noChangeArrowheads="1"/>
          </p:cNvSpPr>
          <p:nvPr>
            <p:ph idx="4294967295"/>
          </p:nvPr>
        </p:nvSpPr>
        <p:spPr>
          <a:xfrm>
            <a:off x="990600" y="1981200"/>
            <a:ext cx="7772400"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05000"/>
              </a:lnSpc>
            </a:pPr>
            <a:r>
              <a:rPr lang="en-US" altLang="en-US" sz="2400">
                <a:effectLst/>
              </a:rPr>
              <a:t>Mệnh đề HAVING giống như mệnh đề WHERE nhưng chỉ áp dụng cho cả nhóm trong khi mệnh đề WHERE áp dụng cho từng hàng.</a:t>
            </a:r>
          </a:p>
          <a:p>
            <a:pPr marL="265113" indent="-265113" algn="just" eaLnBrk="1" hangingPunct="1">
              <a:lnSpc>
                <a:spcPct val="105000"/>
              </a:lnSpc>
            </a:pPr>
            <a:r>
              <a:rPr lang="en-US" altLang="en-US" sz="2400">
                <a:effectLst/>
              </a:rPr>
              <a:t> Một truy vấn có thể chứa cả mệnh đề WHERE và mệnh đề HAVING. </a:t>
            </a:r>
          </a:p>
          <a:p>
            <a:pPr marL="547688" lvl="1" indent="-200025" algn="just" eaLnBrk="1" hangingPunct="1">
              <a:lnSpc>
                <a:spcPct val="105000"/>
              </a:lnSpc>
            </a:pPr>
            <a:r>
              <a:rPr lang="en-US" altLang="en-US" sz="2400">
                <a:effectLst/>
              </a:rPr>
              <a:t>Mệnh đề WHERE được áp dụng trước cho các hàng trong bảng được truy vấn. Chỉ những hàng nào thoả mãn điều kiện của mệnh đề WHERE mới được nhóm dữ liệu.</a:t>
            </a:r>
          </a:p>
          <a:p>
            <a:pPr marL="547688" lvl="1" indent="-200025" algn="just" eaLnBrk="1" hangingPunct="1">
              <a:lnSpc>
                <a:spcPct val="105000"/>
              </a:lnSpc>
            </a:pPr>
            <a:r>
              <a:rPr lang="en-US" altLang="en-US" sz="2400">
                <a:effectLst/>
              </a:rPr>
              <a:t>Sau đó mệnh đề HAVING sẽ được áp dụng cho các nhóm. Chỉ những nhóm thoả mãn điều kiện HAVING mới được xuất ra bảng kết quả. </a:t>
            </a:r>
          </a:p>
          <a:p>
            <a:pPr marL="265113" indent="-265113" algn="just" eaLnBrk="1" hangingPunct="1">
              <a:lnSpc>
                <a:spcPct val="105000"/>
              </a:lnSpc>
            </a:pPr>
            <a:endParaRPr lang="en-US" altLang="en-US" sz="2400">
              <a:effectLst/>
            </a:endParaRPr>
          </a:p>
        </p:txBody>
      </p:sp>
      <p:sp>
        <p:nvSpPr>
          <p:cNvPr id="142340" name="Footer Placeholder 1">
            <a:extLst>
              <a:ext uri="{FF2B5EF4-FFF2-40B4-BE49-F238E27FC236}">
                <a16:creationId xmlns:a16="http://schemas.microsoft.com/office/drawing/2014/main" id="{AB2081A5-731D-4C30-B532-C7C3DC39709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9" name="Text Box 3">
            <a:extLst>
              <a:ext uri="{FF2B5EF4-FFF2-40B4-BE49-F238E27FC236}">
                <a16:creationId xmlns:a16="http://schemas.microsoft.com/office/drawing/2014/main" id="{3AF6ACD2-EFA0-4453-AECB-205D79374DCE}"/>
              </a:ext>
            </a:extLst>
          </p:cNvPr>
          <p:cNvSpPr txBox="1">
            <a:spLocks noChangeArrowheads="1"/>
          </p:cNvSpPr>
          <p:nvPr/>
        </p:nvSpPr>
        <p:spPr bwMode="auto">
          <a:xfrm>
            <a:off x="1450975" y="2046288"/>
            <a:ext cx="12509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Ví dụ 1</a:t>
            </a:r>
            <a:endParaRPr lang="en-US" altLang="en-US" sz="2400">
              <a:solidFill>
                <a:schemeClr val="tx2"/>
              </a:solidFill>
              <a:latin typeface="Georgia" panose="02040502050405020303" pitchFamily="18" charset="0"/>
            </a:endParaRPr>
          </a:p>
        </p:txBody>
      </p:sp>
      <p:sp>
        <p:nvSpPr>
          <p:cNvPr id="316420" name="Rectangle 4">
            <a:extLst>
              <a:ext uri="{FF2B5EF4-FFF2-40B4-BE49-F238E27FC236}">
                <a16:creationId xmlns:a16="http://schemas.microsoft.com/office/drawing/2014/main" id="{D9343F4C-35C1-4944-BB1A-1C2CBD584EAA}"/>
              </a:ext>
            </a:extLst>
          </p:cNvPr>
          <p:cNvSpPr>
            <a:spLocks noChangeArrowheads="1"/>
          </p:cNvSpPr>
          <p:nvPr/>
        </p:nvSpPr>
        <p:spPr bwMode="auto">
          <a:xfrm>
            <a:off x="1219200" y="2514600"/>
            <a:ext cx="7010400" cy="18288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Masp, Sum(Soluong) As Total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FROM [Chi tiet hoa don]</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GROUP BY masp</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HAVING Sum(soluong)&gt;=30</a:t>
            </a:r>
          </a:p>
        </p:txBody>
      </p:sp>
      <p:sp>
        <p:nvSpPr>
          <p:cNvPr id="316421" name="Rectangle 5">
            <a:extLst>
              <a:ext uri="{FF2B5EF4-FFF2-40B4-BE49-F238E27FC236}">
                <a16:creationId xmlns:a16="http://schemas.microsoft.com/office/drawing/2014/main" id="{941C614F-9988-4A30-B60C-75A172D566A9}"/>
              </a:ext>
            </a:extLst>
          </p:cNvPr>
          <p:cNvSpPr>
            <a:spLocks noChangeArrowheads="1"/>
          </p:cNvSpPr>
          <p:nvPr/>
        </p:nvSpPr>
        <p:spPr bwMode="auto">
          <a:xfrm>
            <a:off x="1219200" y="4648200"/>
            <a:ext cx="6926263" cy="18288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cs typeface="Times New Roman" panose="02020603050405020304" pitchFamily="18" charset="0"/>
              </a:rPr>
              <a:t>SELECT Makh, Count(Mahd) </a:t>
            </a:r>
          </a:p>
          <a:p>
            <a:pPr algn="just" eaLnBrk="1" hangingPunct="1">
              <a:buClr>
                <a:schemeClr val="folHlink"/>
              </a:buClr>
              <a:buSzPct val="60000"/>
              <a:buFont typeface="Wingdings" panose="05000000000000000000" pitchFamily="2" charset="2"/>
              <a:buNone/>
            </a:pPr>
            <a:r>
              <a:rPr lang="en-US" altLang="en-US" sz="2400">
                <a:cs typeface="Times New Roman" panose="02020603050405020304" pitchFamily="18" charset="0"/>
              </a:rPr>
              <a:t>AS ‘So hoa don cua kH‘ FROM [Hoa don]</a:t>
            </a:r>
          </a:p>
          <a:p>
            <a:pPr algn="just" eaLnBrk="1" hangingPunct="1">
              <a:buClr>
                <a:schemeClr val="folHlink"/>
              </a:buClr>
              <a:buSzPct val="60000"/>
              <a:buFont typeface="Wingdings" panose="05000000000000000000" pitchFamily="2" charset="2"/>
              <a:buNone/>
            </a:pPr>
            <a:r>
              <a:rPr lang="en-US" altLang="en-US" sz="2400">
                <a:cs typeface="Times New Roman" panose="02020603050405020304" pitchFamily="18" charset="0"/>
              </a:rPr>
              <a:t>GROUP BY Makh</a:t>
            </a:r>
          </a:p>
          <a:p>
            <a:pPr algn="just" eaLnBrk="1" hangingPunct="1">
              <a:buClr>
                <a:schemeClr val="folHlink"/>
              </a:buClr>
              <a:buSzPct val="60000"/>
              <a:buFont typeface="Wingdings" panose="05000000000000000000" pitchFamily="2" charset="2"/>
              <a:buNone/>
            </a:pPr>
            <a:r>
              <a:rPr lang="en-US" altLang="en-US" sz="2400">
                <a:cs typeface="Times New Roman" panose="02020603050405020304" pitchFamily="18" charset="0"/>
              </a:rPr>
              <a:t>HAVING Count(Mahd)&lt;=5</a:t>
            </a:r>
          </a:p>
        </p:txBody>
      </p:sp>
      <p:sp>
        <p:nvSpPr>
          <p:cNvPr id="51202" name="Rectangle 2">
            <a:extLst>
              <a:ext uri="{FF2B5EF4-FFF2-40B4-BE49-F238E27FC236}">
                <a16:creationId xmlns:a16="http://schemas.microsoft.com/office/drawing/2014/main" id="{D7DA43C8-5346-4CAA-A26D-42AD6FF3F68C}"/>
              </a:ext>
            </a:extLst>
          </p:cNvPr>
          <p:cNvSpPr>
            <a:spLocks noChangeArrowheads="1"/>
          </p:cNvSpPr>
          <p:nvPr/>
        </p:nvSpPr>
        <p:spPr bwMode="auto">
          <a:xfrm>
            <a:off x="1143000" y="533400"/>
            <a:ext cx="7793038" cy="1166813"/>
          </a:xfrm>
          <a:prstGeom prst="rect">
            <a:avLst/>
          </a:prstGeom>
          <a:noFill/>
          <a:ln>
            <a:noFill/>
          </a:ln>
          <a:effectLst/>
        </p:spPr>
        <p:txBody>
          <a:bodyPr anchor="b"/>
          <a:lstStyle/>
          <a:p>
            <a:pPr eaLnBrk="1" hangingPunct="1">
              <a:defRPr/>
            </a:pPr>
            <a:r>
              <a:rPr lang="en-US" sz="4400">
                <a:solidFill>
                  <a:srgbClr val="0000FF"/>
                </a:solidFill>
                <a:effectLst>
                  <a:outerShdw blurRad="38100" dist="38100" dir="2700000" algn="tl">
                    <a:srgbClr val="C0C0C0"/>
                  </a:outerShdw>
                </a:effectLst>
              </a:rPr>
              <a:t>Sử dụng WHERE và HAVING</a:t>
            </a:r>
          </a:p>
        </p:txBody>
      </p:sp>
      <p:sp>
        <p:nvSpPr>
          <p:cNvPr id="143366" name="Footer Placeholder 1">
            <a:extLst>
              <a:ext uri="{FF2B5EF4-FFF2-40B4-BE49-F238E27FC236}">
                <a16:creationId xmlns:a16="http://schemas.microsoft.com/office/drawing/2014/main" id="{C056E0C2-512E-4319-999F-E40F337A2C8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6419"/>
                                        </p:tgtEl>
                                        <p:attrNameLst>
                                          <p:attrName>style.visibility</p:attrName>
                                        </p:attrNameLst>
                                      </p:cBhvr>
                                      <p:to>
                                        <p:strVal val="visible"/>
                                      </p:to>
                                    </p:set>
                                    <p:anim calcmode="lin" valueType="num">
                                      <p:cBhvr additive="base">
                                        <p:cTn id="7" dur="500" fill="hold"/>
                                        <p:tgtEl>
                                          <p:spTgt spid="316419"/>
                                        </p:tgtEl>
                                        <p:attrNameLst>
                                          <p:attrName>ppt_x</p:attrName>
                                        </p:attrNameLst>
                                      </p:cBhvr>
                                      <p:tavLst>
                                        <p:tav tm="0">
                                          <p:val>
                                            <p:strVal val="0-#ppt_w/2"/>
                                          </p:val>
                                        </p:tav>
                                        <p:tav tm="100000">
                                          <p:val>
                                            <p:strVal val="#ppt_x"/>
                                          </p:val>
                                        </p:tav>
                                      </p:tavLst>
                                    </p:anim>
                                    <p:anim calcmode="lin" valueType="num">
                                      <p:cBhvr additive="base">
                                        <p:cTn id="8" dur="500" fill="hold"/>
                                        <p:tgtEl>
                                          <p:spTgt spid="31641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16420"/>
                                        </p:tgtEl>
                                        <p:attrNameLst>
                                          <p:attrName>style.visibility</p:attrName>
                                        </p:attrNameLst>
                                      </p:cBhvr>
                                      <p:to>
                                        <p:strVal val="visible"/>
                                      </p:to>
                                    </p:set>
                                    <p:animEffect transition="in" filter="dissolve">
                                      <p:cBhvr>
                                        <p:cTn id="13" dur="500"/>
                                        <p:tgtEl>
                                          <p:spTgt spid="31642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16421"/>
                                        </p:tgtEl>
                                        <p:attrNameLst>
                                          <p:attrName>style.visibility</p:attrName>
                                        </p:attrNameLst>
                                      </p:cBhvr>
                                      <p:to>
                                        <p:strVal val="visible"/>
                                      </p:to>
                                    </p:set>
                                    <p:animEffect transition="in" filter="dissolve">
                                      <p:cBhvr>
                                        <p:cTn id="18" dur="500"/>
                                        <p:tgtEl>
                                          <p:spTgt spid="3164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autoUpdateAnimBg="0"/>
      <p:bldP spid="316420" grpId="0" animBg="1" autoUpdateAnimBg="0"/>
      <p:bldP spid="316421" grpId="0" animBg="1" autoUpdateAnimBg="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9" name="Text Box 3">
            <a:extLst>
              <a:ext uri="{FF2B5EF4-FFF2-40B4-BE49-F238E27FC236}">
                <a16:creationId xmlns:a16="http://schemas.microsoft.com/office/drawing/2014/main" id="{798E14FE-BCD9-4E26-BE1D-DFF9AE72B233}"/>
              </a:ext>
            </a:extLst>
          </p:cNvPr>
          <p:cNvSpPr txBox="1">
            <a:spLocks noChangeArrowheads="1"/>
          </p:cNvSpPr>
          <p:nvPr/>
        </p:nvSpPr>
        <p:spPr bwMode="auto">
          <a:xfrm>
            <a:off x="1450975" y="2046288"/>
            <a:ext cx="1250950"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Ví dụ 1</a:t>
            </a:r>
            <a:endParaRPr lang="en-US" altLang="en-US" sz="2400">
              <a:solidFill>
                <a:schemeClr val="tx2"/>
              </a:solidFill>
              <a:latin typeface="Georgia" panose="02040502050405020303" pitchFamily="18" charset="0"/>
            </a:endParaRPr>
          </a:p>
        </p:txBody>
      </p:sp>
      <p:sp>
        <p:nvSpPr>
          <p:cNvPr id="51202" name="Rectangle 2">
            <a:extLst>
              <a:ext uri="{FF2B5EF4-FFF2-40B4-BE49-F238E27FC236}">
                <a16:creationId xmlns:a16="http://schemas.microsoft.com/office/drawing/2014/main" id="{9C4281EC-E4BA-48E5-B854-A11AE59E485F}"/>
              </a:ext>
            </a:extLst>
          </p:cNvPr>
          <p:cNvSpPr>
            <a:spLocks noChangeArrowheads="1"/>
          </p:cNvSpPr>
          <p:nvPr/>
        </p:nvSpPr>
        <p:spPr bwMode="auto">
          <a:xfrm>
            <a:off x="1143000" y="533400"/>
            <a:ext cx="7793038" cy="1166813"/>
          </a:xfrm>
          <a:prstGeom prst="rect">
            <a:avLst/>
          </a:prstGeom>
          <a:noFill/>
          <a:ln>
            <a:noFill/>
          </a:ln>
          <a:effectLst/>
        </p:spPr>
        <p:txBody>
          <a:bodyPr anchor="b"/>
          <a:lstStyle/>
          <a:p>
            <a:pPr eaLnBrk="1" hangingPunct="1">
              <a:defRPr/>
            </a:pPr>
            <a:r>
              <a:rPr lang="en-US" sz="4400">
                <a:solidFill>
                  <a:srgbClr val="0000FF"/>
                </a:solidFill>
                <a:effectLst>
                  <a:outerShdw blurRad="38100" dist="38100" dir="2700000" algn="tl">
                    <a:srgbClr val="C0C0C0"/>
                  </a:outerShdw>
                </a:effectLst>
              </a:rPr>
              <a:t>Sử dụng WHERE và HAVING</a:t>
            </a:r>
          </a:p>
        </p:txBody>
      </p:sp>
      <p:sp>
        <p:nvSpPr>
          <p:cNvPr id="144388" name="Footer Placeholder 1">
            <a:extLst>
              <a:ext uri="{FF2B5EF4-FFF2-40B4-BE49-F238E27FC236}">
                <a16:creationId xmlns:a16="http://schemas.microsoft.com/office/drawing/2014/main" id="{AC397CBB-F91B-4B63-9A7B-6EEE723CDE5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44389" name="Picture 1">
            <a:extLst>
              <a:ext uri="{FF2B5EF4-FFF2-40B4-BE49-F238E27FC236}">
                <a16:creationId xmlns:a16="http://schemas.microsoft.com/office/drawing/2014/main" id="{E4A4B2EB-63E0-4251-AE2B-68806B344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9363" y="2667000"/>
            <a:ext cx="7061200" cy="335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6419"/>
                                        </p:tgtEl>
                                        <p:attrNameLst>
                                          <p:attrName>style.visibility</p:attrName>
                                        </p:attrNameLst>
                                      </p:cBhvr>
                                      <p:to>
                                        <p:strVal val="visible"/>
                                      </p:to>
                                    </p:set>
                                    <p:anim calcmode="lin" valueType="num">
                                      <p:cBhvr additive="base">
                                        <p:cTn id="7" dur="500" fill="hold"/>
                                        <p:tgtEl>
                                          <p:spTgt spid="316419"/>
                                        </p:tgtEl>
                                        <p:attrNameLst>
                                          <p:attrName>ppt_x</p:attrName>
                                        </p:attrNameLst>
                                      </p:cBhvr>
                                      <p:tavLst>
                                        <p:tav tm="0">
                                          <p:val>
                                            <p:strVal val="0-#ppt_w/2"/>
                                          </p:val>
                                        </p:tav>
                                        <p:tav tm="100000">
                                          <p:val>
                                            <p:strVal val="#ppt_x"/>
                                          </p:val>
                                        </p:tav>
                                      </p:tavLst>
                                    </p:anim>
                                    <p:anim calcmode="lin" valueType="num">
                                      <p:cBhvr additive="base">
                                        <p:cTn id="8" dur="500" fill="hold"/>
                                        <p:tgtEl>
                                          <p:spTgt spid="3164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6419" grpId="0" autoUpdateAnimBg="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802" name="Rectangle 2">
            <a:extLst>
              <a:ext uri="{FF2B5EF4-FFF2-40B4-BE49-F238E27FC236}">
                <a16:creationId xmlns:a16="http://schemas.microsoft.com/office/drawing/2014/main" id="{40B22925-EAC1-4540-9ACB-EA091A438DB9}"/>
              </a:ext>
            </a:extLst>
          </p:cNvPr>
          <p:cNvSpPr>
            <a:spLocks noGrp="1" noChangeArrowheads="1"/>
          </p:cNvSpPr>
          <p:nvPr>
            <p:ph type="title"/>
          </p:nvPr>
        </p:nvSpPr>
        <p:spPr/>
        <p:txBody>
          <a:bodyPr/>
          <a:lstStyle/>
          <a:p>
            <a:pPr eaLnBrk="1" hangingPunct="1">
              <a:defRPr/>
            </a:pPr>
            <a:r>
              <a:rPr lang="en-US">
                <a:solidFill>
                  <a:srgbClr val="990000"/>
                </a:solidFill>
              </a:rPr>
              <a:t>Mệnh đề COMPUTE</a:t>
            </a:r>
            <a:r>
              <a:rPr lang="en-US" i="1">
                <a:solidFill>
                  <a:srgbClr val="990000"/>
                </a:solidFill>
              </a:rPr>
              <a:t> </a:t>
            </a:r>
            <a:endParaRPr lang="en-US" b="1">
              <a:solidFill>
                <a:srgbClr val="990000"/>
              </a:solidFill>
            </a:endParaRPr>
          </a:p>
        </p:txBody>
      </p:sp>
      <p:sp>
        <p:nvSpPr>
          <p:cNvPr id="145411" name="Rectangle 4">
            <a:extLst>
              <a:ext uri="{FF2B5EF4-FFF2-40B4-BE49-F238E27FC236}">
                <a16:creationId xmlns:a16="http://schemas.microsoft.com/office/drawing/2014/main" id="{4F05531B-847F-4DC7-A283-F59C952B3E11}"/>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45412" name="Footer Placeholder 1">
            <a:extLst>
              <a:ext uri="{FF2B5EF4-FFF2-40B4-BE49-F238E27FC236}">
                <a16:creationId xmlns:a16="http://schemas.microsoft.com/office/drawing/2014/main" id="{BEE94D18-8CB2-4BD7-88D1-5FD6B2ABF4F3}"/>
              </a:ext>
            </a:extLst>
          </p:cNvPr>
          <p:cNvSpPr>
            <a:spLocks noGrp="1"/>
          </p:cNvSpPr>
          <p:nvPr>
            <p:ph type="ftr" sz="quarter" idx="11"/>
          </p:nvPr>
        </p:nvSpPr>
        <p:spPr>
          <a:xfrm>
            <a:off x="3548063" y="6205538"/>
            <a:ext cx="2962275"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45413" name="Picture 2">
            <a:extLst>
              <a:ext uri="{FF2B5EF4-FFF2-40B4-BE49-F238E27FC236}">
                <a16:creationId xmlns:a16="http://schemas.microsoft.com/office/drawing/2014/main" id="{08AB3199-7D6F-46D0-8D9D-7AD5F2A67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0" y="2214563"/>
            <a:ext cx="7424738" cy="403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E6417E8B-505E-463E-8F4D-A0AA643DF8CB}"/>
              </a:ext>
            </a:extLst>
          </p:cNvPr>
          <p:cNvSpPr>
            <a:spLocks noGrp="1" noChangeArrowheads="1"/>
          </p:cNvSpPr>
          <p:nvPr>
            <p:ph type="title" idx="4294967295"/>
          </p:nvPr>
        </p:nvSpPr>
        <p:spPr>
          <a:xfrm>
            <a:off x="1143000" y="685800"/>
            <a:ext cx="7793038" cy="954088"/>
          </a:xfrm>
        </p:spPr>
        <p:txBody>
          <a:bodyPr>
            <a:normAutofit/>
          </a:bodyPr>
          <a:lstStyle/>
          <a:p>
            <a:pPr eaLnBrk="1" hangingPunct="1">
              <a:defRPr/>
            </a:pPr>
            <a:r>
              <a:rPr lang="en-US" sz="4000">
                <a:solidFill>
                  <a:srgbClr val="0000FF"/>
                </a:solidFill>
              </a:rPr>
              <a:t>Mệnh đề JOIN-Kết nối nhiều bảng</a:t>
            </a:r>
          </a:p>
        </p:txBody>
      </p:sp>
      <p:sp>
        <p:nvSpPr>
          <p:cNvPr id="146435" name="Rectangle 3">
            <a:extLst>
              <a:ext uri="{FF2B5EF4-FFF2-40B4-BE49-F238E27FC236}">
                <a16:creationId xmlns:a16="http://schemas.microsoft.com/office/drawing/2014/main" id="{9482DAEB-1D0D-46F1-8FE0-807DA7B4F54B}"/>
              </a:ext>
            </a:extLst>
          </p:cNvPr>
          <p:cNvSpPr>
            <a:spLocks noGrp="1" noChangeArrowheads="1"/>
          </p:cNvSpPr>
          <p:nvPr>
            <p:ph idx="4294967295"/>
          </p:nvPr>
        </p:nvSpPr>
        <p:spPr>
          <a:xfrm>
            <a:off x="914400" y="2133600"/>
            <a:ext cx="8229600" cy="5105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eaLnBrk="1" hangingPunct="1"/>
            <a:r>
              <a:rPr lang="en-US" altLang="en-US" sz="2400">
                <a:effectLst/>
              </a:rPr>
              <a:t>Mệnh đề join dùng để kết nối dữ liệu từ nhiều hơn 1 bảng</a:t>
            </a:r>
          </a:p>
          <a:p>
            <a:pPr marL="265113" indent="-265113" eaLnBrk="1" hangingPunct="1"/>
            <a:r>
              <a:rPr lang="en-US" altLang="en-US" sz="2400">
                <a:effectLst/>
              </a:rPr>
              <a:t>Cú pháp</a:t>
            </a:r>
          </a:p>
          <a:p>
            <a:pPr lvl="1" eaLnBrk="1" hangingPunct="1">
              <a:buFont typeface="Wingdings" panose="05000000000000000000" pitchFamily="2" charset="2"/>
              <a:buNone/>
            </a:pPr>
            <a:r>
              <a:rPr lang="en-US" altLang="en-US" sz="2400" b="1">
                <a:effectLst/>
              </a:rPr>
              <a:t>SELECT column_name [,n..] </a:t>
            </a:r>
          </a:p>
          <a:p>
            <a:pPr lvl="1" eaLnBrk="1" hangingPunct="1">
              <a:buFont typeface="Wingdings" panose="05000000000000000000" pitchFamily="2" charset="2"/>
              <a:buNone/>
            </a:pPr>
            <a:r>
              <a:rPr lang="en-US" altLang="en-US" sz="2400" b="1">
                <a:effectLst/>
              </a:rPr>
              <a:t>FROM table_name </a:t>
            </a:r>
            <a:r>
              <a:rPr lang="en-US" altLang="en-US" sz="2400" b="1">
                <a:solidFill>
                  <a:srgbClr val="0000FF"/>
                </a:solidFill>
                <a:effectLst/>
              </a:rPr>
              <a:t>table_alias</a:t>
            </a:r>
          </a:p>
          <a:p>
            <a:pPr lvl="1" eaLnBrk="1" hangingPunct="1">
              <a:buFont typeface="Wingdings" panose="05000000000000000000" pitchFamily="2" charset="2"/>
              <a:buNone/>
            </a:pPr>
            <a:r>
              <a:rPr lang="en-US" altLang="en-US" sz="2400" b="1">
                <a:solidFill>
                  <a:srgbClr val="C00000"/>
                </a:solidFill>
                <a:effectLst/>
              </a:rPr>
              <a:t>[CROSS|INNER|[LEFT | RIGHT]OUTER]</a:t>
            </a:r>
            <a:r>
              <a:rPr lang="en-US" altLang="en-US" sz="2400" b="1">
                <a:effectLst/>
              </a:rPr>
              <a:t> JOIN table_name </a:t>
            </a:r>
            <a:r>
              <a:rPr lang="en-US" altLang="en-US" sz="2400" b="1">
                <a:solidFill>
                  <a:srgbClr val="009900"/>
                </a:solidFill>
                <a:effectLst/>
              </a:rPr>
              <a:t>table_alias</a:t>
            </a:r>
          </a:p>
          <a:p>
            <a:pPr lvl="1" eaLnBrk="1" hangingPunct="1">
              <a:buFont typeface="Wingdings" panose="05000000000000000000" pitchFamily="2" charset="2"/>
              <a:buNone/>
            </a:pPr>
            <a:r>
              <a:rPr lang="en-US" altLang="en-US" sz="2400" b="1">
                <a:effectLst/>
              </a:rPr>
              <a:t>[ON table_name.ref_column_name </a:t>
            </a:r>
            <a:r>
              <a:rPr lang="en-US" altLang="en-US" sz="2400" b="1">
                <a:solidFill>
                  <a:srgbClr val="FF0066"/>
                </a:solidFill>
                <a:effectLst/>
              </a:rPr>
              <a:t>join_operator </a:t>
            </a:r>
            <a:r>
              <a:rPr lang="en-US" altLang="en-US" sz="2400" b="1">
                <a:effectLst/>
              </a:rPr>
              <a:t>table_name.ref_column_name]</a:t>
            </a:r>
          </a:p>
          <a:p>
            <a:pPr lvl="1" eaLnBrk="1" hangingPunct="1">
              <a:buFont typeface="Wingdings" panose="05000000000000000000" pitchFamily="2" charset="2"/>
              <a:buNone/>
            </a:pPr>
            <a:r>
              <a:rPr lang="en-US" altLang="en-US" sz="2400" b="1">
                <a:effectLst/>
              </a:rPr>
              <a:t>[WHERE search_condition</a:t>
            </a:r>
            <a:r>
              <a:rPr lang="en-US" altLang="en-US" sz="2000" b="1">
                <a:effectLst/>
              </a:rPr>
              <a:t>]</a:t>
            </a:r>
          </a:p>
          <a:p>
            <a:pPr marL="265113" indent="-265113" eaLnBrk="1" hangingPunct="1"/>
            <a:endParaRPr lang="en-US" altLang="en-US" sz="2400" b="1">
              <a:effectLst/>
            </a:endParaRPr>
          </a:p>
        </p:txBody>
      </p:sp>
      <p:sp>
        <p:nvSpPr>
          <p:cNvPr id="146436" name="Footer Placeholder 1">
            <a:extLst>
              <a:ext uri="{FF2B5EF4-FFF2-40B4-BE49-F238E27FC236}">
                <a16:creationId xmlns:a16="http://schemas.microsoft.com/office/drawing/2014/main" id="{D69CF3F9-59C1-44B9-A657-E52BCF89A49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30599FD5-9D1A-4CF8-8E45-E936EBB619BD}"/>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Kết nối các bảng</a:t>
            </a:r>
          </a:p>
        </p:txBody>
      </p:sp>
      <p:sp>
        <p:nvSpPr>
          <p:cNvPr id="148483" name="Rectangle 3">
            <a:extLst>
              <a:ext uri="{FF2B5EF4-FFF2-40B4-BE49-F238E27FC236}">
                <a16:creationId xmlns:a16="http://schemas.microsoft.com/office/drawing/2014/main" id="{053D81F4-28C2-49FB-A79F-5BE7A7B1AB04}"/>
              </a:ext>
            </a:extLst>
          </p:cNvPr>
          <p:cNvSpPr>
            <a:spLocks noGrp="1" noChangeArrowheads="1"/>
          </p:cNvSpPr>
          <p:nvPr>
            <p:ph idx="4294967295"/>
          </p:nvPr>
        </p:nvSpPr>
        <p:spPr>
          <a:xfrm>
            <a:off x="914400" y="2133600"/>
            <a:ext cx="8001000" cy="53340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r>
              <a:rPr lang="en-US" altLang="en-US" sz="2400">
                <a:effectLst/>
                <a:cs typeface="Times New Roman" panose="02020603050405020304" pitchFamily="18" charset="0"/>
              </a:rPr>
              <a:t>K</a:t>
            </a:r>
            <a:r>
              <a:rPr lang="en-US" altLang="en-US" sz="2400">
                <a:effectLst/>
              </a:rPr>
              <a:t>ết nối chỉ tồn tại trong thời gian truy vấn</a:t>
            </a:r>
            <a:r>
              <a:rPr lang="en-US" altLang="en-US" sz="2400">
                <a:effectLst/>
                <a:cs typeface="Times New Roman" panose="02020603050405020304" pitchFamily="18" charset="0"/>
              </a:rPr>
              <a:t>.</a:t>
            </a:r>
            <a:r>
              <a:rPr lang="en-US" altLang="en-US" sz="2400">
                <a:effectLst/>
              </a:rPr>
              <a:t> </a:t>
            </a:r>
          </a:p>
          <a:p>
            <a:pPr marL="265113" indent="-265113" algn="just" eaLnBrk="1" hangingPunct="1"/>
            <a:r>
              <a:rPr lang="en-US" altLang="en-US" sz="2400">
                <a:effectLst/>
                <a:cs typeface="Times New Roman" panose="02020603050405020304" pitchFamily="18" charset="0"/>
              </a:rPr>
              <a:t>K</a:t>
            </a:r>
            <a:r>
              <a:rPr lang="en-US" altLang="en-US" sz="2400">
                <a:effectLst/>
              </a:rPr>
              <a:t>ết nối không thay đổi dữ liệu trong các bảng của cơ sở dữ liệu</a:t>
            </a:r>
            <a:r>
              <a:rPr lang="en-US" altLang="en-US" sz="2400">
                <a:effectLst/>
                <a:cs typeface="Times New Roman" panose="02020603050405020304" pitchFamily="18" charset="0"/>
              </a:rPr>
              <a:t>.</a:t>
            </a:r>
            <a:r>
              <a:rPr lang="en-US" altLang="en-US" sz="2400">
                <a:effectLst/>
              </a:rPr>
              <a:t> </a:t>
            </a:r>
          </a:p>
          <a:p>
            <a:pPr marL="265113" indent="-265113" algn="just" eaLnBrk="1" hangingPunct="1"/>
            <a:r>
              <a:rPr lang="en-US" altLang="en-US" sz="2400">
                <a:effectLst/>
                <a:cs typeface="Times New Roman" panose="02020603050405020304" pitchFamily="18" charset="0"/>
              </a:rPr>
              <a:t>N</a:t>
            </a:r>
            <a:r>
              <a:rPr lang="en-US" altLang="en-US" sz="2400">
                <a:effectLst/>
              </a:rPr>
              <a:t>ên tạo bí danh (alias) cho tên bảng để tránh gõ tên dài và làm truy vấn dễ đọc hơn</a:t>
            </a:r>
          </a:p>
          <a:p>
            <a:pPr marL="265113" indent="-265113" algn="just" eaLnBrk="1" hangingPunct="1"/>
            <a:r>
              <a:rPr lang="en-US" altLang="en-US" sz="2400">
                <a:effectLst/>
              </a:rPr>
              <a:t>Ví dụ </a:t>
            </a:r>
          </a:p>
          <a:p>
            <a:pPr lvl="1" algn="just" eaLnBrk="1" hangingPunct="1">
              <a:buFont typeface="Wingdings" panose="05000000000000000000" pitchFamily="2" charset="2"/>
              <a:buNone/>
            </a:pPr>
            <a:r>
              <a:rPr lang="en-US" altLang="en-US" sz="2200">
                <a:effectLst/>
              </a:rPr>
              <a:t>SELECT t.Mahd, NgaylapHD, Masp, Soluong, dongia, Thanhtien as Soluong*Dongia  </a:t>
            </a:r>
          </a:p>
          <a:p>
            <a:pPr lvl="1" algn="just" eaLnBrk="1" hangingPunct="1">
              <a:buFont typeface="Wingdings" panose="05000000000000000000" pitchFamily="2" charset="2"/>
              <a:buNone/>
            </a:pPr>
            <a:r>
              <a:rPr lang="en-US" altLang="en-US" sz="2200">
                <a:effectLst/>
              </a:rPr>
              <a:t>from [Chi tiet hoa don] </a:t>
            </a:r>
            <a:r>
              <a:rPr lang="en-US" altLang="en-US" sz="2200">
                <a:solidFill>
                  <a:srgbClr val="FF0066"/>
                </a:solidFill>
                <a:effectLst/>
              </a:rPr>
              <a:t>t</a:t>
            </a:r>
          </a:p>
          <a:p>
            <a:pPr lvl="1" algn="just" eaLnBrk="1" hangingPunct="1">
              <a:buFont typeface="Wingdings" panose="05000000000000000000" pitchFamily="2" charset="2"/>
              <a:buNone/>
            </a:pPr>
            <a:r>
              <a:rPr lang="en-US" altLang="en-US" sz="2200">
                <a:effectLst/>
              </a:rPr>
              <a:t>JOIN [Hoa don] h on t.mahd=h.mahd</a:t>
            </a:r>
          </a:p>
          <a:p>
            <a:pPr lvl="1" algn="just" eaLnBrk="1" hangingPunct="1">
              <a:buFont typeface="Wingdings" panose="05000000000000000000" pitchFamily="2" charset="2"/>
              <a:buNone/>
            </a:pPr>
            <a:r>
              <a:rPr lang="en-US" altLang="en-US" sz="2200">
                <a:effectLst/>
              </a:rPr>
              <a:t>WHERE Makh=‘SJC’</a:t>
            </a:r>
          </a:p>
        </p:txBody>
      </p:sp>
      <p:sp>
        <p:nvSpPr>
          <p:cNvPr id="148484" name="Footer Placeholder 1">
            <a:extLst>
              <a:ext uri="{FF2B5EF4-FFF2-40B4-BE49-F238E27FC236}">
                <a16:creationId xmlns:a16="http://schemas.microsoft.com/office/drawing/2014/main" id="{0435C8A0-1622-4C05-96B5-DE510203338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BBC0AF56-60E3-4272-96E6-C387536CEAAC}"/>
              </a:ext>
            </a:extLst>
          </p:cNvPr>
          <p:cNvSpPr>
            <a:spLocks noGrp="1" noChangeArrowheads="1"/>
          </p:cNvSpPr>
          <p:nvPr>
            <p:ph type="title" idx="4294967295"/>
          </p:nvPr>
        </p:nvSpPr>
        <p:spPr>
          <a:xfrm>
            <a:off x="1143000" y="609600"/>
            <a:ext cx="7793038" cy="1060450"/>
          </a:xfrm>
        </p:spPr>
        <p:txBody>
          <a:bodyPr>
            <a:normAutofit/>
          </a:bodyPr>
          <a:lstStyle/>
          <a:p>
            <a:pPr eaLnBrk="1" hangingPunct="1">
              <a:defRPr/>
            </a:pPr>
            <a:r>
              <a:rPr lang="en-US" sz="4000">
                <a:solidFill>
                  <a:srgbClr val="0000FF"/>
                </a:solidFill>
              </a:rPr>
              <a:t>Các cột tham gia kết nối</a:t>
            </a:r>
          </a:p>
        </p:txBody>
      </p:sp>
      <p:sp>
        <p:nvSpPr>
          <p:cNvPr id="150531" name="Rectangle 3">
            <a:extLst>
              <a:ext uri="{FF2B5EF4-FFF2-40B4-BE49-F238E27FC236}">
                <a16:creationId xmlns:a16="http://schemas.microsoft.com/office/drawing/2014/main" id="{E96041A5-3030-4517-808C-510E5952423A}"/>
              </a:ext>
            </a:extLst>
          </p:cNvPr>
          <p:cNvSpPr>
            <a:spLocks noGrp="1" noChangeArrowheads="1"/>
          </p:cNvSpPr>
          <p:nvPr>
            <p:ph idx="4294967295"/>
          </p:nvPr>
        </p:nvSpPr>
        <p:spPr>
          <a:xfrm>
            <a:off x="914400" y="2057400"/>
            <a:ext cx="8229600" cy="5562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r>
              <a:rPr lang="en-US" altLang="en-US" sz="2400">
                <a:effectLst/>
                <a:cs typeface="Times New Roman" panose="02020603050405020304" pitchFamily="18" charset="0"/>
              </a:rPr>
              <a:t>N</a:t>
            </a:r>
            <a:r>
              <a:rPr lang="en-US" altLang="en-US" sz="2400">
                <a:effectLst/>
              </a:rPr>
              <a:t>ếu kết nối nhiều hơn 2 bảng thì kết nối 2 bảng trước, sau đó kết nối nhóm này với bảng thứ ba.</a:t>
            </a:r>
          </a:p>
          <a:p>
            <a:pPr marL="265113" indent="-265113" algn="just" eaLnBrk="1" hangingPunct="1"/>
            <a:r>
              <a:rPr lang="en-US" altLang="en-US" sz="2400">
                <a:effectLst/>
              </a:rPr>
              <a:t>Ví dụ</a:t>
            </a:r>
          </a:p>
          <a:p>
            <a:pPr lvl="1" algn="just" eaLnBrk="1" hangingPunct="1">
              <a:buFont typeface="Wingdings" panose="05000000000000000000" pitchFamily="2" charset="2"/>
              <a:buNone/>
            </a:pPr>
            <a:r>
              <a:rPr lang="en-US" altLang="en-US" sz="2200">
                <a:effectLst/>
              </a:rPr>
              <a:t>SELECT o.Mahd,c.makh, p.Masp, Tensp,</a:t>
            </a:r>
          </a:p>
          <a:p>
            <a:pPr lvl="1" algn="just" eaLnBrk="1" hangingPunct="1">
              <a:buFont typeface="Wingdings" panose="05000000000000000000" pitchFamily="2" charset="2"/>
              <a:buNone/>
            </a:pPr>
            <a:r>
              <a:rPr lang="en-US" altLang="en-US" sz="2200">
                <a:effectLst/>
              </a:rPr>
              <a:t>Soluong, o.dongia, Thanhtien =soluong*o.dongia</a:t>
            </a:r>
          </a:p>
          <a:p>
            <a:pPr lvl="1" algn="just" eaLnBrk="1" hangingPunct="1">
              <a:buFont typeface="Wingdings" panose="05000000000000000000" pitchFamily="2" charset="2"/>
              <a:buNone/>
            </a:pPr>
            <a:r>
              <a:rPr lang="en-US" altLang="en-US" sz="2200">
                <a:effectLst/>
              </a:rPr>
              <a:t>FROM [Chi tiet Hoa don] o </a:t>
            </a:r>
            <a:r>
              <a:rPr lang="en-US" altLang="en-US" sz="2200" b="1">
                <a:solidFill>
                  <a:srgbClr val="FF0066"/>
                </a:solidFill>
                <a:effectLst/>
              </a:rPr>
              <a:t>JOIN</a:t>
            </a:r>
            <a:r>
              <a:rPr lang="en-US" altLang="en-US" sz="2200">
                <a:effectLst/>
              </a:rPr>
              <a:t> SanPham p </a:t>
            </a:r>
          </a:p>
          <a:p>
            <a:pPr lvl="1" algn="just" eaLnBrk="1" hangingPunct="1">
              <a:buFont typeface="Wingdings" panose="05000000000000000000" pitchFamily="2" charset="2"/>
              <a:buNone/>
            </a:pPr>
            <a:r>
              <a:rPr lang="en-US" altLang="en-US" sz="2200">
                <a:effectLst/>
              </a:rPr>
              <a:t>ON o.Masp </a:t>
            </a:r>
            <a:r>
              <a:rPr lang="en-US" altLang="en-US" sz="2200" b="1">
                <a:solidFill>
                  <a:srgbClr val="009900"/>
                </a:solidFill>
                <a:effectLst/>
              </a:rPr>
              <a:t>=</a:t>
            </a:r>
            <a:r>
              <a:rPr lang="en-US" altLang="en-US" sz="2200">
                <a:effectLst/>
              </a:rPr>
              <a:t> p.Masp</a:t>
            </a:r>
          </a:p>
          <a:p>
            <a:pPr lvl="1" algn="just" eaLnBrk="1" hangingPunct="1">
              <a:buFont typeface="Wingdings" panose="05000000000000000000" pitchFamily="2" charset="2"/>
              <a:buNone/>
            </a:pPr>
            <a:r>
              <a:rPr lang="en-US" altLang="en-US" sz="2200" b="1">
                <a:solidFill>
                  <a:srgbClr val="FF0066"/>
                </a:solidFill>
                <a:effectLst/>
              </a:rPr>
              <a:t>JOIN</a:t>
            </a:r>
            <a:r>
              <a:rPr lang="en-US" altLang="en-US" sz="2200">
                <a:effectLst/>
              </a:rPr>
              <a:t> [Hoa don] c </a:t>
            </a:r>
          </a:p>
          <a:p>
            <a:pPr lvl="1" algn="just" eaLnBrk="1" hangingPunct="1">
              <a:buFont typeface="Wingdings" panose="05000000000000000000" pitchFamily="2" charset="2"/>
              <a:buNone/>
            </a:pPr>
            <a:r>
              <a:rPr lang="en-US" altLang="en-US" sz="2200">
                <a:effectLst/>
              </a:rPr>
              <a:t>ON o.Mahd = c.Mahd</a:t>
            </a:r>
          </a:p>
        </p:txBody>
      </p:sp>
      <p:sp>
        <p:nvSpPr>
          <p:cNvPr id="150532" name="Footer Placeholder 1">
            <a:extLst>
              <a:ext uri="{FF2B5EF4-FFF2-40B4-BE49-F238E27FC236}">
                <a16:creationId xmlns:a16="http://schemas.microsoft.com/office/drawing/2014/main" id="{209D1296-59F1-45C4-80DA-7352B2A0946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96F8DDC9-EAD8-4962-B7BE-619FC494FE58}"/>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Các loại kết nối</a:t>
            </a:r>
          </a:p>
        </p:txBody>
      </p:sp>
      <p:sp>
        <p:nvSpPr>
          <p:cNvPr id="360451" name="Rectangle 3">
            <a:extLst>
              <a:ext uri="{FF2B5EF4-FFF2-40B4-BE49-F238E27FC236}">
                <a16:creationId xmlns:a16="http://schemas.microsoft.com/office/drawing/2014/main" id="{5F8E6BCA-14FB-418E-8642-3E6B771EF475}"/>
              </a:ext>
            </a:extLst>
          </p:cNvPr>
          <p:cNvSpPr>
            <a:spLocks noGrp="1" noChangeArrowheads="1"/>
          </p:cNvSpPr>
          <p:nvPr>
            <p:ph idx="4294967295"/>
          </p:nvPr>
        </p:nvSpPr>
        <p:spPr>
          <a:xfrm>
            <a:off x="1295400" y="2133600"/>
            <a:ext cx="5181600" cy="3886200"/>
          </a:xfrm>
        </p:spPr>
        <p:txBody>
          <a:bodyPr lIns="182880" tIns="91440"/>
          <a:lstStyle/>
          <a:p>
            <a:pPr marL="400050" indent="-400050" eaLnBrk="1" hangingPunct="1">
              <a:defRPr/>
            </a:pPr>
            <a:r>
              <a:rPr lang="en-US"/>
              <a:t>Inner Join</a:t>
            </a:r>
          </a:p>
          <a:p>
            <a:pPr marL="400050" indent="-400050" eaLnBrk="1" hangingPunct="1">
              <a:defRPr/>
            </a:pPr>
            <a:r>
              <a:rPr lang="en-US"/>
              <a:t>Outer Join</a:t>
            </a:r>
          </a:p>
          <a:p>
            <a:pPr marL="400050" indent="-400050" eaLnBrk="1" hangingPunct="1">
              <a:defRPr/>
            </a:pPr>
            <a:r>
              <a:rPr lang="en-US"/>
              <a:t>Cross Join</a:t>
            </a:r>
          </a:p>
          <a:p>
            <a:pPr marL="400050" indent="-400050" eaLnBrk="1" hangingPunct="1">
              <a:defRPr/>
            </a:pPr>
            <a:r>
              <a:rPr lang="en-US"/>
              <a:t>Equi Join</a:t>
            </a:r>
          </a:p>
          <a:p>
            <a:pPr marL="400050" indent="-400050" eaLnBrk="1" hangingPunct="1">
              <a:defRPr/>
            </a:pPr>
            <a:r>
              <a:rPr lang="en-US"/>
              <a:t>Natural Join</a:t>
            </a:r>
          </a:p>
          <a:p>
            <a:pPr marL="400050" indent="-400050" eaLnBrk="1" hangingPunct="1">
              <a:defRPr/>
            </a:pPr>
            <a:r>
              <a:rPr lang="en-US"/>
              <a:t>Self Join</a:t>
            </a:r>
          </a:p>
          <a:p>
            <a:pPr marL="714375" lvl="1" indent="-200025" eaLnBrk="1" hangingPunct="1">
              <a:buFontTx/>
              <a:buNone/>
              <a:defRPr/>
            </a:pPr>
            <a:endParaRPr lang="en-US"/>
          </a:p>
        </p:txBody>
      </p:sp>
      <p:sp>
        <p:nvSpPr>
          <p:cNvPr id="152580" name="Footer Placeholder 1">
            <a:extLst>
              <a:ext uri="{FF2B5EF4-FFF2-40B4-BE49-F238E27FC236}">
                <a16:creationId xmlns:a16="http://schemas.microsoft.com/office/drawing/2014/main" id="{3468B8D8-57C5-410A-81B6-A2446D6DFF4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a:extLst>
              <a:ext uri="{FF2B5EF4-FFF2-40B4-BE49-F238E27FC236}">
                <a16:creationId xmlns:a16="http://schemas.microsoft.com/office/drawing/2014/main" id="{D78642CC-6C88-404C-9695-E4AA35C2CAE5}"/>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Kết nối nội - Inner joins</a:t>
            </a:r>
          </a:p>
        </p:txBody>
      </p:sp>
      <p:sp>
        <p:nvSpPr>
          <p:cNvPr id="154627" name="Rectangle 3">
            <a:extLst>
              <a:ext uri="{FF2B5EF4-FFF2-40B4-BE49-F238E27FC236}">
                <a16:creationId xmlns:a16="http://schemas.microsoft.com/office/drawing/2014/main" id="{E491D1F2-41DA-4741-A865-BA63E815EB03}"/>
              </a:ext>
            </a:extLst>
          </p:cNvPr>
          <p:cNvSpPr>
            <a:spLocks noGrp="1" noChangeArrowheads="1"/>
          </p:cNvSpPr>
          <p:nvPr>
            <p:ph idx="4294967295"/>
          </p:nvPr>
        </p:nvSpPr>
        <p:spPr>
          <a:xfrm>
            <a:off x="990600" y="2057400"/>
            <a:ext cx="7954963" cy="4187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05000"/>
              </a:lnSpc>
            </a:pPr>
            <a:r>
              <a:rPr lang="en-US" altLang="en-US" sz="2400">
                <a:effectLst/>
              </a:rPr>
              <a:t>Trong kết nối nội, dữ liệu từ nhiều bảng được hiển thị sau khi so sánh giá trị trong 1 cột chung. Chỉ những hàng mà có giá trị thoả mãn điều kiện kết nối trong cột chung đó mới được hiển thị. </a:t>
            </a:r>
          </a:p>
          <a:p>
            <a:pPr marL="265113" indent="-265113" algn="just" eaLnBrk="1" hangingPunct="1">
              <a:lnSpc>
                <a:spcPct val="105000"/>
              </a:lnSpc>
            </a:pPr>
            <a:r>
              <a:rPr lang="en-US" altLang="en-US" sz="2400">
                <a:solidFill>
                  <a:srgbClr val="FF0066"/>
                </a:solidFill>
                <a:effectLst/>
              </a:rPr>
              <a:t>Tích</a:t>
            </a:r>
            <a:r>
              <a:rPr lang="en-US" altLang="en-US" sz="2400">
                <a:effectLst/>
              </a:rPr>
              <a:t> </a:t>
            </a:r>
            <a:r>
              <a:rPr lang="en-US" altLang="en-US" sz="2400">
                <a:solidFill>
                  <a:srgbClr val="FF0066"/>
                </a:solidFill>
                <a:effectLst/>
              </a:rPr>
              <a:t>Cartesian</a:t>
            </a:r>
            <a:r>
              <a:rPr lang="en-US" altLang="en-US" sz="2400">
                <a:effectLst/>
              </a:rPr>
              <a:t>: việc kết nối nhiều bảng mà không có điều kiện kết nối trong mệnh đề ON sẽ tạo ra tích cartesian giữa 2 bảng</a:t>
            </a:r>
          </a:p>
          <a:p>
            <a:pPr marL="265113" indent="-265113" eaLnBrk="1" hangingPunct="1"/>
            <a:r>
              <a:rPr lang="en-US" altLang="en-US" sz="2400">
                <a:effectLst/>
              </a:rPr>
              <a:t>Ví dụ:</a:t>
            </a:r>
          </a:p>
          <a:p>
            <a:pPr lvl="1" algn="just" eaLnBrk="1" hangingPunct="1">
              <a:buFont typeface="Wingdings" panose="05000000000000000000" pitchFamily="2" charset="2"/>
              <a:buNone/>
            </a:pPr>
            <a:r>
              <a:rPr lang="en-US" altLang="en-US" sz="2400">
                <a:effectLst/>
              </a:rPr>
              <a:t>SELECT </a:t>
            </a:r>
            <a:r>
              <a:rPr lang="en-US" altLang="en-US" sz="2200">
                <a:effectLst/>
              </a:rPr>
              <a:t>t.Mahd, h.NgaylapHD, masp, Soluong, dongia, Thanhtien as Soluong*Dongia   from [Chi tiet hoa don] </a:t>
            </a:r>
            <a:r>
              <a:rPr lang="en-US" altLang="en-US" sz="2200">
                <a:solidFill>
                  <a:srgbClr val="FF0066"/>
                </a:solidFill>
                <a:effectLst/>
              </a:rPr>
              <a:t>t</a:t>
            </a:r>
          </a:p>
          <a:p>
            <a:pPr lvl="1" algn="just" eaLnBrk="1" hangingPunct="1">
              <a:buFont typeface="Wingdings" panose="05000000000000000000" pitchFamily="2" charset="2"/>
              <a:buNone/>
            </a:pPr>
            <a:r>
              <a:rPr lang="en-US" altLang="en-US" sz="2200">
                <a:effectLst/>
              </a:rPr>
              <a:t>JOIN [Hoa don] h on t.mahd=h.mahd</a:t>
            </a:r>
          </a:p>
          <a:p>
            <a:pPr marL="265113" indent="-265113" algn="just" eaLnBrk="1" hangingPunct="1">
              <a:lnSpc>
                <a:spcPct val="105000"/>
              </a:lnSpc>
            </a:pPr>
            <a:endParaRPr lang="en-US" altLang="en-US" sz="2400">
              <a:effectLst/>
            </a:endParaRPr>
          </a:p>
        </p:txBody>
      </p:sp>
      <p:sp>
        <p:nvSpPr>
          <p:cNvPr id="154628" name="Footer Placeholder 1">
            <a:extLst>
              <a:ext uri="{FF2B5EF4-FFF2-40B4-BE49-F238E27FC236}">
                <a16:creationId xmlns:a16="http://schemas.microsoft.com/office/drawing/2014/main" id="{8A0CB2BF-70E2-409A-99D3-DF7C890C87C7}"/>
              </a:ext>
            </a:extLst>
          </p:cNvPr>
          <p:cNvSpPr>
            <a:spLocks noGrp="1"/>
          </p:cNvSpPr>
          <p:nvPr>
            <p:ph type="ftr" sz="quarter" idx="11"/>
          </p:nvPr>
        </p:nvSpPr>
        <p:spPr>
          <a:xfrm>
            <a:off x="3581400" y="6497638"/>
            <a:ext cx="2895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058AE0A7-4DAC-4362-922A-29AA6C583DDD}"/>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Kết nối nội - Inner joins</a:t>
            </a:r>
          </a:p>
        </p:txBody>
      </p:sp>
      <p:sp>
        <p:nvSpPr>
          <p:cNvPr id="156675" name="Footer Placeholder 1">
            <a:extLst>
              <a:ext uri="{FF2B5EF4-FFF2-40B4-BE49-F238E27FC236}">
                <a16:creationId xmlns:a16="http://schemas.microsoft.com/office/drawing/2014/main" id="{BB07189E-F7A1-4D79-9B20-83BF66A3D04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56676" name="Picture 1">
            <a:extLst>
              <a:ext uri="{FF2B5EF4-FFF2-40B4-BE49-F238E27FC236}">
                <a16:creationId xmlns:a16="http://schemas.microsoft.com/office/drawing/2014/main" id="{C0300E85-93EF-4B58-84B6-6B3ADEB6B9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2050" y="2228850"/>
            <a:ext cx="7207250" cy="424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6677" name="Rectangle 2">
            <a:extLst>
              <a:ext uri="{FF2B5EF4-FFF2-40B4-BE49-F238E27FC236}">
                <a16:creationId xmlns:a16="http://schemas.microsoft.com/office/drawing/2014/main" id="{94A225FB-C2A1-4A79-B603-52D5B0314C62}"/>
              </a:ext>
            </a:extLst>
          </p:cNvPr>
          <p:cNvSpPr>
            <a:spLocks noChangeArrowheads="1"/>
          </p:cNvSpPr>
          <p:nvPr/>
        </p:nvSpPr>
        <p:spPr bwMode="auto">
          <a:xfrm>
            <a:off x="3592513" y="6248400"/>
            <a:ext cx="4484687" cy="228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56678" name="Rectangle 7">
            <a:extLst>
              <a:ext uri="{FF2B5EF4-FFF2-40B4-BE49-F238E27FC236}">
                <a16:creationId xmlns:a16="http://schemas.microsoft.com/office/drawing/2014/main" id="{DA5904CF-26BA-4FA0-8940-9870487CCE48}"/>
              </a:ext>
            </a:extLst>
          </p:cNvPr>
          <p:cNvSpPr>
            <a:spLocks noChangeArrowheads="1"/>
          </p:cNvSpPr>
          <p:nvPr/>
        </p:nvSpPr>
        <p:spPr bwMode="auto">
          <a:xfrm>
            <a:off x="3744913" y="6400800"/>
            <a:ext cx="4484687" cy="228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D26E750-679B-4C53-8C5F-C32E67CDD914}"/>
              </a:ext>
            </a:extLst>
          </p:cNvPr>
          <p:cNvSpPr>
            <a:spLocks noGrp="1" noChangeArrowheads="1"/>
          </p:cNvSpPr>
          <p:nvPr>
            <p:ph type="title"/>
          </p:nvPr>
        </p:nvSpPr>
        <p:spPr>
          <a:xfrm>
            <a:off x="1143000" y="204788"/>
            <a:ext cx="8229600" cy="1371600"/>
          </a:xfrm>
        </p:spPr>
        <p:txBody>
          <a:bodyPr lIns="90488" tIns="44450" rIns="90488" bIns="44450"/>
          <a:lstStyle/>
          <a:p>
            <a:pPr eaLnBrk="1" hangingPunct="1">
              <a:defRPr/>
            </a:pPr>
            <a:r>
              <a:rPr lang="en-US" altLang="en-US">
                <a:solidFill>
                  <a:srgbClr val="A50021"/>
                </a:solidFill>
              </a:rPr>
              <a:t>Managing Database</a:t>
            </a:r>
          </a:p>
        </p:txBody>
      </p:sp>
      <p:sp>
        <p:nvSpPr>
          <p:cNvPr id="26627" name="Rectangle 3">
            <a:extLst>
              <a:ext uri="{FF2B5EF4-FFF2-40B4-BE49-F238E27FC236}">
                <a16:creationId xmlns:a16="http://schemas.microsoft.com/office/drawing/2014/main" id="{102D77DA-0710-4640-93DD-F0F82B93491B}"/>
              </a:ext>
            </a:extLst>
          </p:cNvPr>
          <p:cNvSpPr>
            <a:spLocks noGrp="1" noChangeArrowheads="1"/>
          </p:cNvSpPr>
          <p:nvPr>
            <p:ph type="body" idx="1"/>
          </p:nvPr>
        </p:nvSpPr>
        <p:spPr>
          <a:xfrm>
            <a:off x="1108075" y="2076450"/>
            <a:ext cx="7731125" cy="3562350"/>
          </a:xfrm>
        </p:spPr>
        <p:txBody>
          <a:bodyPr/>
          <a:lstStyle/>
          <a:p>
            <a:pPr marL="279400" indent="-279400" eaLnBrk="1" hangingPunct="1">
              <a:lnSpc>
                <a:spcPct val="105000"/>
              </a:lnSpc>
              <a:defRPr/>
            </a:pPr>
            <a:r>
              <a:rPr lang="en-US" altLang="en-US" sz="2200">
                <a:cs typeface="Courier New" pitchFamily="49" charset="0"/>
              </a:rPr>
              <a:t>Xem các thuộc tính của CSDL</a:t>
            </a:r>
          </a:p>
          <a:p>
            <a:pPr marL="690563" lvl="1" indent="-296863" eaLnBrk="1" hangingPunct="1">
              <a:lnSpc>
                <a:spcPct val="105000"/>
              </a:lnSpc>
              <a:buFont typeface="Wingdings" pitchFamily="2" charset="2"/>
              <a:buNone/>
              <a:defRPr/>
            </a:pPr>
            <a:r>
              <a:rPr lang="en-US" altLang="en-US" sz="2200">
                <a:cs typeface="Courier New" pitchFamily="49" charset="0"/>
              </a:rPr>
              <a:t>SELECT DATABASEPROPERTYEX(‘databasename’, ‘property’)</a:t>
            </a:r>
          </a:p>
          <a:p>
            <a:pPr marL="279400" indent="-279400" eaLnBrk="1" hangingPunct="1">
              <a:lnSpc>
                <a:spcPct val="105000"/>
              </a:lnSpc>
              <a:buFont typeface="Wingdings" pitchFamily="2" charset="2"/>
              <a:buNone/>
              <a:defRPr/>
            </a:pPr>
            <a:r>
              <a:rPr lang="en-US" altLang="en-US" sz="2200" b="1">
                <a:cs typeface="Courier New" pitchFamily="49" charset="0"/>
              </a:rPr>
              <a:t>	</a:t>
            </a:r>
            <a:r>
              <a:rPr lang="en-US" altLang="en-US" sz="2200">
                <a:cs typeface="Courier New" pitchFamily="49" charset="0"/>
              </a:rPr>
              <a:t>Property: IsAutoShrink, IsCloseCursorsOnCommitEnabled, Recovery, Updateability, UserAccess</a:t>
            </a:r>
          </a:p>
        </p:txBody>
      </p:sp>
      <p:sp>
        <p:nvSpPr>
          <p:cNvPr id="20484" name="Footer Placeholder 1">
            <a:extLst>
              <a:ext uri="{FF2B5EF4-FFF2-40B4-BE49-F238E27FC236}">
                <a16:creationId xmlns:a16="http://schemas.microsoft.com/office/drawing/2014/main" id="{031B710A-797F-4F7F-B7DB-DE38D362A37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BFE2D943-1673-4BA4-9F51-AB83A1E3E9CB}"/>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Kết nối nội - Inner joins</a:t>
            </a:r>
          </a:p>
        </p:txBody>
      </p:sp>
      <p:sp>
        <p:nvSpPr>
          <p:cNvPr id="158723" name="Footer Placeholder 1">
            <a:extLst>
              <a:ext uri="{FF2B5EF4-FFF2-40B4-BE49-F238E27FC236}">
                <a16:creationId xmlns:a16="http://schemas.microsoft.com/office/drawing/2014/main" id="{37B5B427-0DD6-46AD-A1FC-0CB8746F2AA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
        <p:nvSpPr>
          <p:cNvPr id="158724" name="Rectangle 2">
            <a:extLst>
              <a:ext uri="{FF2B5EF4-FFF2-40B4-BE49-F238E27FC236}">
                <a16:creationId xmlns:a16="http://schemas.microsoft.com/office/drawing/2014/main" id="{C46470E2-49BF-43E9-9229-EFF415AEABC9}"/>
              </a:ext>
            </a:extLst>
          </p:cNvPr>
          <p:cNvSpPr>
            <a:spLocks noChangeArrowheads="1"/>
          </p:cNvSpPr>
          <p:nvPr/>
        </p:nvSpPr>
        <p:spPr bwMode="auto">
          <a:xfrm>
            <a:off x="3592513" y="6248400"/>
            <a:ext cx="4484687" cy="228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58725" name="Rectangle 7">
            <a:extLst>
              <a:ext uri="{FF2B5EF4-FFF2-40B4-BE49-F238E27FC236}">
                <a16:creationId xmlns:a16="http://schemas.microsoft.com/office/drawing/2014/main" id="{BD041187-CEB7-46D6-BC98-312ACA9A7ABB}"/>
              </a:ext>
            </a:extLst>
          </p:cNvPr>
          <p:cNvSpPr>
            <a:spLocks noChangeArrowheads="1"/>
          </p:cNvSpPr>
          <p:nvPr/>
        </p:nvSpPr>
        <p:spPr bwMode="auto">
          <a:xfrm>
            <a:off x="3744913" y="6400800"/>
            <a:ext cx="4484687" cy="228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pic>
        <p:nvPicPr>
          <p:cNvPr id="158726" name="Picture 4">
            <a:extLst>
              <a:ext uri="{FF2B5EF4-FFF2-40B4-BE49-F238E27FC236}">
                <a16:creationId xmlns:a16="http://schemas.microsoft.com/office/drawing/2014/main" id="{99E92612-B0FF-4795-B7B3-529318D866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613" y="2195513"/>
            <a:ext cx="7824787" cy="397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514E3643-6818-4463-923C-421BBF3EF246}"/>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Kết nối nội - Inner joins</a:t>
            </a:r>
          </a:p>
        </p:txBody>
      </p:sp>
      <p:sp>
        <p:nvSpPr>
          <p:cNvPr id="160771" name="Footer Placeholder 1">
            <a:extLst>
              <a:ext uri="{FF2B5EF4-FFF2-40B4-BE49-F238E27FC236}">
                <a16:creationId xmlns:a16="http://schemas.microsoft.com/office/drawing/2014/main" id="{D9AA449F-8E58-41A3-9544-993241E90B5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
        <p:nvSpPr>
          <p:cNvPr id="160772" name="Rectangle 2">
            <a:extLst>
              <a:ext uri="{FF2B5EF4-FFF2-40B4-BE49-F238E27FC236}">
                <a16:creationId xmlns:a16="http://schemas.microsoft.com/office/drawing/2014/main" id="{6A72521C-388F-44B3-AB53-10823216594B}"/>
              </a:ext>
            </a:extLst>
          </p:cNvPr>
          <p:cNvSpPr>
            <a:spLocks noChangeArrowheads="1"/>
          </p:cNvSpPr>
          <p:nvPr/>
        </p:nvSpPr>
        <p:spPr bwMode="auto">
          <a:xfrm>
            <a:off x="3592513" y="6248400"/>
            <a:ext cx="4484687" cy="228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60773" name="Rectangle 7">
            <a:extLst>
              <a:ext uri="{FF2B5EF4-FFF2-40B4-BE49-F238E27FC236}">
                <a16:creationId xmlns:a16="http://schemas.microsoft.com/office/drawing/2014/main" id="{AC7A6425-44B1-49F3-8829-CD4F0A4EA385}"/>
              </a:ext>
            </a:extLst>
          </p:cNvPr>
          <p:cNvSpPr>
            <a:spLocks noChangeArrowheads="1"/>
          </p:cNvSpPr>
          <p:nvPr/>
        </p:nvSpPr>
        <p:spPr bwMode="auto">
          <a:xfrm>
            <a:off x="3744913" y="6400800"/>
            <a:ext cx="4484687" cy="228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pic>
        <p:nvPicPr>
          <p:cNvPr id="160774" name="Picture 1">
            <a:extLst>
              <a:ext uri="{FF2B5EF4-FFF2-40B4-BE49-F238E27FC236}">
                <a16:creationId xmlns:a16="http://schemas.microsoft.com/office/drawing/2014/main" id="{DAC68BB6-8573-48B6-BA65-0CBB98CC5F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38238" y="2217738"/>
            <a:ext cx="7727950" cy="382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13F61196-3C32-4A27-ACF2-36D977DDF2CF}"/>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Kết nối nội - Inner joins</a:t>
            </a:r>
          </a:p>
        </p:txBody>
      </p:sp>
      <p:sp>
        <p:nvSpPr>
          <p:cNvPr id="162819" name="Footer Placeholder 1">
            <a:extLst>
              <a:ext uri="{FF2B5EF4-FFF2-40B4-BE49-F238E27FC236}">
                <a16:creationId xmlns:a16="http://schemas.microsoft.com/office/drawing/2014/main" id="{7B462A87-5F17-416E-AA5B-AD8F4E2E715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
        <p:nvSpPr>
          <p:cNvPr id="162820" name="Rectangle 2">
            <a:extLst>
              <a:ext uri="{FF2B5EF4-FFF2-40B4-BE49-F238E27FC236}">
                <a16:creationId xmlns:a16="http://schemas.microsoft.com/office/drawing/2014/main" id="{05B8BA2A-145C-4DAE-B2DC-0060DA6C1839}"/>
              </a:ext>
            </a:extLst>
          </p:cNvPr>
          <p:cNvSpPr>
            <a:spLocks noChangeArrowheads="1"/>
          </p:cNvSpPr>
          <p:nvPr/>
        </p:nvSpPr>
        <p:spPr bwMode="auto">
          <a:xfrm>
            <a:off x="3592513" y="6248400"/>
            <a:ext cx="4484687" cy="228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62821" name="Rectangle 7">
            <a:extLst>
              <a:ext uri="{FF2B5EF4-FFF2-40B4-BE49-F238E27FC236}">
                <a16:creationId xmlns:a16="http://schemas.microsoft.com/office/drawing/2014/main" id="{34F83BDD-5844-4F94-8D5F-A138DB7CB9B7}"/>
              </a:ext>
            </a:extLst>
          </p:cNvPr>
          <p:cNvSpPr>
            <a:spLocks noChangeArrowheads="1"/>
          </p:cNvSpPr>
          <p:nvPr/>
        </p:nvSpPr>
        <p:spPr bwMode="auto">
          <a:xfrm>
            <a:off x="3744913" y="6400800"/>
            <a:ext cx="4484687" cy="22860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pic>
        <p:nvPicPr>
          <p:cNvPr id="162822" name="Picture 3">
            <a:extLst>
              <a:ext uri="{FF2B5EF4-FFF2-40B4-BE49-F238E27FC236}">
                <a16:creationId xmlns:a16="http://schemas.microsoft.com/office/drawing/2014/main" id="{02322940-7A3B-44ED-A687-FCD28E3A39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6338" y="2179638"/>
            <a:ext cx="7713662" cy="4068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E9EAC8C9-96B8-441A-8E12-7E2631281B4B}"/>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Kết nối nội - Inner joins</a:t>
            </a:r>
          </a:p>
        </p:txBody>
      </p:sp>
      <p:sp>
        <p:nvSpPr>
          <p:cNvPr id="164867" name="Slide Number Placeholder 5">
            <a:extLst>
              <a:ext uri="{FF2B5EF4-FFF2-40B4-BE49-F238E27FC236}">
                <a16:creationId xmlns:a16="http://schemas.microsoft.com/office/drawing/2014/main" id="{B1734DAF-71AC-4D43-BA98-A679D18252D6}"/>
              </a:ext>
            </a:extLst>
          </p:cNvPr>
          <p:cNvSpPr txBox="1">
            <a:spLocks noGrp="1"/>
          </p:cNvSpPr>
          <p:nvPr/>
        </p:nvSpPr>
        <p:spPr bwMode="auto">
          <a:xfrm>
            <a:off x="8348663" y="6111875"/>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fld id="{B5BD1B7E-E9ED-4287-AB7B-16C88712310A}" type="slidenum">
              <a:rPr lang="en-US" altLang="en-US" sz="1000">
                <a:solidFill>
                  <a:srgbClr val="6D6D6D"/>
                </a:solidFill>
                <a:latin typeface="Verdana" panose="020B0604030504040204" pitchFamily="34" charset="0"/>
              </a:rPr>
              <a:pPr algn="r" eaLnBrk="1" hangingPunct="1">
                <a:spcBef>
                  <a:spcPct val="0"/>
                </a:spcBef>
                <a:buFontTx/>
                <a:buNone/>
              </a:pPr>
              <a:t>143</a:t>
            </a:fld>
            <a:endParaRPr lang="en-US" altLang="en-US" sz="1000">
              <a:solidFill>
                <a:srgbClr val="6D6D6D"/>
              </a:solidFill>
              <a:latin typeface="Verdana" panose="020B0604030504040204" pitchFamily="34" charset="0"/>
            </a:endParaRPr>
          </a:p>
        </p:txBody>
      </p:sp>
      <p:sp>
        <p:nvSpPr>
          <p:cNvPr id="164868" name="Rectangle 4">
            <a:extLst>
              <a:ext uri="{FF2B5EF4-FFF2-40B4-BE49-F238E27FC236}">
                <a16:creationId xmlns:a16="http://schemas.microsoft.com/office/drawing/2014/main" id="{60A82157-F76A-4388-94C6-B9EB6D11ECD0}"/>
              </a:ext>
            </a:extLst>
          </p:cNvPr>
          <p:cNvSpPr>
            <a:spLocks noChangeArrowheads="1"/>
          </p:cNvSpPr>
          <p:nvPr/>
        </p:nvSpPr>
        <p:spPr bwMode="auto">
          <a:xfrm>
            <a:off x="1143000" y="2057400"/>
            <a:ext cx="7620000" cy="4524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a:solidFill>
                  <a:srgbClr val="0000FF"/>
                </a:solidFill>
              </a:rPr>
              <a:t>SELECT</a:t>
            </a:r>
            <a:r>
              <a:rPr lang="en-US" altLang="en-US" sz="2400"/>
              <a:t> K.Makh, TenKH,</a:t>
            </a:r>
          </a:p>
          <a:p>
            <a:pPr>
              <a:spcBef>
                <a:spcPct val="0"/>
              </a:spcBef>
              <a:buFontTx/>
              <a:buNone/>
            </a:pPr>
            <a:r>
              <a:rPr lang="en-US" altLang="en-US" sz="2400"/>
              <a:t>	Mahd, NgaylapHD</a:t>
            </a:r>
          </a:p>
          <a:p>
            <a:pPr>
              <a:spcBef>
                <a:spcPct val="0"/>
              </a:spcBef>
              <a:buFontTx/>
              <a:buNone/>
            </a:pPr>
            <a:r>
              <a:rPr lang="en-US" altLang="en-US" sz="2400"/>
              <a:t>	</a:t>
            </a:r>
            <a:r>
              <a:rPr lang="en-US" altLang="en-US" sz="2400">
                <a:solidFill>
                  <a:srgbClr val="0000FF"/>
                </a:solidFill>
              </a:rPr>
              <a:t>FROM</a:t>
            </a:r>
            <a:r>
              <a:rPr lang="en-US" altLang="en-US" sz="2400"/>
              <a:t> [Khach hang] K </a:t>
            </a:r>
            <a:r>
              <a:rPr lang="en-US" altLang="en-US" sz="2400">
                <a:solidFill>
                  <a:srgbClr val="0000FF"/>
                </a:solidFill>
              </a:rPr>
              <a:t>INNER JOIN</a:t>
            </a:r>
            <a:r>
              <a:rPr lang="en-US" altLang="en-US" sz="2400"/>
              <a:t> [Hoa don] h</a:t>
            </a:r>
          </a:p>
          <a:p>
            <a:pPr>
              <a:spcBef>
                <a:spcPct val="0"/>
              </a:spcBef>
              <a:buFontTx/>
              <a:buNone/>
            </a:pPr>
            <a:r>
              <a:rPr lang="en-US" altLang="en-US" sz="2400"/>
              <a:t>	</a:t>
            </a:r>
            <a:r>
              <a:rPr lang="en-US" altLang="en-US" sz="2400">
                <a:solidFill>
                  <a:srgbClr val="0000FF"/>
                </a:solidFill>
              </a:rPr>
              <a:t>ON</a:t>
            </a:r>
            <a:r>
              <a:rPr lang="en-US" altLang="en-US" sz="2400"/>
              <a:t> K.Makh = H.Makh</a:t>
            </a:r>
          </a:p>
          <a:p>
            <a:pPr>
              <a:spcBef>
                <a:spcPct val="0"/>
              </a:spcBef>
              <a:buFontTx/>
              <a:buNone/>
            </a:pPr>
            <a:endParaRPr lang="en-US" altLang="en-US" sz="2400"/>
          </a:p>
          <a:p>
            <a:pPr>
              <a:spcBef>
                <a:spcPct val="0"/>
              </a:spcBef>
              <a:buFontTx/>
              <a:buNone/>
            </a:pPr>
            <a:r>
              <a:rPr lang="en-US" altLang="en-US" sz="2400">
                <a:solidFill>
                  <a:srgbClr val="0000FF"/>
                </a:solidFill>
              </a:rPr>
              <a:t>SELECT </a:t>
            </a:r>
            <a:r>
              <a:rPr lang="en-US" altLang="en-US" sz="2400"/>
              <a:t>Tensp, c.Mahd, Soluong, dongia,</a:t>
            </a:r>
          </a:p>
          <a:p>
            <a:pPr>
              <a:spcBef>
                <a:spcPct val="0"/>
              </a:spcBef>
              <a:buFontTx/>
              <a:buNone/>
            </a:pPr>
            <a:r>
              <a:rPr lang="en-US" altLang="en-US" sz="2400"/>
              <a:t>	Soluong * DonGia </a:t>
            </a:r>
            <a:r>
              <a:rPr lang="en-US" altLang="en-US" sz="2400">
                <a:solidFill>
                  <a:srgbClr val="0000FF"/>
                </a:solidFill>
              </a:rPr>
              <a:t>AS</a:t>
            </a:r>
            <a:r>
              <a:rPr lang="en-US" altLang="en-US" sz="2400"/>
              <a:t> [Thanhtien]	</a:t>
            </a:r>
          </a:p>
          <a:p>
            <a:pPr>
              <a:spcBef>
                <a:spcPct val="0"/>
              </a:spcBef>
              <a:buFontTx/>
              <a:buNone/>
            </a:pPr>
            <a:r>
              <a:rPr lang="en-US" altLang="en-US" sz="2400"/>
              <a:t>	</a:t>
            </a:r>
            <a:r>
              <a:rPr lang="en-US" altLang="en-US" sz="2400">
                <a:solidFill>
                  <a:srgbClr val="0000FF"/>
                </a:solidFill>
              </a:rPr>
              <a:t>FROM</a:t>
            </a:r>
            <a:r>
              <a:rPr lang="en-US" altLang="en-US" sz="2400"/>
              <a:t> [San pham] </a:t>
            </a:r>
            <a:r>
              <a:rPr lang="en-US" altLang="en-US" sz="2400">
                <a:solidFill>
                  <a:srgbClr val="0000FF"/>
                </a:solidFill>
              </a:rPr>
              <a:t>AS</a:t>
            </a:r>
            <a:r>
              <a:rPr lang="en-US" altLang="en-US" sz="2400"/>
              <a:t> s </a:t>
            </a:r>
            <a:r>
              <a:rPr lang="en-US" altLang="en-US" sz="2400">
                <a:solidFill>
                  <a:srgbClr val="0000FF"/>
                </a:solidFill>
              </a:rPr>
              <a:t>INNER JOIN</a:t>
            </a:r>
            <a:r>
              <a:rPr lang="en-US" altLang="en-US" sz="2400"/>
              <a:t> [Chi tiet hoa 	don] </a:t>
            </a:r>
            <a:r>
              <a:rPr lang="en-US" altLang="en-US" sz="2400">
                <a:solidFill>
                  <a:srgbClr val="0000FF"/>
                </a:solidFill>
              </a:rPr>
              <a:t>AS</a:t>
            </a:r>
            <a:r>
              <a:rPr lang="en-US" altLang="en-US" sz="2400"/>
              <a:t> c </a:t>
            </a:r>
            <a:r>
              <a:rPr lang="en-US" altLang="en-US" sz="2400">
                <a:solidFill>
                  <a:srgbClr val="0000FF"/>
                </a:solidFill>
              </a:rPr>
              <a:t>ON</a:t>
            </a:r>
            <a:r>
              <a:rPr lang="en-US" altLang="en-US" sz="2400"/>
              <a:t> s.Masp = c.Masp</a:t>
            </a:r>
          </a:p>
          <a:p>
            <a:pPr>
              <a:spcBef>
                <a:spcPct val="0"/>
              </a:spcBef>
              <a:buFontTx/>
              <a:buNone/>
            </a:pPr>
            <a:r>
              <a:rPr lang="en-US" altLang="en-US" sz="2400"/>
              <a:t>	</a:t>
            </a:r>
            <a:r>
              <a:rPr lang="en-US" altLang="en-US" sz="2400">
                <a:solidFill>
                  <a:srgbClr val="0000FF"/>
                </a:solidFill>
              </a:rPr>
              <a:t>INNER JOIN</a:t>
            </a:r>
            <a:r>
              <a:rPr lang="en-US" altLang="en-US" sz="2400"/>
              <a:t> [Hoa don] </a:t>
            </a:r>
            <a:r>
              <a:rPr lang="en-US" altLang="en-US" sz="2400">
                <a:solidFill>
                  <a:srgbClr val="0000FF"/>
                </a:solidFill>
              </a:rPr>
              <a:t>As</a:t>
            </a:r>
            <a:r>
              <a:rPr lang="en-US" altLang="en-US" sz="2400"/>
              <a:t> h</a:t>
            </a:r>
          </a:p>
          <a:p>
            <a:pPr>
              <a:spcBef>
                <a:spcPct val="0"/>
              </a:spcBef>
              <a:buFontTx/>
              <a:buNone/>
            </a:pPr>
            <a:r>
              <a:rPr lang="en-US" altLang="en-US" sz="2400"/>
              <a:t>	</a:t>
            </a:r>
            <a:r>
              <a:rPr lang="en-US" altLang="en-US" sz="2400">
                <a:solidFill>
                  <a:srgbClr val="0000FF"/>
                </a:solidFill>
              </a:rPr>
              <a:t>ON</a:t>
            </a:r>
            <a:r>
              <a:rPr lang="en-US" altLang="en-US" sz="2400"/>
              <a:t> h.mahd =c.mahd</a:t>
            </a:r>
          </a:p>
          <a:p>
            <a:pPr>
              <a:spcBef>
                <a:spcPct val="0"/>
              </a:spcBef>
              <a:buFontTx/>
              <a:buNone/>
            </a:pPr>
            <a:r>
              <a:rPr lang="en-US" altLang="en-US" sz="2400"/>
              <a:t>	</a:t>
            </a:r>
            <a:r>
              <a:rPr lang="en-US" altLang="en-US" sz="2400">
                <a:solidFill>
                  <a:srgbClr val="0000FF"/>
                </a:solidFill>
              </a:rPr>
              <a:t>WHERE</a:t>
            </a:r>
            <a:r>
              <a:rPr lang="en-US" altLang="en-US" sz="2400"/>
              <a:t> Month(NgayLapHD) = 3</a:t>
            </a:r>
          </a:p>
        </p:txBody>
      </p:sp>
      <p:sp>
        <p:nvSpPr>
          <p:cNvPr id="164869" name="Footer Placeholder 1">
            <a:extLst>
              <a:ext uri="{FF2B5EF4-FFF2-40B4-BE49-F238E27FC236}">
                <a16:creationId xmlns:a16="http://schemas.microsoft.com/office/drawing/2014/main" id="{5B5222CC-B6A3-4E54-A43F-7CCB1AEDDA3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4670B5D1-5383-4044-A4D7-ACCA4D584900}"/>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Kết nối nội với toán tử lớn hơn</a:t>
            </a:r>
          </a:p>
        </p:txBody>
      </p:sp>
      <p:sp>
        <p:nvSpPr>
          <p:cNvPr id="55299" name="Rectangle 3">
            <a:extLst>
              <a:ext uri="{FF2B5EF4-FFF2-40B4-BE49-F238E27FC236}">
                <a16:creationId xmlns:a16="http://schemas.microsoft.com/office/drawing/2014/main" id="{9363DB58-065E-4BAC-B4DC-9C3DEA459913}"/>
              </a:ext>
            </a:extLst>
          </p:cNvPr>
          <p:cNvSpPr>
            <a:spLocks noGrp="1" noChangeArrowheads="1"/>
          </p:cNvSpPr>
          <p:nvPr>
            <p:ph idx="4294967295"/>
          </p:nvPr>
        </p:nvSpPr>
        <p:spPr>
          <a:xfrm>
            <a:off x="1066800" y="1981200"/>
            <a:ext cx="7772400" cy="4876800"/>
          </a:xfrm>
        </p:spPr>
        <p:txBody>
          <a:bodyPr lIns="182880" tIns="91440"/>
          <a:lstStyle/>
          <a:p>
            <a:pPr marL="265113" indent="-265113" algn="just" eaLnBrk="1" hangingPunct="1">
              <a:lnSpc>
                <a:spcPct val="110000"/>
              </a:lnSpc>
              <a:defRPr/>
            </a:pPr>
            <a:r>
              <a:rPr lang="en-US" sz="2400" dirty="0" err="1">
                <a:effectLst/>
              </a:rPr>
              <a:t>Có</a:t>
            </a:r>
            <a:r>
              <a:rPr lang="en-US" sz="2400" dirty="0">
                <a:effectLst/>
              </a:rPr>
              <a:t> </a:t>
            </a:r>
            <a:r>
              <a:rPr lang="en-US" sz="2400" dirty="0" err="1">
                <a:effectLst/>
              </a:rPr>
              <a:t>thể</a:t>
            </a:r>
            <a:r>
              <a:rPr lang="en-US" sz="2400" dirty="0">
                <a:effectLst/>
              </a:rPr>
              <a:t> </a:t>
            </a:r>
            <a:r>
              <a:rPr lang="en-US" sz="2400" dirty="0" err="1">
                <a:effectLst/>
              </a:rPr>
              <a:t>thực</a:t>
            </a:r>
            <a:r>
              <a:rPr lang="en-US" sz="2400" dirty="0">
                <a:effectLst/>
              </a:rPr>
              <a:t> </a:t>
            </a:r>
            <a:r>
              <a:rPr lang="en-US" sz="2400" dirty="0" err="1">
                <a:effectLst/>
              </a:rPr>
              <a:t>hiện</a:t>
            </a:r>
            <a:r>
              <a:rPr lang="en-US" sz="2400" dirty="0">
                <a:effectLst/>
              </a:rPr>
              <a:t> </a:t>
            </a:r>
            <a:r>
              <a:rPr lang="en-US" sz="2400" dirty="0" err="1">
                <a:effectLst/>
              </a:rPr>
              <a:t>kết</a:t>
            </a:r>
            <a:r>
              <a:rPr lang="en-US" sz="2400" dirty="0">
                <a:effectLst/>
              </a:rPr>
              <a:t> </a:t>
            </a:r>
            <a:r>
              <a:rPr lang="en-US" sz="2400" dirty="0" err="1">
                <a:effectLst/>
              </a:rPr>
              <a:t>nối</a:t>
            </a:r>
            <a:r>
              <a:rPr lang="en-US" sz="2400" dirty="0">
                <a:effectLst/>
              </a:rPr>
              <a:t> 2 </a:t>
            </a:r>
            <a:r>
              <a:rPr lang="en-US" sz="2400" dirty="0" err="1">
                <a:effectLst/>
              </a:rPr>
              <a:t>bảng</a:t>
            </a:r>
            <a:r>
              <a:rPr lang="en-US" sz="2400" dirty="0">
                <a:effectLst/>
              </a:rPr>
              <a:t> </a:t>
            </a:r>
            <a:r>
              <a:rPr lang="en-US" sz="2400" dirty="0" err="1">
                <a:effectLst/>
              </a:rPr>
              <a:t>với</a:t>
            </a:r>
            <a:r>
              <a:rPr lang="en-US" sz="2400" dirty="0">
                <a:effectLst/>
              </a:rPr>
              <a:t> </a:t>
            </a:r>
            <a:r>
              <a:rPr lang="en-US" sz="2400" dirty="0" err="1">
                <a:effectLst/>
              </a:rPr>
              <a:t>điều</a:t>
            </a:r>
            <a:r>
              <a:rPr lang="en-US" sz="2400" dirty="0">
                <a:effectLst/>
              </a:rPr>
              <a:t> </a:t>
            </a:r>
            <a:r>
              <a:rPr lang="en-US" sz="2400" dirty="0" err="1">
                <a:effectLst/>
              </a:rPr>
              <a:t>kiện</a:t>
            </a:r>
            <a:r>
              <a:rPr lang="en-US" sz="2400" dirty="0">
                <a:effectLst/>
              </a:rPr>
              <a:t> </a:t>
            </a:r>
            <a:r>
              <a:rPr lang="en-US" sz="2400" dirty="0" err="1">
                <a:effectLst/>
              </a:rPr>
              <a:t>kết</a:t>
            </a:r>
            <a:r>
              <a:rPr lang="en-US" sz="2400" dirty="0">
                <a:effectLst/>
              </a:rPr>
              <a:t> </a:t>
            </a:r>
            <a:r>
              <a:rPr lang="en-US" sz="2400" dirty="0" err="1">
                <a:effectLst/>
              </a:rPr>
              <a:t>nối</a:t>
            </a:r>
            <a:r>
              <a:rPr lang="en-US" sz="2400" dirty="0">
                <a:effectLst/>
              </a:rPr>
              <a:t> </a:t>
            </a:r>
            <a:r>
              <a:rPr lang="en-US" sz="2400" dirty="0" err="1">
                <a:effectLst/>
              </a:rPr>
              <a:t>dùng</a:t>
            </a:r>
            <a:r>
              <a:rPr lang="en-US" sz="2400" dirty="0">
                <a:effectLst/>
              </a:rPr>
              <a:t> </a:t>
            </a:r>
            <a:r>
              <a:rPr lang="en-US" sz="2400" dirty="0" err="1">
                <a:effectLst/>
              </a:rPr>
              <a:t>toán</a:t>
            </a:r>
            <a:r>
              <a:rPr lang="en-US" sz="2400" dirty="0">
                <a:effectLst/>
              </a:rPr>
              <a:t> </a:t>
            </a:r>
            <a:r>
              <a:rPr lang="en-US" sz="2400" dirty="0" err="1">
                <a:effectLst/>
              </a:rPr>
              <a:t>tử</a:t>
            </a:r>
            <a:r>
              <a:rPr lang="en-US" sz="2400" dirty="0">
                <a:effectLst/>
              </a:rPr>
              <a:t> </a:t>
            </a:r>
            <a:r>
              <a:rPr lang="en-US" sz="2400" dirty="0" err="1">
                <a:effectLst/>
              </a:rPr>
              <a:t>không</a:t>
            </a:r>
            <a:r>
              <a:rPr lang="en-US" sz="2400" dirty="0">
                <a:effectLst/>
              </a:rPr>
              <a:t> </a:t>
            </a:r>
            <a:r>
              <a:rPr lang="en-US" sz="2400" dirty="0" err="1">
                <a:effectLst/>
              </a:rPr>
              <a:t>bằng</a:t>
            </a:r>
            <a:r>
              <a:rPr lang="en-US" sz="2400" dirty="0">
                <a:effectLst/>
              </a:rPr>
              <a:t> </a:t>
            </a:r>
            <a:r>
              <a:rPr lang="en-US" sz="2400" dirty="0" err="1">
                <a:effectLst/>
              </a:rPr>
              <a:t>nhau</a:t>
            </a:r>
            <a:r>
              <a:rPr lang="en-US" sz="2400" dirty="0">
                <a:effectLst/>
              </a:rPr>
              <a:t>.</a:t>
            </a:r>
          </a:p>
          <a:p>
            <a:pPr marL="265113" indent="-265113" algn="just" eaLnBrk="1" hangingPunct="1">
              <a:lnSpc>
                <a:spcPct val="110000"/>
              </a:lnSpc>
              <a:defRPr/>
            </a:pPr>
            <a:r>
              <a:rPr lang="en-US" sz="2400" dirty="0" err="1">
                <a:solidFill>
                  <a:srgbClr val="FF0066"/>
                </a:solidFill>
                <a:effectLst/>
              </a:rPr>
              <a:t>Ví</a:t>
            </a:r>
            <a:r>
              <a:rPr lang="en-US" sz="2400" dirty="0">
                <a:solidFill>
                  <a:srgbClr val="FF0066"/>
                </a:solidFill>
                <a:effectLst/>
              </a:rPr>
              <a:t> </a:t>
            </a:r>
            <a:r>
              <a:rPr lang="en-US" sz="2400" dirty="0" err="1">
                <a:solidFill>
                  <a:srgbClr val="FF0066"/>
                </a:solidFill>
                <a:effectLst/>
              </a:rPr>
              <a:t>dụ</a:t>
            </a:r>
            <a:r>
              <a:rPr lang="en-US" sz="2400" dirty="0">
                <a:effectLst/>
              </a:rPr>
              <a:t>:</a:t>
            </a:r>
          </a:p>
          <a:p>
            <a:pPr>
              <a:defRPr/>
            </a:pPr>
            <a:r>
              <a:rPr lang="en-US" sz="2400" dirty="0">
                <a:solidFill>
                  <a:srgbClr val="0000FF"/>
                </a:solidFill>
              </a:rPr>
              <a:t>SELECT </a:t>
            </a:r>
            <a:r>
              <a:rPr lang="en-US" sz="2400" dirty="0" err="1"/>
              <a:t>Tensp</a:t>
            </a:r>
            <a:r>
              <a:rPr lang="en-US" sz="2400" dirty="0"/>
              <a:t>, </a:t>
            </a:r>
            <a:r>
              <a:rPr lang="en-US" sz="2400" dirty="0" err="1"/>
              <a:t>c.Mahd</a:t>
            </a:r>
            <a:r>
              <a:rPr lang="en-US" sz="2400" dirty="0"/>
              <a:t>, </a:t>
            </a:r>
            <a:r>
              <a:rPr lang="en-US" sz="2400" dirty="0" err="1"/>
              <a:t>Soluong</a:t>
            </a:r>
            <a:r>
              <a:rPr lang="en-US" sz="2400" dirty="0"/>
              <a:t>, </a:t>
            </a:r>
            <a:r>
              <a:rPr lang="en-US" sz="2400" dirty="0" err="1"/>
              <a:t>c.dongia</a:t>
            </a:r>
            <a:r>
              <a:rPr lang="en-US" sz="2400" dirty="0"/>
              <a:t>,</a:t>
            </a:r>
          </a:p>
          <a:p>
            <a:pPr>
              <a:defRPr/>
            </a:pPr>
            <a:r>
              <a:rPr lang="en-US" sz="2400" dirty="0"/>
              <a:t>	</a:t>
            </a:r>
            <a:r>
              <a:rPr lang="en-US" sz="2400" dirty="0" err="1"/>
              <a:t>Soluong</a:t>
            </a:r>
            <a:r>
              <a:rPr lang="en-US" sz="2400" dirty="0"/>
              <a:t> * </a:t>
            </a:r>
            <a:r>
              <a:rPr lang="en-US" sz="2400" dirty="0" err="1"/>
              <a:t>c.DonGia</a:t>
            </a:r>
            <a:r>
              <a:rPr lang="en-US" sz="2400" dirty="0"/>
              <a:t> </a:t>
            </a:r>
            <a:r>
              <a:rPr lang="en-US" sz="2400" dirty="0">
                <a:solidFill>
                  <a:srgbClr val="0000FF"/>
                </a:solidFill>
              </a:rPr>
              <a:t>AS</a:t>
            </a:r>
            <a:r>
              <a:rPr lang="en-US" sz="2400" dirty="0"/>
              <a:t> [</a:t>
            </a:r>
            <a:r>
              <a:rPr lang="en-US" sz="2400" dirty="0" err="1"/>
              <a:t>Thanhtien</a:t>
            </a:r>
            <a:r>
              <a:rPr lang="en-US" sz="2400" dirty="0"/>
              <a:t>]	</a:t>
            </a:r>
          </a:p>
          <a:p>
            <a:pPr>
              <a:defRPr/>
            </a:pPr>
            <a:r>
              <a:rPr lang="en-US" sz="2400" dirty="0"/>
              <a:t>	</a:t>
            </a:r>
            <a:r>
              <a:rPr lang="en-US" sz="2400" dirty="0">
                <a:solidFill>
                  <a:srgbClr val="0000FF"/>
                </a:solidFill>
              </a:rPr>
              <a:t>FROM</a:t>
            </a:r>
            <a:r>
              <a:rPr lang="en-US" sz="2400" dirty="0"/>
              <a:t> [San </a:t>
            </a:r>
            <a:r>
              <a:rPr lang="en-US" sz="2400" dirty="0" err="1"/>
              <a:t>pham</a:t>
            </a:r>
            <a:r>
              <a:rPr lang="en-US" sz="2400" dirty="0"/>
              <a:t>] </a:t>
            </a:r>
            <a:r>
              <a:rPr lang="en-US" sz="2400" dirty="0">
                <a:solidFill>
                  <a:srgbClr val="0000FF"/>
                </a:solidFill>
              </a:rPr>
              <a:t>AS</a:t>
            </a:r>
            <a:r>
              <a:rPr lang="en-US" sz="2400" dirty="0"/>
              <a:t> s </a:t>
            </a:r>
            <a:r>
              <a:rPr lang="en-US" sz="2400" dirty="0">
                <a:solidFill>
                  <a:srgbClr val="0000FF"/>
                </a:solidFill>
              </a:rPr>
              <a:t>INNER JOIN</a:t>
            </a:r>
            <a:r>
              <a:rPr lang="en-US" sz="2400" dirty="0"/>
              <a:t> [Chi </a:t>
            </a:r>
            <a:r>
              <a:rPr lang="en-US" sz="2400" dirty="0" err="1"/>
              <a:t>tiet</a:t>
            </a:r>
            <a:r>
              <a:rPr lang="en-US" sz="2400" dirty="0"/>
              <a:t> </a:t>
            </a:r>
            <a:r>
              <a:rPr lang="en-US" sz="2400" dirty="0" err="1"/>
              <a:t>hoa</a:t>
            </a:r>
            <a:r>
              <a:rPr lang="en-US" sz="2400" dirty="0"/>
              <a:t> 	don] </a:t>
            </a:r>
            <a:r>
              <a:rPr lang="en-US" sz="2400" dirty="0">
                <a:solidFill>
                  <a:srgbClr val="0000FF"/>
                </a:solidFill>
              </a:rPr>
              <a:t>AS</a:t>
            </a:r>
            <a:r>
              <a:rPr lang="en-US" sz="2400" dirty="0"/>
              <a:t> c </a:t>
            </a:r>
            <a:r>
              <a:rPr lang="en-US" sz="2400" dirty="0">
                <a:solidFill>
                  <a:srgbClr val="0000FF"/>
                </a:solidFill>
              </a:rPr>
              <a:t>ON</a:t>
            </a:r>
            <a:r>
              <a:rPr lang="en-US" sz="2400" dirty="0"/>
              <a:t> </a:t>
            </a:r>
            <a:r>
              <a:rPr lang="en-US" sz="2400" dirty="0" err="1"/>
              <a:t>s.Masp</a:t>
            </a:r>
            <a:r>
              <a:rPr lang="en-US" sz="2400" dirty="0"/>
              <a:t> &gt; </a:t>
            </a:r>
            <a:r>
              <a:rPr lang="en-US" sz="2400" dirty="0" err="1"/>
              <a:t>c.Masp</a:t>
            </a:r>
            <a:endParaRPr lang="en-US" sz="2400" dirty="0"/>
          </a:p>
        </p:txBody>
      </p:sp>
      <p:sp>
        <p:nvSpPr>
          <p:cNvPr id="166916" name="Footer Placeholder 1">
            <a:extLst>
              <a:ext uri="{FF2B5EF4-FFF2-40B4-BE49-F238E27FC236}">
                <a16:creationId xmlns:a16="http://schemas.microsoft.com/office/drawing/2014/main" id="{414D5BFE-E32F-493E-9EDF-B33FD956BF2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215B3417-B3F9-4CBD-80AC-BBD127DDD068}"/>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Kết nối ngoại - Outer joins</a:t>
            </a:r>
          </a:p>
        </p:txBody>
      </p:sp>
      <p:sp>
        <p:nvSpPr>
          <p:cNvPr id="167939" name="Rectangle 3">
            <a:extLst>
              <a:ext uri="{FF2B5EF4-FFF2-40B4-BE49-F238E27FC236}">
                <a16:creationId xmlns:a16="http://schemas.microsoft.com/office/drawing/2014/main" id="{8DBF045C-13D8-4B8F-ABC3-B8F337135DCF}"/>
              </a:ext>
            </a:extLst>
          </p:cNvPr>
          <p:cNvSpPr>
            <a:spLocks noGrp="1" noChangeArrowheads="1"/>
          </p:cNvSpPr>
          <p:nvPr>
            <p:ph idx="4294967295"/>
          </p:nvPr>
        </p:nvSpPr>
        <p:spPr>
          <a:xfrm>
            <a:off x="990600" y="2057400"/>
            <a:ext cx="7696200" cy="52578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lnSpc>
                <a:spcPct val="110000"/>
              </a:lnSpc>
            </a:pPr>
            <a:r>
              <a:rPr lang="en-US" altLang="en-US" sz="2400">
                <a:effectLst/>
                <a:cs typeface="Times New Roman" panose="02020603050405020304" pitchFamily="18" charset="0"/>
              </a:rPr>
              <a:t>K</a:t>
            </a:r>
            <a:r>
              <a:rPr lang="en-US" altLang="en-US" sz="2400">
                <a:effectLst/>
              </a:rPr>
              <a:t>ết nối ngoại được dùng để cho ra kết quả chứa tất cả các hàng của 1 bảng và các hàng trùng nhau của bảng còn lại. Những cột mà không có giá trị phù hợp sẽ được hiển thị giá trị NULL.</a:t>
            </a:r>
          </a:p>
          <a:p>
            <a:pPr marL="265113" indent="-265113" algn="just" eaLnBrk="1" hangingPunct="1">
              <a:lnSpc>
                <a:spcPct val="110000"/>
              </a:lnSpc>
            </a:pPr>
            <a:r>
              <a:rPr lang="en-US" altLang="en-US" sz="2400" b="1" i="1">
                <a:effectLst/>
              </a:rPr>
              <a:t>Cú pháp</a:t>
            </a:r>
          </a:p>
          <a:p>
            <a:pPr lvl="1" eaLnBrk="1" hangingPunct="1">
              <a:lnSpc>
                <a:spcPct val="110000"/>
              </a:lnSpc>
              <a:buFont typeface="Wingdings" panose="05000000000000000000" pitchFamily="2" charset="2"/>
              <a:buNone/>
            </a:pPr>
            <a:r>
              <a:rPr lang="en-US" altLang="en-US" sz="2200" b="1">
                <a:effectLst/>
              </a:rPr>
              <a:t>SELECT column_name, column_name [,column_name]</a:t>
            </a:r>
          </a:p>
          <a:p>
            <a:pPr lvl="1" eaLnBrk="1" hangingPunct="1">
              <a:lnSpc>
                <a:spcPct val="110000"/>
              </a:lnSpc>
              <a:buFont typeface="Wingdings" panose="05000000000000000000" pitchFamily="2" charset="2"/>
              <a:buNone/>
            </a:pPr>
            <a:r>
              <a:rPr lang="en-US" altLang="en-US" sz="2000" b="1">
                <a:effectLst/>
              </a:rPr>
              <a:t>FROM table_name </a:t>
            </a:r>
            <a:r>
              <a:rPr lang="en-US" altLang="en-US" sz="2000" b="1">
                <a:solidFill>
                  <a:srgbClr val="FF0066"/>
                </a:solidFill>
                <a:effectLst/>
              </a:rPr>
              <a:t>[LEFT | RIGHT] OUTER JOIN</a:t>
            </a:r>
            <a:r>
              <a:rPr lang="en-US" altLang="en-US" sz="2000" b="1">
                <a:effectLst/>
              </a:rPr>
              <a:t> table_name</a:t>
            </a:r>
          </a:p>
          <a:p>
            <a:pPr lvl="1" eaLnBrk="1" hangingPunct="1">
              <a:lnSpc>
                <a:spcPct val="110000"/>
              </a:lnSpc>
              <a:buFont typeface="Wingdings" panose="05000000000000000000" pitchFamily="2" charset="2"/>
              <a:buNone/>
            </a:pPr>
            <a:r>
              <a:rPr lang="en-US" altLang="en-US" sz="2200" b="1">
                <a:effectLst/>
              </a:rPr>
              <a:t>ON table_name.ref_column_name</a:t>
            </a:r>
          </a:p>
          <a:p>
            <a:pPr lvl="1" eaLnBrk="1" hangingPunct="1">
              <a:lnSpc>
                <a:spcPct val="110000"/>
              </a:lnSpc>
              <a:buFont typeface="Wingdings" panose="05000000000000000000" pitchFamily="2" charset="2"/>
              <a:buNone/>
            </a:pPr>
            <a:r>
              <a:rPr lang="en-US" altLang="en-US" sz="2200" b="1">
                <a:solidFill>
                  <a:srgbClr val="FF0066"/>
                </a:solidFill>
                <a:effectLst/>
              </a:rPr>
              <a:t>join_operator</a:t>
            </a:r>
            <a:r>
              <a:rPr lang="en-US" altLang="en-US" sz="2200" b="1">
                <a:effectLst/>
              </a:rPr>
              <a:t> table_name.ref_column_name</a:t>
            </a:r>
          </a:p>
        </p:txBody>
      </p:sp>
      <p:sp>
        <p:nvSpPr>
          <p:cNvPr id="167940" name="Footer Placeholder 1">
            <a:extLst>
              <a:ext uri="{FF2B5EF4-FFF2-40B4-BE49-F238E27FC236}">
                <a16:creationId xmlns:a16="http://schemas.microsoft.com/office/drawing/2014/main" id="{739E6993-CB78-44AE-9CF6-D04D021B468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571D039F-92B7-4DEE-BC6C-CEC84BF8BC20}"/>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Kết nối ngoại - Outer joins</a:t>
            </a:r>
          </a:p>
        </p:txBody>
      </p:sp>
      <p:sp>
        <p:nvSpPr>
          <p:cNvPr id="56323" name="Rectangle 3">
            <a:extLst>
              <a:ext uri="{FF2B5EF4-FFF2-40B4-BE49-F238E27FC236}">
                <a16:creationId xmlns:a16="http://schemas.microsoft.com/office/drawing/2014/main" id="{AF7BCF4C-439F-4DAF-93C8-09DA0F16D2C5}"/>
              </a:ext>
            </a:extLst>
          </p:cNvPr>
          <p:cNvSpPr>
            <a:spLocks noGrp="1" noChangeArrowheads="1"/>
          </p:cNvSpPr>
          <p:nvPr>
            <p:ph idx="4294967295"/>
          </p:nvPr>
        </p:nvSpPr>
        <p:spPr>
          <a:xfrm>
            <a:off x="990600" y="2057400"/>
            <a:ext cx="7696200" cy="5257800"/>
          </a:xfrm>
        </p:spPr>
        <p:txBody>
          <a:bodyPr lIns="182880" tIns="91440"/>
          <a:lstStyle/>
          <a:p>
            <a:pPr marL="0" indent="0">
              <a:buFontTx/>
              <a:buNone/>
              <a:defRPr/>
            </a:pPr>
            <a:r>
              <a:rPr lang="vi-VN" sz="2400" dirty="0">
                <a:solidFill>
                  <a:srgbClr val="C00000"/>
                </a:solidFill>
              </a:rPr>
              <a:t>SQL cung cấp các loại phép nối ngoài sau đây: </a:t>
            </a:r>
          </a:p>
          <a:p>
            <a:pPr>
              <a:defRPr/>
            </a:pPr>
            <a:r>
              <a:rPr lang="vi-VN" sz="2400" b="1" dirty="0"/>
              <a:t>Phép nối ngoài trái </a:t>
            </a:r>
            <a:r>
              <a:rPr lang="vi-VN" sz="2400" dirty="0"/>
              <a:t>(ký hiệu: *=): Phép nối này hiển thị trong kết quả truy vấn tất cả các dòng dữ liệu của bảng nằm bên trái trong điều kiện nối cho dù những dòng này không thoả mãn điều kiện của phép nối </a:t>
            </a:r>
          </a:p>
          <a:p>
            <a:pPr>
              <a:defRPr/>
            </a:pPr>
            <a:r>
              <a:rPr lang="vi-VN" sz="2400" b="1" dirty="0"/>
              <a:t>Phép nối ngoài phải </a:t>
            </a:r>
            <a:r>
              <a:rPr lang="vi-VN" sz="2400" dirty="0"/>
              <a:t>(ký hiệu: =*): Phép nối này hiển thị trong kết quả truy vấn tất cả các dòng dữ liệu của bảng nằm bên phải trong điều kiện nối cho dù những dòng này không thoả điều kiện của phép nối. </a:t>
            </a:r>
          </a:p>
        </p:txBody>
      </p:sp>
      <p:sp>
        <p:nvSpPr>
          <p:cNvPr id="169988" name="Footer Placeholder 1">
            <a:extLst>
              <a:ext uri="{FF2B5EF4-FFF2-40B4-BE49-F238E27FC236}">
                <a16:creationId xmlns:a16="http://schemas.microsoft.com/office/drawing/2014/main" id="{83FC6CE0-B838-4ECE-8D3C-0D96FA14AB8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CFFCAF6E-C20F-476E-9EE0-51CD86BDF538}"/>
              </a:ext>
            </a:extLst>
          </p:cNvPr>
          <p:cNvSpPr>
            <a:spLocks noGrp="1" noChangeArrowheads="1"/>
          </p:cNvSpPr>
          <p:nvPr>
            <p:ph type="title" idx="4294967295"/>
          </p:nvPr>
        </p:nvSpPr>
        <p:spPr/>
        <p:txBody>
          <a:bodyPr>
            <a:normAutofit/>
          </a:bodyPr>
          <a:lstStyle/>
          <a:p>
            <a:pPr eaLnBrk="1" hangingPunct="1">
              <a:defRPr/>
            </a:pPr>
            <a:r>
              <a:rPr lang="en-US" dirty="0" err="1">
                <a:solidFill>
                  <a:srgbClr val="0000FF"/>
                </a:solidFill>
              </a:rPr>
              <a:t>Kết</a:t>
            </a:r>
            <a:r>
              <a:rPr lang="en-US" dirty="0">
                <a:solidFill>
                  <a:srgbClr val="0000FF"/>
                </a:solidFill>
              </a:rPr>
              <a:t> </a:t>
            </a:r>
            <a:r>
              <a:rPr lang="en-US" dirty="0" err="1">
                <a:solidFill>
                  <a:srgbClr val="0000FF"/>
                </a:solidFill>
              </a:rPr>
              <a:t>nối</a:t>
            </a:r>
            <a:r>
              <a:rPr lang="en-US" dirty="0">
                <a:solidFill>
                  <a:srgbClr val="0000FF"/>
                </a:solidFill>
              </a:rPr>
              <a:t> </a:t>
            </a:r>
            <a:r>
              <a:rPr lang="en-US" dirty="0" err="1">
                <a:solidFill>
                  <a:srgbClr val="0000FF"/>
                </a:solidFill>
              </a:rPr>
              <a:t>ngoại</a:t>
            </a:r>
            <a:r>
              <a:rPr lang="en-US" dirty="0">
                <a:solidFill>
                  <a:srgbClr val="0000FF"/>
                </a:solidFill>
              </a:rPr>
              <a:t> – Left Outer joins</a:t>
            </a:r>
          </a:p>
        </p:txBody>
      </p:sp>
      <p:sp>
        <p:nvSpPr>
          <p:cNvPr id="172035" name="Footer Placeholder 1">
            <a:extLst>
              <a:ext uri="{FF2B5EF4-FFF2-40B4-BE49-F238E27FC236}">
                <a16:creationId xmlns:a16="http://schemas.microsoft.com/office/drawing/2014/main" id="{5E3CDE22-ADE1-4ED3-8310-CB73CCB299D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72036" name="Picture 1">
            <a:extLst>
              <a:ext uri="{FF2B5EF4-FFF2-40B4-BE49-F238E27FC236}">
                <a16:creationId xmlns:a16="http://schemas.microsoft.com/office/drawing/2014/main" id="{B8414414-EFEE-42F8-AEF8-CFD9A43934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2063" y="2206625"/>
            <a:ext cx="7446962" cy="383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a:extLst>
              <a:ext uri="{FF2B5EF4-FFF2-40B4-BE49-F238E27FC236}">
                <a16:creationId xmlns:a16="http://schemas.microsoft.com/office/drawing/2014/main" id="{39610C8C-F0CB-43B7-A1A6-1D8C817A32F9}"/>
              </a:ext>
            </a:extLst>
          </p:cNvPr>
          <p:cNvSpPr>
            <a:spLocks noGrp="1" noChangeArrowheads="1"/>
          </p:cNvSpPr>
          <p:nvPr>
            <p:ph type="title" idx="4294967295"/>
          </p:nvPr>
        </p:nvSpPr>
        <p:spPr/>
        <p:txBody>
          <a:bodyPr>
            <a:normAutofit/>
          </a:bodyPr>
          <a:lstStyle/>
          <a:p>
            <a:pPr eaLnBrk="1" hangingPunct="1">
              <a:defRPr/>
            </a:pPr>
            <a:r>
              <a:rPr lang="en-US" dirty="0" err="1">
                <a:solidFill>
                  <a:srgbClr val="0000FF"/>
                </a:solidFill>
              </a:rPr>
              <a:t>Kết</a:t>
            </a:r>
            <a:r>
              <a:rPr lang="en-US" dirty="0">
                <a:solidFill>
                  <a:srgbClr val="0000FF"/>
                </a:solidFill>
              </a:rPr>
              <a:t> </a:t>
            </a:r>
            <a:r>
              <a:rPr lang="en-US" dirty="0" err="1">
                <a:solidFill>
                  <a:srgbClr val="0000FF"/>
                </a:solidFill>
              </a:rPr>
              <a:t>nối</a:t>
            </a:r>
            <a:r>
              <a:rPr lang="en-US" dirty="0">
                <a:solidFill>
                  <a:srgbClr val="0000FF"/>
                </a:solidFill>
              </a:rPr>
              <a:t> </a:t>
            </a:r>
            <a:r>
              <a:rPr lang="en-US" dirty="0" err="1">
                <a:solidFill>
                  <a:srgbClr val="0000FF"/>
                </a:solidFill>
              </a:rPr>
              <a:t>ngoại</a:t>
            </a:r>
            <a:r>
              <a:rPr lang="en-US" dirty="0">
                <a:solidFill>
                  <a:srgbClr val="0000FF"/>
                </a:solidFill>
              </a:rPr>
              <a:t> – Right Outer joins</a:t>
            </a:r>
          </a:p>
        </p:txBody>
      </p:sp>
      <p:sp>
        <p:nvSpPr>
          <p:cNvPr id="174083" name="Footer Placeholder 1">
            <a:extLst>
              <a:ext uri="{FF2B5EF4-FFF2-40B4-BE49-F238E27FC236}">
                <a16:creationId xmlns:a16="http://schemas.microsoft.com/office/drawing/2014/main" id="{DC136D1A-AF8C-4355-BCA6-932ACBACCC0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74084" name="Picture 1">
            <a:extLst>
              <a:ext uri="{FF2B5EF4-FFF2-40B4-BE49-F238E27FC236}">
                <a16:creationId xmlns:a16="http://schemas.microsoft.com/office/drawing/2014/main" id="{28A6AA18-BBAC-4B63-859A-DF6A6CCE11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2209800"/>
            <a:ext cx="7748588"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0D4F3ED7-FE50-45C3-9394-980C44336686}"/>
              </a:ext>
            </a:extLst>
          </p:cNvPr>
          <p:cNvSpPr>
            <a:spLocks noGrp="1" noChangeArrowheads="1"/>
          </p:cNvSpPr>
          <p:nvPr>
            <p:ph type="title" idx="4294967295"/>
          </p:nvPr>
        </p:nvSpPr>
        <p:spPr/>
        <p:txBody>
          <a:bodyPr>
            <a:normAutofit/>
          </a:bodyPr>
          <a:lstStyle/>
          <a:p>
            <a:pPr eaLnBrk="1" hangingPunct="1">
              <a:defRPr/>
            </a:pPr>
            <a:r>
              <a:rPr lang="en-US" sz="4000">
                <a:solidFill>
                  <a:srgbClr val="0000FF"/>
                </a:solidFill>
                <a:cs typeface="Times New Roman" pitchFamily="18" charset="0"/>
              </a:rPr>
              <a:t>K</a:t>
            </a:r>
            <a:r>
              <a:rPr lang="en-US" sz="4000">
                <a:solidFill>
                  <a:srgbClr val="0000FF"/>
                </a:solidFill>
              </a:rPr>
              <a:t>ết nối trái - </a:t>
            </a:r>
            <a:r>
              <a:rPr lang="en-US" sz="4000">
                <a:solidFill>
                  <a:srgbClr val="0000FF"/>
                </a:solidFill>
                <a:cs typeface="Times New Roman" pitchFamily="18" charset="0"/>
              </a:rPr>
              <a:t>LEFT OUTER JOIN</a:t>
            </a:r>
          </a:p>
        </p:txBody>
      </p:sp>
      <p:sp>
        <p:nvSpPr>
          <p:cNvPr id="62467" name="Rectangle 3">
            <a:extLst>
              <a:ext uri="{FF2B5EF4-FFF2-40B4-BE49-F238E27FC236}">
                <a16:creationId xmlns:a16="http://schemas.microsoft.com/office/drawing/2014/main" id="{2ABEB0D7-9992-4C0B-88E6-817442A4563C}"/>
              </a:ext>
            </a:extLst>
          </p:cNvPr>
          <p:cNvSpPr>
            <a:spLocks noGrp="1" noChangeArrowheads="1"/>
          </p:cNvSpPr>
          <p:nvPr>
            <p:ph idx="4294967295"/>
          </p:nvPr>
        </p:nvSpPr>
        <p:spPr>
          <a:xfrm>
            <a:off x="960438" y="2057400"/>
            <a:ext cx="7726362" cy="4187825"/>
          </a:xfrm>
        </p:spPr>
        <p:txBody>
          <a:bodyPr lIns="182880" tIns="91440"/>
          <a:lstStyle/>
          <a:p>
            <a:pPr marL="265113" indent="-265113" algn="just" eaLnBrk="1" hangingPunct="1">
              <a:lnSpc>
                <a:spcPct val="110000"/>
              </a:lnSpc>
              <a:defRPr/>
            </a:pPr>
            <a:r>
              <a:rPr lang="en-US" sz="2400" dirty="0" err="1">
                <a:effectLst/>
                <a:cs typeface="Times New Roman" pitchFamily="18" charset="0"/>
              </a:rPr>
              <a:t>T</a:t>
            </a:r>
            <a:r>
              <a:rPr lang="en-US" sz="2400" dirty="0" err="1">
                <a:effectLst/>
              </a:rPr>
              <a:t>ất</a:t>
            </a:r>
            <a:r>
              <a:rPr lang="en-US" sz="2400" dirty="0">
                <a:effectLst/>
              </a:rPr>
              <a:t> </a:t>
            </a:r>
            <a:r>
              <a:rPr lang="en-US" sz="2400" dirty="0" err="1">
                <a:effectLst/>
              </a:rPr>
              <a:t>cả</a:t>
            </a:r>
            <a:r>
              <a:rPr lang="en-US" sz="2400" dirty="0">
                <a:effectLst/>
              </a:rPr>
              <a:t> </a:t>
            </a:r>
            <a:r>
              <a:rPr lang="en-US" sz="2400" dirty="0" err="1">
                <a:effectLst/>
              </a:rPr>
              <a:t>các</a:t>
            </a:r>
            <a:r>
              <a:rPr lang="en-US" sz="2400" dirty="0">
                <a:effectLst/>
              </a:rPr>
              <a:t> </a:t>
            </a:r>
            <a:r>
              <a:rPr lang="en-US" sz="2400" dirty="0" err="1">
                <a:effectLst/>
              </a:rPr>
              <a:t>hàng</a:t>
            </a:r>
            <a:r>
              <a:rPr lang="en-US" sz="2400" dirty="0">
                <a:effectLst/>
              </a:rPr>
              <a:t> </a:t>
            </a:r>
            <a:r>
              <a:rPr lang="en-US" sz="2400" dirty="0" err="1">
                <a:effectLst/>
              </a:rPr>
              <a:t>từ</a:t>
            </a:r>
            <a:r>
              <a:rPr lang="en-US" sz="2400" dirty="0">
                <a:effectLst/>
              </a:rPr>
              <a:t> </a:t>
            </a:r>
            <a:r>
              <a:rPr lang="en-US" sz="2400" dirty="0" err="1">
                <a:effectLst/>
              </a:rPr>
              <a:t>bảng</a:t>
            </a:r>
            <a:r>
              <a:rPr lang="en-US" sz="2400" dirty="0">
                <a:effectLst/>
              </a:rPr>
              <a:t> </a:t>
            </a:r>
            <a:r>
              <a:rPr lang="en-US" sz="2400" dirty="0" err="1">
                <a:effectLst/>
              </a:rPr>
              <a:t>bên</a:t>
            </a:r>
            <a:r>
              <a:rPr lang="en-US" sz="2400" dirty="0">
                <a:effectLst/>
              </a:rPr>
              <a:t> </a:t>
            </a:r>
            <a:r>
              <a:rPr lang="en-US" sz="2400" dirty="0" err="1">
                <a:effectLst/>
              </a:rPr>
              <a:t>trái</a:t>
            </a:r>
            <a:r>
              <a:rPr lang="en-US" sz="2400" dirty="0">
                <a:effectLst/>
              </a:rPr>
              <a:t> </a:t>
            </a:r>
            <a:r>
              <a:rPr lang="en-US" sz="2400" dirty="0" err="1">
                <a:effectLst/>
              </a:rPr>
              <a:t>trong</a:t>
            </a:r>
            <a:r>
              <a:rPr lang="en-US" sz="2400" dirty="0">
                <a:effectLst/>
              </a:rPr>
              <a:t> </a:t>
            </a:r>
            <a:r>
              <a:rPr lang="en-US" sz="2400" dirty="0" err="1">
                <a:effectLst/>
              </a:rPr>
              <a:t>mối</a:t>
            </a:r>
            <a:r>
              <a:rPr lang="en-US" sz="2400" dirty="0">
                <a:effectLst/>
              </a:rPr>
              <a:t> </a:t>
            </a:r>
            <a:r>
              <a:rPr lang="en-US" sz="2400" dirty="0" err="1">
                <a:effectLst/>
              </a:rPr>
              <a:t>kết</a:t>
            </a:r>
            <a:r>
              <a:rPr lang="en-US" sz="2400" dirty="0">
                <a:effectLst/>
              </a:rPr>
              <a:t> </a:t>
            </a:r>
            <a:r>
              <a:rPr lang="en-US" sz="2400" dirty="0" err="1">
                <a:effectLst/>
              </a:rPr>
              <a:t>nối</a:t>
            </a:r>
            <a:r>
              <a:rPr lang="en-US" sz="2400" dirty="0">
                <a:effectLst/>
              </a:rPr>
              <a:t> </a:t>
            </a:r>
            <a:r>
              <a:rPr lang="en-US" sz="2400" dirty="0" err="1">
                <a:effectLst/>
              </a:rPr>
              <a:t>giữa</a:t>
            </a:r>
            <a:r>
              <a:rPr lang="en-US" sz="2400" dirty="0">
                <a:effectLst/>
              </a:rPr>
              <a:t> 2 </a:t>
            </a:r>
            <a:r>
              <a:rPr lang="en-US" sz="2400" dirty="0" err="1">
                <a:effectLst/>
              </a:rPr>
              <a:t>bảng</a:t>
            </a:r>
            <a:r>
              <a:rPr lang="en-US" sz="2400" dirty="0">
                <a:effectLst/>
              </a:rPr>
              <a:t> </a:t>
            </a:r>
            <a:r>
              <a:rPr lang="en-US" sz="2400" dirty="0" err="1">
                <a:effectLst/>
              </a:rPr>
              <a:t>sẽ</a:t>
            </a:r>
            <a:r>
              <a:rPr lang="en-US" sz="2400" dirty="0">
                <a:effectLst/>
              </a:rPr>
              <a:t> </a:t>
            </a:r>
            <a:r>
              <a:rPr lang="en-US" sz="2400" dirty="0" err="1">
                <a:effectLst/>
              </a:rPr>
              <a:t>được</a:t>
            </a:r>
            <a:r>
              <a:rPr lang="en-US" sz="2400" dirty="0">
                <a:effectLst/>
              </a:rPr>
              <a:t> </a:t>
            </a:r>
            <a:r>
              <a:rPr lang="en-US" sz="2400" dirty="0" err="1">
                <a:effectLst/>
              </a:rPr>
              <a:t>hiển</a:t>
            </a:r>
            <a:r>
              <a:rPr lang="en-US" sz="2400" dirty="0">
                <a:effectLst/>
              </a:rPr>
              <a:t> </a:t>
            </a:r>
            <a:r>
              <a:rPr lang="en-US" sz="2400" dirty="0" err="1">
                <a:effectLst/>
              </a:rPr>
              <a:t>thị</a:t>
            </a:r>
            <a:r>
              <a:rPr lang="en-US" sz="2400" dirty="0">
                <a:effectLst/>
              </a:rPr>
              <a:t> </a:t>
            </a:r>
            <a:r>
              <a:rPr lang="en-US" sz="2400" dirty="0" err="1">
                <a:effectLst/>
              </a:rPr>
              <a:t>trong</a:t>
            </a:r>
            <a:r>
              <a:rPr lang="en-US" sz="2400" dirty="0">
                <a:effectLst/>
              </a:rPr>
              <a:t> </a:t>
            </a:r>
            <a:r>
              <a:rPr lang="en-US" sz="2400" dirty="0" err="1">
                <a:effectLst/>
              </a:rPr>
              <a:t>bảng</a:t>
            </a:r>
            <a:r>
              <a:rPr lang="en-US" sz="2400" dirty="0">
                <a:effectLst/>
              </a:rPr>
              <a:t> </a:t>
            </a:r>
            <a:r>
              <a:rPr lang="en-US" sz="2400" dirty="0" err="1">
                <a:effectLst/>
              </a:rPr>
              <a:t>kết</a:t>
            </a:r>
            <a:r>
              <a:rPr lang="en-US" sz="2400" dirty="0">
                <a:effectLst/>
              </a:rPr>
              <a:t> </a:t>
            </a:r>
            <a:r>
              <a:rPr lang="en-US" sz="2400" dirty="0" err="1">
                <a:effectLst/>
              </a:rPr>
              <a:t>quả</a:t>
            </a:r>
            <a:r>
              <a:rPr lang="en-US" sz="2400" dirty="0">
                <a:effectLst/>
                <a:cs typeface="Times New Roman" pitchFamily="18" charset="0"/>
              </a:rPr>
              <a:t>. </a:t>
            </a:r>
          </a:p>
          <a:p>
            <a:pPr marL="265113" indent="-265113" algn="just" eaLnBrk="1" hangingPunct="1">
              <a:lnSpc>
                <a:spcPct val="110000"/>
              </a:lnSpc>
              <a:defRPr/>
            </a:pPr>
            <a:r>
              <a:rPr lang="en-US" sz="2400" b="1" dirty="0" err="1">
                <a:effectLst/>
                <a:cs typeface="Times New Roman" pitchFamily="18" charset="0"/>
              </a:rPr>
              <a:t>V</a:t>
            </a:r>
            <a:r>
              <a:rPr lang="en-US" sz="2400" b="1" dirty="0" err="1">
                <a:effectLst/>
              </a:rPr>
              <a:t>í</a:t>
            </a:r>
            <a:r>
              <a:rPr lang="en-US" sz="2400" b="1" dirty="0">
                <a:effectLst/>
              </a:rPr>
              <a:t> </a:t>
            </a:r>
            <a:r>
              <a:rPr lang="en-US" sz="2400" b="1" dirty="0" err="1">
                <a:effectLst/>
              </a:rPr>
              <a:t>dụ</a:t>
            </a:r>
            <a:r>
              <a:rPr lang="en-US" sz="2400" b="1" dirty="0">
                <a:effectLst/>
                <a:cs typeface="Times New Roman" pitchFamily="18" charset="0"/>
              </a:rPr>
              <a:t>:</a:t>
            </a:r>
          </a:p>
          <a:p>
            <a:pPr marL="457200" indent="0">
              <a:buFontTx/>
              <a:buNone/>
              <a:defRPr/>
            </a:pPr>
            <a:r>
              <a:rPr lang="en-US" sz="2400" dirty="0"/>
              <a:t>SELECT </a:t>
            </a:r>
            <a:r>
              <a:rPr lang="en-US" sz="2400" dirty="0" err="1"/>
              <a:t>Manv</a:t>
            </a:r>
            <a:r>
              <a:rPr lang="en-US" sz="2400" dirty="0"/>
              <a:t>, </a:t>
            </a:r>
            <a:r>
              <a:rPr lang="en-US" sz="2400" dirty="0" err="1"/>
              <a:t>Hoten</a:t>
            </a:r>
            <a:r>
              <a:rPr lang="en-US" sz="2400" dirty="0"/>
              <a:t>, cv, </a:t>
            </a:r>
            <a:r>
              <a:rPr lang="en-US" sz="2400" dirty="0" err="1"/>
              <a:t>d.macv,tench</a:t>
            </a:r>
            <a:endParaRPr lang="en-US" sz="2400" dirty="0"/>
          </a:p>
          <a:p>
            <a:pPr marL="457200" indent="0">
              <a:buFontTx/>
              <a:buNone/>
              <a:defRPr/>
            </a:pPr>
            <a:r>
              <a:rPr lang="en-US" sz="2400" dirty="0"/>
              <a:t>FROM </a:t>
            </a:r>
            <a:r>
              <a:rPr lang="en-US" sz="2400" dirty="0" err="1"/>
              <a:t>Nhanvien</a:t>
            </a:r>
            <a:r>
              <a:rPr lang="en-US" sz="2400" dirty="0"/>
              <a:t> n RIGHT OUTER JOIN </a:t>
            </a:r>
            <a:r>
              <a:rPr lang="en-US" sz="2400" dirty="0" err="1"/>
              <a:t>ChucVu</a:t>
            </a:r>
            <a:r>
              <a:rPr lang="en-US" sz="2400" dirty="0"/>
              <a:t> d ON n.cv=</a:t>
            </a:r>
            <a:r>
              <a:rPr lang="en-US" sz="2400" dirty="0" err="1"/>
              <a:t>d.macv</a:t>
            </a:r>
            <a:endParaRPr lang="en-US" sz="2400" dirty="0"/>
          </a:p>
          <a:p>
            <a:pPr marL="457200" indent="0">
              <a:buFontTx/>
              <a:buNone/>
              <a:defRPr/>
            </a:pPr>
            <a:endParaRPr lang="en-US" sz="2400" dirty="0">
              <a:effectLst/>
            </a:endParaRPr>
          </a:p>
          <a:p>
            <a:pPr marL="457200" indent="0">
              <a:buFontTx/>
              <a:buNone/>
              <a:defRPr/>
            </a:pPr>
            <a:r>
              <a:rPr lang="en-US" sz="2400" dirty="0"/>
              <a:t>SELECT </a:t>
            </a:r>
            <a:r>
              <a:rPr lang="en-US" sz="2400" dirty="0" err="1"/>
              <a:t>Manv</a:t>
            </a:r>
            <a:r>
              <a:rPr lang="en-US" sz="2400" dirty="0"/>
              <a:t>, </a:t>
            </a:r>
            <a:r>
              <a:rPr lang="en-US" sz="2400" dirty="0" err="1"/>
              <a:t>Hoten</a:t>
            </a:r>
            <a:r>
              <a:rPr lang="en-US" sz="2400" dirty="0"/>
              <a:t>, cv, </a:t>
            </a:r>
            <a:r>
              <a:rPr lang="en-US" sz="2400" dirty="0" err="1"/>
              <a:t>d.macv,tench</a:t>
            </a:r>
            <a:endParaRPr lang="en-US" sz="2400" dirty="0"/>
          </a:p>
          <a:p>
            <a:pPr marL="457200" indent="0">
              <a:buFontTx/>
              <a:buNone/>
              <a:defRPr/>
            </a:pPr>
            <a:r>
              <a:rPr lang="en-US" sz="2400" dirty="0"/>
              <a:t>FROM </a:t>
            </a:r>
            <a:r>
              <a:rPr lang="en-US" sz="2400" dirty="0" err="1"/>
              <a:t>Nhanvien</a:t>
            </a:r>
            <a:r>
              <a:rPr lang="en-US" sz="2400" dirty="0"/>
              <a:t> n FULL JOIN </a:t>
            </a:r>
            <a:r>
              <a:rPr lang="en-US" sz="2400" dirty="0" err="1"/>
              <a:t>ChucVu</a:t>
            </a:r>
            <a:r>
              <a:rPr lang="en-US" sz="2400" dirty="0"/>
              <a:t> d ON n.cv=</a:t>
            </a:r>
            <a:r>
              <a:rPr lang="en-US" sz="2400" dirty="0" err="1"/>
              <a:t>d.macv</a:t>
            </a:r>
            <a:endParaRPr lang="en-US" sz="2400" dirty="0">
              <a:effectLst/>
            </a:endParaRPr>
          </a:p>
          <a:p>
            <a:pPr marL="457200" indent="0">
              <a:buFontTx/>
              <a:buNone/>
              <a:defRPr/>
            </a:pPr>
            <a:endParaRPr lang="en-US" sz="2400" dirty="0">
              <a:effectLst/>
            </a:endParaRPr>
          </a:p>
        </p:txBody>
      </p:sp>
      <p:sp>
        <p:nvSpPr>
          <p:cNvPr id="176132" name="Footer Placeholder 1">
            <a:extLst>
              <a:ext uri="{FF2B5EF4-FFF2-40B4-BE49-F238E27FC236}">
                <a16:creationId xmlns:a16="http://schemas.microsoft.com/office/drawing/2014/main" id="{ED896A73-0586-4318-B754-42C60D814E7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a:extLst>
              <a:ext uri="{FF2B5EF4-FFF2-40B4-BE49-F238E27FC236}">
                <a16:creationId xmlns:a16="http://schemas.microsoft.com/office/drawing/2014/main" id="{36E485EE-2C51-481B-A86E-8A317F97AF85}"/>
              </a:ext>
            </a:extLst>
          </p:cNvPr>
          <p:cNvSpPr>
            <a:spLocks noGrp="1" noChangeArrowheads="1"/>
          </p:cNvSpPr>
          <p:nvPr>
            <p:ph type="title"/>
          </p:nvPr>
        </p:nvSpPr>
        <p:spPr>
          <a:xfrm>
            <a:off x="990600" y="950913"/>
            <a:ext cx="8229600" cy="704850"/>
          </a:xfrm>
        </p:spPr>
        <p:txBody>
          <a:bodyPr lIns="90488" tIns="44450" rIns="90488" bIns="44450"/>
          <a:lstStyle/>
          <a:p>
            <a:pPr eaLnBrk="1" hangingPunct="1">
              <a:defRPr/>
            </a:pPr>
            <a:r>
              <a:rPr lang="en-US" altLang="en-US" sz="4000">
                <a:solidFill>
                  <a:srgbClr val="A50021"/>
                </a:solidFill>
              </a:rPr>
              <a:t>Managing Data and Log File Growth</a:t>
            </a:r>
          </a:p>
        </p:txBody>
      </p:sp>
      <p:sp>
        <p:nvSpPr>
          <p:cNvPr id="27651" name="Rectangle 4">
            <a:extLst>
              <a:ext uri="{FF2B5EF4-FFF2-40B4-BE49-F238E27FC236}">
                <a16:creationId xmlns:a16="http://schemas.microsoft.com/office/drawing/2014/main" id="{3F6A07CF-E4B4-49BB-B539-DC04922D6D91}"/>
              </a:ext>
            </a:extLst>
          </p:cNvPr>
          <p:cNvSpPr>
            <a:spLocks noGrp="1" noChangeArrowheads="1"/>
          </p:cNvSpPr>
          <p:nvPr>
            <p:ph type="body" idx="1"/>
          </p:nvPr>
        </p:nvSpPr>
        <p:spPr>
          <a:xfrm>
            <a:off x="1143000" y="2533650"/>
            <a:ext cx="7194550" cy="3562350"/>
          </a:xfrm>
        </p:spPr>
        <p:txBody>
          <a:bodyPr/>
          <a:lstStyle/>
          <a:p>
            <a:pPr marL="690563" lvl="1" indent="-296863" eaLnBrk="1" hangingPunct="1">
              <a:lnSpc>
                <a:spcPct val="80000"/>
              </a:lnSpc>
              <a:buFont typeface="Wingdings" pitchFamily="2" charset="2"/>
              <a:buNone/>
              <a:defRPr/>
            </a:pPr>
            <a:r>
              <a:rPr lang="en-US" altLang="en-US" sz="2400" b="1">
                <a:cs typeface="Courier New" pitchFamily="49" charset="0"/>
              </a:rPr>
              <a:t>ALTER DATABASE database_name</a:t>
            </a:r>
          </a:p>
          <a:p>
            <a:pPr marL="690563" lvl="1" indent="-296863" eaLnBrk="1" hangingPunct="1">
              <a:lnSpc>
                <a:spcPct val="80000"/>
              </a:lnSpc>
              <a:buFont typeface="Wingdings" pitchFamily="2" charset="2"/>
              <a:buNone/>
              <a:defRPr/>
            </a:pPr>
            <a:r>
              <a:rPr lang="en-US" altLang="en-US" sz="2400" b="1">
                <a:cs typeface="Courier New" pitchFamily="49" charset="0"/>
              </a:rPr>
              <a:t>SET option [, status]</a:t>
            </a:r>
          </a:p>
          <a:p>
            <a:pPr marL="279400" indent="-279400" eaLnBrk="1" hangingPunct="1">
              <a:lnSpc>
                <a:spcPct val="80000"/>
              </a:lnSpc>
              <a:buFont typeface="Wingdings" pitchFamily="2" charset="2"/>
              <a:buNone/>
              <a:defRPr/>
            </a:pPr>
            <a:r>
              <a:rPr lang="en-US" altLang="en-US" sz="1800" b="1">
                <a:cs typeface="Courier New" pitchFamily="49" charset="0"/>
              </a:rPr>
              <a:t>Option</a:t>
            </a:r>
          </a:p>
          <a:p>
            <a:pPr marL="690563" lvl="1" indent="-296863" eaLnBrk="1" hangingPunct="1">
              <a:lnSpc>
                <a:spcPct val="80000"/>
              </a:lnSpc>
              <a:buFont typeface="Wingdings" pitchFamily="2" charset="2"/>
              <a:buNone/>
              <a:defRPr/>
            </a:pPr>
            <a:r>
              <a:rPr lang="en-US" altLang="en-US" sz="2400" b="1">
                <a:cs typeface="Courier New" pitchFamily="49" charset="0"/>
              </a:rPr>
              <a:t>AUTO_SHRINK</a:t>
            </a:r>
          </a:p>
          <a:p>
            <a:pPr marL="690563" lvl="1" indent="-296863" eaLnBrk="1" hangingPunct="1">
              <a:lnSpc>
                <a:spcPct val="80000"/>
              </a:lnSpc>
              <a:buFont typeface="Wingdings" pitchFamily="2" charset="2"/>
              <a:buNone/>
              <a:defRPr/>
            </a:pPr>
            <a:r>
              <a:rPr lang="en-US" altLang="en-US" sz="2400" b="1">
                <a:cs typeface="Courier New" pitchFamily="49" charset="0"/>
              </a:rPr>
              <a:t>CURSOR_CLOSE_ON_COMMIT</a:t>
            </a:r>
          </a:p>
          <a:p>
            <a:pPr marL="690563" lvl="1" indent="-296863" eaLnBrk="1" hangingPunct="1">
              <a:lnSpc>
                <a:spcPct val="80000"/>
              </a:lnSpc>
              <a:buFont typeface="Wingdings" pitchFamily="2" charset="2"/>
              <a:buNone/>
              <a:defRPr/>
            </a:pPr>
            <a:r>
              <a:rPr lang="en-US" altLang="en-US" sz="2400" b="1">
                <a:cs typeface="Courier New" pitchFamily="49" charset="0"/>
              </a:rPr>
              <a:t>RECOVERY FULL | BULK_LOGGED | SIMPLE</a:t>
            </a:r>
          </a:p>
          <a:p>
            <a:pPr marL="690563" lvl="1" indent="-296863" eaLnBrk="1" hangingPunct="1">
              <a:lnSpc>
                <a:spcPct val="80000"/>
              </a:lnSpc>
              <a:buFont typeface="Wingdings" pitchFamily="2" charset="2"/>
              <a:buNone/>
              <a:defRPr/>
            </a:pPr>
            <a:r>
              <a:rPr lang="en-US" altLang="en-US" sz="2400" b="1">
                <a:cs typeface="Courier New" pitchFamily="49" charset="0"/>
              </a:rPr>
              <a:t>SINGLE_USER | RESTRICTED_USER | ULTI_USER</a:t>
            </a:r>
          </a:p>
          <a:p>
            <a:pPr marL="690563" lvl="1" indent="-296863" eaLnBrk="1" hangingPunct="1">
              <a:lnSpc>
                <a:spcPct val="80000"/>
              </a:lnSpc>
              <a:buFont typeface="Wingdings" pitchFamily="2" charset="2"/>
              <a:buNone/>
              <a:defRPr/>
            </a:pPr>
            <a:r>
              <a:rPr lang="en-US" altLang="en-US" sz="2400" b="1">
                <a:cs typeface="Courier New" pitchFamily="49" charset="0"/>
              </a:rPr>
              <a:t>READ_ONLY | READ_WRITE</a:t>
            </a:r>
          </a:p>
          <a:p>
            <a:pPr marL="279400" indent="-279400" eaLnBrk="1" hangingPunct="1">
              <a:lnSpc>
                <a:spcPct val="80000"/>
              </a:lnSpc>
              <a:buFont typeface="Wingdings" pitchFamily="2" charset="2"/>
              <a:buNone/>
              <a:defRPr/>
            </a:pPr>
            <a:r>
              <a:rPr lang="en-US" altLang="en-US" sz="1800" b="1">
                <a:cs typeface="Courier New" pitchFamily="49" charset="0"/>
              </a:rPr>
              <a:t> Example:</a:t>
            </a:r>
          </a:p>
          <a:p>
            <a:pPr marL="690563" lvl="1" indent="-296863" eaLnBrk="1" hangingPunct="1">
              <a:lnSpc>
                <a:spcPct val="80000"/>
              </a:lnSpc>
              <a:buFont typeface="Wingdings" pitchFamily="2" charset="2"/>
              <a:buNone/>
              <a:defRPr/>
            </a:pPr>
            <a:r>
              <a:rPr lang="en-US" altLang="en-US" sz="2400">
                <a:cs typeface="Courier New" pitchFamily="49" charset="0"/>
              </a:rPr>
              <a:t>ALTER DATABASE Sales</a:t>
            </a:r>
          </a:p>
          <a:p>
            <a:pPr marL="690563" lvl="1" indent="-296863" eaLnBrk="1" hangingPunct="1">
              <a:lnSpc>
                <a:spcPct val="80000"/>
              </a:lnSpc>
              <a:buFont typeface="Wingdings" pitchFamily="2" charset="2"/>
              <a:buNone/>
              <a:defRPr/>
            </a:pPr>
            <a:r>
              <a:rPr lang="en-US" altLang="en-US" sz="2400">
                <a:cs typeface="Courier New" pitchFamily="49" charset="0"/>
              </a:rPr>
              <a:t>SET Read_Only</a:t>
            </a:r>
          </a:p>
        </p:txBody>
      </p:sp>
      <p:sp>
        <p:nvSpPr>
          <p:cNvPr id="21508" name="Text Box 6">
            <a:extLst>
              <a:ext uri="{FF2B5EF4-FFF2-40B4-BE49-F238E27FC236}">
                <a16:creationId xmlns:a16="http://schemas.microsoft.com/office/drawing/2014/main" id="{B3138D86-E251-4F86-887A-CCA90CB90447}"/>
              </a:ext>
            </a:extLst>
          </p:cNvPr>
          <p:cNvSpPr txBox="1">
            <a:spLocks noChangeArrowheads="1"/>
          </p:cNvSpPr>
          <p:nvPr/>
        </p:nvSpPr>
        <p:spPr bwMode="auto">
          <a:xfrm>
            <a:off x="1057275" y="2057400"/>
            <a:ext cx="35147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rgbClr val="0000FF"/>
                </a:solidFill>
                <a:latin typeface="Arial" panose="020B0604020202020204" pitchFamily="34" charset="0"/>
              </a:rPr>
              <a:t>Thay đổi thuộc tính DB</a:t>
            </a:r>
          </a:p>
        </p:txBody>
      </p:sp>
      <p:sp>
        <p:nvSpPr>
          <p:cNvPr id="21509" name="Footer Placeholder 1">
            <a:extLst>
              <a:ext uri="{FF2B5EF4-FFF2-40B4-BE49-F238E27FC236}">
                <a16:creationId xmlns:a16="http://schemas.microsoft.com/office/drawing/2014/main" id="{9628CC7D-7C59-4056-BFE9-D38D835852D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19A1A940-17F4-46A2-971B-7A028413E420}"/>
              </a:ext>
            </a:extLst>
          </p:cNvPr>
          <p:cNvSpPr>
            <a:spLocks noGrp="1" noChangeArrowheads="1"/>
          </p:cNvSpPr>
          <p:nvPr>
            <p:ph type="title" idx="4294967295"/>
          </p:nvPr>
        </p:nvSpPr>
        <p:spPr/>
        <p:txBody>
          <a:bodyPr>
            <a:normAutofit/>
          </a:bodyPr>
          <a:lstStyle/>
          <a:p>
            <a:pPr eaLnBrk="1" hangingPunct="1">
              <a:defRPr/>
            </a:pPr>
            <a:r>
              <a:rPr lang="en-US" sz="4000" dirty="0" err="1">
                <a:solidFill>
                  <a:srgbClr val="0000FF"/>
                </a:solidFill>
                <a:cs typeface="Times New Roman" pitchFamily="18" charset="0"/>
              </a:rPr>
              <a:t>K</a:t>
            </a:r>
            <a:r>
              <a:rPr lang="en-US" sz="4000" dirty="0" err="1">
                <a:solidFill>
                  <a:srgbClr val="0000FF"/>
                </a:solidFill>
              </a:rPr>
              <a:t>ết</a:t>
            </a:r>
            <a:r>
              <a:rPr lang="en-US" sz="4000" dirty="0">
                <a:solidFill>
                  <a:srgbClr val="0000FF"/>
                </a:solidFill>
              </a:rPr>
              <a:t> </a:t>
            </a:r>
            <a:r>
              <a:rPr lang="en-US" sz="4000" dirty="0" err="1">
                <a:solidFill>
                  <a:srgbClr val="0000FF"/>
                </a:solidFill>
              </a:rPr>
              <a:t>nối</a:t>
            </a:r>
            <a:r>
              <a:rPr lang="en-US" sz="4000" dirty="0">
                <a:solidFill>
                  <a:srgbClr val="0000FF"/>
                </a:solidFill>
              </a:rPr>
              <a:t> </a:t>
            </a:r>
            <a:r>
              <a:rPr lang="en-US" sz="4000" dirty="0" err="1">
                <a:solidFill>
                  <a:srgbClr val="0000FF"/>
                </a:solidFill>
              </a:rPr>
              <a:t>trái</a:t>
            </a:r>
            <a:r>
              <a:rPr lang="en-US" sz="4000" dirty="0">
                <a:solidFill>
                  <a:srgbClr val="0000FF"/>
                </a:solidFill>
              </a:rPr>
              <a:t> - </a:t>
            </a:r>
            <a:r>
              <a:rPr lang="en-US" sz="4000" dirty="0">
                <a:solidFill>
                  <a:srgbClr val="0000FF"/>
                </a:solidFill>
                <a:cs typeface="Times New Roman" pitchFamily="18" charset="0"/>
              </a:rPr>
              <a:t>FULL OUTER JOIN</a:t>
            </a:r>
          </a:p>
        </p:txBody>
      </p:sp>
      <p:pic>
        <p:nvPicPr>
          <p:cNvPr id="178179" name="Picture 2">
            <a:extLst>
              <a:ext uri="{FF2B5EF4-FFF2-40B4-BE49-F238E27FC236}">
                <a16:creationId xmlns:a16="http://schemas.microsoft.com/office/drawing/2014/main" id="{3DEDAB65-26FF-4647-BD6F-22A9DEE251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2950" y="4041775"/>
            <a:ext cx="5835650"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8180" name="Picture 2">
            <a:extLst>
              <a:ext uri="{FF2B5EF4-FFF2-40B4-BE49-F238E27FC236}">
                <a16:creationId xmlns:a16="http://schemas.microsoft.com/office/drawing/2014/main" id="{228D4897-B1CF-4EDC-8CD2-1106413658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162175"/>
            <a:ext cx="3914775"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8181" name="Footer Placeholder 1">
            <a:extLst>
              <a:ext uri="{FF2B5EF4-FFF2-40B4-BE49-F238E27FC236}">
                <a16:creationId xmlns:a16="http://schemas.microsoft.com/office/drawing/2014/main" id="{78C1363E-1981-498B-B917-CD50A87AFFB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a:extLst>
              <a:ext uri="{FF2B5EF4-FFF2-40B4-BE49-F238E27FC236}">
                <a16:creationId xmlns:a16="http://schemas.microsoft.com/office/drawing/2014/main" id="{24C5DBCF-C235-4D6D-BB4B-398111E76C4E}"/>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Cross join</a:t>
            </a:r>
          </a:p>
        </p:txBody>
      </p:sp>
      <p:sp>
        <p:nvSpPr>
          <p:cNvPr id="371715" name="Rectangle 3">
            <a:extLst>
              <a:ext uri="{FF2B5EF4-FFF2-40B4-BE49-F238E27FC236}">
                <a16:creationId xmlns:a16="http://schemas.microsoft.com/office/drawing/2014/main" id="{FE2DF53D-F5C2-4674-A8EF-D25D3207383E}"/>
              </a:ext>
            </a:extLst>
          </p:cNvPr>
          <p:cNvSpPr>
            <a:spLocks noGrp="1" noChangeArrowheads="1"/>
          </p:cNvSpPr>
          <p:nvPr>
            <p:ph idx="4294967295"/>
          </p:nvPr>
        </p:nvSpPr>
        <p:spPr>
          <a:xfrm>
            <a:off x="990600" y="2209800"/>
            <a:ext cx="7620000" cy="4187825"/>
          </a:xfrm>
        </p:spPr>
        <p:txBody>
          <a:bodyPr lIns="182880" tIns="91440"/>
          <a:lstStyle/>
          <a:p>
            <a:pPr algn="just" eaLnBrk="1" hangingPunct="1">
              <a:defRPr/>
            </a:pPr>
            <a:r>
              <a:rPr lang="en-US" sz="2400" dirty="0">
                <a:cs typeface="Times New Roman" pitchFamily="18" charset="0"/>
              </a:rPr>
              <a:t>Cross join </a:t>
            </a:r>
            <a:r>
              <a:rPr lang="en-US" sz="2400" dirty="0" err="1">
                <a:cs typeface="Times New Roman" pitchFamily="18" charset="0"/>
              </a:rPr>
              <a:t>tr</a:t>
            </a:r>
            <a:r>
              <a:rPr lang="en-US" sz="2400" dirty="0" err="1"/>
              <a:t>ả</a:t>
            </a:r>
            <a:r>
              <a:rPr lang="en-US" sz="2400" dirty="0"/>
              <a:t> </a:t>
            </a:r>
            <a:r>
              <a:rPr lang="en-US" sz="2400" dirty="0" err="1"/>
              <a:t>về</a:t>
            </a:r>
            <a:r>
              <a:rPr lang="en-US" sz="2400" dirty="0"/>
              <a:t> </a:t>
            </a:r>
            <a:r>
              <a:rPr lang="en-US" sz="2400" dirty="0" err="1"/>
              <a:t>mọi</a:t>
            </a:r>
            <a:r>
              <a:rPr lang="en-US" sz="2400" dirty="0"/>
              <a:t> </a:t>
            </a:r>
            <a:r>
              <a:rPr lang="en-US" sz="2400" dirty="0" err="1"/>
              <a:t>tổ</a:t>
            </a:r>
            <a:r>
              <a:rPr lang="en-US" sz="2400" dirty="0"/>
              <a:t> </a:t>
            </a:r>
            <a:r>
              <a:rPr lang="en-US" sz="2400" dirty="0" err="1"/>
              <a:t>hợp</a:t>
            </a:r>
            <a:r>
              <a:rPr lang="en-US" sz="2400" dirty="0"/>
              <a:t> </a:t>
            </a:r>
            <a:r>
              <a:rPr lang="en-US" sz="2400" dirty="0" err="1"/>
              <a:t>có</a:t>
            </a:r>
            <a:r>
              <a:rPr lang="en-US" sz="2400" dirty="0"/>
              <a:t> </a:t>
            </a:r>
            <a:r>
              <a:rPr lang="en-US" sz="2400" dirty="0" err="1"/>
              <a:t>thể</a:t>
            </a:r>
            <a:r>
              <a:rPr lang="en-US" sz="2400" dirty="0"/>
              <a:t> </a:t>
            </a:r>
            <a:r>
              <a:rPr lang="en-US" sz="2400" dirty="0" err="1"/>
              <a:t>có</a:t>
            </a:r>
            <a:r>
              <a:rPr lang="en-US" sz="2400" dirty="0"/>
              <a:t> </a:t>
            </a:r>
            <a:r>
              <a:rPr lang="en-US" sz="2400" dirty="0" err="1"/>
              <a:t>của</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hàng</a:t>
            </a:r>
            <a:r>
              <a:rPr lang="en-US" sz="2400" dirty="0"/>
              <a:t> </a:t>
            </a:r>
            <a:r>
              <a:rPr lang="en-US" sz="2400" dirty="0" err="1"/>
              <a:t>trong</a:t>
            </a:r>
            <a:r>
              <a:rPr lang="en-US" sz="2400" dirty="0"/>
              <a:t> </a:t>
            </a:r>
            <a:r>
              <a:rPr lang="en-US" sz="2400" dirty="0" err="1"/>
              <a:t>các</a:t>
            </a:r>
            <a:r>
              <a:rPr lang="en-US" sz="2400" dirty="0"/>
              <a:t> </a:t>
            </a:r>
            <a:r>
              <a:rPr lang="en-US" sz="2400" dirty="0" err="1"/>
              <a:t>bảng</a:t>
            </a:r>
            <a:r>
              <a:rPr lang="en-US" sz="2400" dirty="0"/>
              <a:t> </a:t>
            </a:r>
            <a:r>
              <a:rPr lang="en-US" sz="2400" dirty="0" err="1"/>
              <a:t>kết</a:t>
            </a:r>
            <a:r>
              <a:rPr lang="en-US" sz="2400" dirty="0"/>
              <a:t> </a:t>
            </a:r>
            <a:r>
              <a:rPr lang="en-US" sz="2400" dirty="0" err="1"/>
              <a:t>nối</a:t>
            </a:r>
            <a:r>
              <a:rPr lang="en-US" sz="2400" dirty="0">
                <a:cs typeface="Times New Roman" pitchFamily="18" charset="0"/>
              </a:rPr>
              <a:t>. </a:t>
            </a:r>
          </a:p>
          <a:p>
            <a:pPr algn="just" eaLnBrk="1" hangingPunct="1">
              <a:defRPr/>
            </a:pPr>
            <a:r>
              <a:rPr lang="en-US" sz="2400" dirty="0">
                <a:cs typeface="Times New Roman" pitchFamily="18" charset="0"/>
              </a:rPr>
              <a:t>Cross join </a:t>
            </a:r>
            <a:r>
              <a:rPr lang="en-US" sz="2400" dirty="0" err="1">
                <a:cs typeface="Times New Roman" pitchFamily="18" charset="0"/>
              </a:rPr>
              <a:t>kh</a:t>
            </a:r>
            <a:r>
              <a:rPr lang="en-US" sz="2400" dirty="0" err="1"/>
              <a:t>ông</a:t>
            </a:r>
            <a:r>
              <a:rPr lang="en-US" sz="2400" dirty="0"/>
              <a:t> </a:t>
            </a:r>
            <a:r>
              <a:rPr lang="en-US" sz="2400" dirty="0" err="1"/>
              <a:t>có</a:t>
            </a:r>
            <a:r>
              <a:rPr lang="en-US" sz="2400" dirty="0"/>
              <a:t> </a:t>
            </a:r>
            <a:r>
              <a:rPr lang="en-US" sz="2400" dirty="0" err="1"/>
              <a:t>mệnh</a:t>
            </a:r>
            <a:r>
              <a:rPr lang="en-US" sz="2400" dirty="0"/>
              <a:t> </a:t>
            </a:r>
            <a:r>
              <a:rPr lang="en-US" sz="2400" dirty="0" err="1"/>
              <a:t>đề</a:t>
            </a:r>
            <a:r>
              <a:rPr lang="en-US" sz="2400" dirty="0"/>
              <a:t> ON</a:t>
            </a:r>
          </a:p>
          <a:p>
            <a:pPr lvl="1" algn="just" eaLnBrk="1" hangingPunct="1">
              <a:defRPr/>
            </a:pPr>
            <a:r>
              <a:rPr lang="en-US" sz="2400" dirty="0" err="1"/>
              <a:t>Nếu</a:t>
            </a:r>
            <a:r>
              <a:rPr lang="en-US" sz="2400" dirty="0"/>
              <a:t> </a:t>
            </a:r>
            <a:r>
              <a:rPr lang="en-US" sz="2400" dirty="0" err="1"/>
              <a:t>không</a:t>
            </a:r>
            <a:r>
              <a:rPr lang="en-US" sz="2400" dirty="0"/>
              <a:t> </a:t>
            </a:r>
            <a:r>
              <a:rPr lang="en-US" sz="2400" dirty="0" err="1"/>
              <a:t>mệnh</a:t>
            </a:r>
            <a:r>
              <a:rPr lang="en-US" sz="2400" dirty="0"/>
              <a:t> </a:t>
            </a:r>
            <a:r>
              <a:rPr lang="en-US" sz="2400" dirty="0" err="1"/>
              <a:t>đề</a:t>
            </a:r>
            <a:r>
              <a:rPr lang="en-US" sz="2400" dirty="0"/>
              <a:t> WHERE, cross join </a:t>
            </a:r>
            <a:r>
              <a:rPr lang="en-US" sz="2400" dirty="0" err="1"/>
              <a:t>sẽ</a:t>
            </a:r>
            <a:r>
              <a:rPr lang="en-US" sz="2400" dirty="0"/>
              <a:t> </a:t>
            </a:r>
            <a:r>
              <a:rPr lang="en-US" sz="2400" dirty="0" err="1"/>
              <a:t>tạo</a:t>
            </a:r>
            <a:r>
              <a:rPr lang="en-US" sz="2400" dirty="0"/>
              <a:t> </a:t>
            </a:r>
            <a:r>
              <a:rPr lang="en-US" sz="2400" dirty="0" err="1"/>
              <a:t>ra</a:t>
            </a:r>
            <a:r>
              <a:rPr lang="en-US" sz="2400" dirty="0"/>
              <a:t> </a:t>
            </a:r>
            <a:r>
              <a:rPr lang="en-US" sz="2400" dirty="0" err="1">
                <a:solidFill>
                  <a:srgbClr val="C00000"/>
                </a:solidFill>
              </a:rPr>
              <a:t>tích</a:t>
            </a:r>
            <a:r>
              <a:rPr lang="en-US" sz="2400" dirty="0">
                <a:solidFill>
                  <a:srgbClr val="C00000"/>
                </a:solidFill>
              </a:rPr>
              <a:t> Cartesian</a:t>
            </a:r>
          </a:p>
          <a:p>
            <a:pPr lvl="1" algn="just" eaLnBrk="1" hangingPunct="1">
              <a:defRPr/>
            </a:pPr>
            <a:r>
              <a:rPr lang="en-US" sz="2400" dirty="0" err="1"/>
              <a:t>Nếu</a:t>
            </a:r>
            <a:r>
              <a:rPr lang="en-US" sz="2400" dirty="0"/>
              <a:t> </a:t>
            </a:r>
            <a:r>
              <a:rPr lang="en-US" sz="2400" dirty="0" err="1"/>
              <a:t>có</a:t>
            </a:r>
            <a:r>
              <a:rPr lang="en-US" sz="2400" dirty="0"/>
              <a:t> </a:t>
            </a:r>
            <a:r>
              <a:rPr lang="en-US" sz="2400" dirty="0" err="1"/>
              <a:t>mệnh</a:t>
            </a:r>
            <a:r>
              <a:rPr lang="en-US" sz="2400" dirty="0"/>
              <a:t> </a:t>
            </a:r>
            <a:r>
              <a:rPr lang="en-US" sz="2400" dirty="0" err="1"/>
              <a:t>đề</a:t>
            </a:r>
            <a:r>
              <a:rPr lang="en-US" sz="2400" dirty="0"/>
              <a:t> WHERE, cross join </a:t>
            </a:r>
            <a:r>
              <a:rPr lang="en-US" sz="2400" dirty="0" err="1"/>
              <a:t>sẽ</a:t>
            </a:r>
            <a:r>
              <a:rPr lang="en-US" sz="2400" dirty="0"/>
              <a:t> </a:t>
            </a:r>
            <a:r>
              <a:rPr lang="en-US" sz="2400" dirty="0" err="1"/>
              <a:t>thực</a:t>
            </a:r>
            <a:r>
              <a:rPr lang="en-US" sz="2400" dirty="0"/>
              <a:t> </a:t>
            </a:r>
            <a:r>
              <a:rPr lang="en-US" sz="2400" dirty="0" err="1"/>
              <a:t>hiện</a:t>
            </a:r>
            <a:r>
              <a:rPr lang="en-US" sz="2400" dirty="0"/>
              <a:t> </a:t>
            </a:r>
            <a:r>
              <a:rPr lang="en-US" sz="2400" dirty="0" err="1"/>
              <a:t>như</a:t>
            </a:r>
            <a:r>
              <a:rPr lang="en-US" sz="2400" dirty="0"/>
              <a:t> 1 </a:t>
            </a:r>
            <a:r>
              <a:rPr lang="en-US" sz="2400" dirty="0" err="1"/>
              <a:t>kết</a:t>
            </a:r>
            <a:r>
              <a:rPr lang="en-US" sz="2400" dirty="0"/>
              <a:t> </a:t>
            </a:r>
            <a:r>
              <a:rPr lang="en-US" sz="2400" dirty="0" err="1"/>
              <a:t>nối</a:t>
            </a:r>
            <a:r>
              <a:rPr lang="en-US" sz="2400" dirty="0"/>
              <a:t> </a:t>
            </a:r>
            <a:r>
              <a:rPr lang="en-US" sz="2400" dirty="0" err="1"/>
              <a:t>nội</a:t>
            </a:r>
            <a:endParaRPr lang="en-US" sz="2400" dirty="0">
              <a:cs typeface="Times New Roman" pitchFamily="18" charset="0"/>
            </a:endParaRPr>
          </a:p>
          <a:p>
            <a:pPr algn="just" eaLnBrk="1" hangingPunct="1">
              <a:defRPr/>
            </a:pPr>
            <a:endParaRPr lang="en-US" sz="2400" dirty="0">
              <a:cs typeface="Times New Roman" pitchFamily="18" charset="0"/>
            </a:endParaRPr>
          </a:p>
        </p:txBody>
      </p:sp>
      <p:sp>
        <p:nvSpPr>
          <p:cNvPr id="180228" name="Footer Placeholder 1">
            <a:extLst>
              <a:ext uri="{FF2B5EF4-FFF2-40B4-BE49-F238E27FC236}">
                <a16:creationId xmlns:a16="http://schemas.microsoft.com/office/drawing/2014/main" id="{212B6730-7FCD-4105-BAC0-C85FD10FE2D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a:extLst>
              <a:ext uri="{FF2B5EF4-FFF2-40B4-BE49-F238E27FC236}">
                <a16:creationId xmlns:a16="http://schemas.microsoft.com/office/drawing/2014/main" id="{F0396045-6F28-4C57-9AEE-541CEF19B71C}"/>
              </a:ext>
            </a:extLst>
          </p:cNvPr>
          <p:cNvSpPr>
            <a:spLocks noGrp="1" noChangeArrowheads="1"/>
          </p:cNvSpPr>
          <p:nvPr>
            <p:ph type="title" idx="4294967295"/>
          </p:nvPr>
        </p:nvSpPr>
        <p:spPr>
          <a:xfrm>
            <a:off x="1066800" y="609600"/>
            <a:ext cx="7793038" cy="1166813"/>
          </a:xfrm>
        </p:spPr>
        <p:txBody>
          <a:bodyPr>
            <a:normAutofit/>
          </a:bodyPr>
          <a:lstStyle/>
          <a:p>
            <a:pPr eaLnBrk="1" hangingPunct="1">
              <a:defRPr/>
            </a:pPr>
            <a:r>
              <a:rPr lang="en-US">
                <a:solidFill>
                  <a:srgbClr val="0000FF"/>
                </a:solidFill>
              </a:rPr>
              <a:t>Kết nối chéo - Cross join</a:t>
            </a:r>
          </a:p>
        </p:txBody>
      </p:sp>
      <p:sp>
        <p:nvSpPr>
          <p:cNvPr id="182275" name="Rectangle 3">
            <a:extLst>
              <a:ext uri="{FF2B5EF4-FFF2-40B4-BE49-F238E27FC236}">
                <a16:creationId xmlns:a16="http://schemas.microsoft.com/office/drawing/2014/main" id="{1CCF0A70-037E-49D2-A4D5-95E1D4ECDB25}"/>
              </a:ext>
            </a:extLst>
          </p:cNvPr>
          <p:cNvSpPr>
            <a:spLocks noGrp="1" noChangeArrowheads="1"/>
          </p:cNvSpPr>
          <p:nvPr>
            <p:ph idx="4294967295"/>
          </p:nvPr>
        </p:nvSpPr>
        <p:spPr>
          <a:xfrm>
            <a:off x="838200" y="1981200"/>
            <a:ext cx="7848600" cy="51816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r>
              <a:rPr lang="en-US" altLang="en-US" sz="2400">
                <a:solidFill>
                  <a:srgbClr val="CC0000"/>
                </a:solidFill>
                <a:effectLst/>
              </a:rPr>
              <a:t>Ví dụ 1:</a:t>
            </a:r>
          </a:p>
          <a:p>
            <a:pPr marL="265113" indent="-265113" algn="just" eaLnBrk="1" hangingPunct="1">
              <a:buFont typeface="Wingdings" panose="05000000000000000000" pitchFamily="2" charset="2"/>
              <a:buNone/>
            </a:pPr>
            <a:r>
              <a:rPr lang="en-US" altLang="en-US" sz="2400">
                <a:effectLst/>
              </a:rPr>
              <a:t>	</a:t>
            </a:r>
            <a:r>
              <a:rPr lang="en-US" altLang="en-US" sz="2200">
                <a:effectLst/>
              </a:rPr>
              <a:t>SELECT [San pham].Masp, tensp, soluong, c.dongia FROM [San pham] CROSS JOIN [Chi tiet hoa don]</a:t>
            </a:r>
            <a:endParaRPr lang="en-US" altLang="en-US" sz="2400">
              <a:effectLst/>
            </a:endParaRPr>
          </a:p>
          <a:p>
            <a:pPr marL="265113" indent="-265113" algn="just" eaLnBrk="1" hangingPunct="1"/>
            <a:r>
              <a:rPr lang="en-US" altLang="en-US" sz="2400">
                <a:solidFill>
                  <a:srgbClr val="CC0000"/>
                </a:solidFill>
                <a:effectLst/>
              </a:rPr>
              <a:t>Ví dụ 2:</a:t>
            </a:r>
          </a:p>
          <a:p>
            <a:pPr marL="265113" indent="-265113" algn="just" eaLnBrk="1" hangingPunct="1">
              <a:buFont typeface="Wingdings" panose="05000000000000000000" pitchFamily="2" charset="2"/>
              <a:buNone/>
            </a:pPr>
            <a:r>
              <a:rPr lang="en-US" altLang="en-US" sz="2400">
                <a:effectLst/>
              </a:rPr>
              <a:t>	</a:t>
            </a:r>
            <a:r>
              <a:rPr lang="en-US" altLang="en-US" sz="2200">
                <a:effectLst/>
              </a:rPr>
              <a:t>SELECT [San pham].Masp, tensp, soluong, dongia FROM [San pham] CROSS JOIN [Chi tiet hoa don] as c WHERE [San pham].masp = c.Masp</a:t>
            </a:r>
            <a:endParaRPr lang="en-US" altLang="en-US" sz="2200">
              <a:effectLst/>
              <a:sym typeface="Wingdings" panose="05000000000000000000" pitchFamily="2" charset="2"/>
            </a:endParaRPr>
          </a:p>
        </p:txBody>
      </p:sp>
      <p:sp>
        <p:nvSpPr>
          <p:cNvPr id="182276" name="Footer Placeholder 1">
            <a:extLst>
              <a:ext uri="{FF2B5EF4-FFF2-40B4-BE49-F238E27FC236}">
                <a16:creationId xmlns:a16="http://schemas.microsoft.com/office/drawing/2014/main" id="{6B49F39C-AC9F-4854-880B-CC9E40C98F6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B0363-E476-4AC5-83E5-B2A405F041D5}"/>
              </a:ext>
            </a:extLst>
          </p:cNvPr>
          <p:cNvSpPr>
            <a:spLocks noGrp="1"/>
          </p:cNvSpPr>
          <p:nvPr>
            <p:ph type="title" idx="4294967295"/>
          </p:nvPr>
        </p:nvSpPr>
        <p:spPr/>
        <p:txBody>
          <a:bodyPr anchor="ctr">
            <a:normAutofit/>
          </a:bodyPr>
          <a:lstStyle/>
          <a:p>
            <a:pPr eaLnBrk="1" hangingPunct="1">
              <a:defRPr/>
            </a:pPr>
            <a:r>
              <a:rPr lang="en-US">
                <a:solidFill>
                  <a:srgbClr val="0000FF"/>
                </a:solidFill>
              </a:rPr>
              <a:t>Truy vấn tự kết nối (self-join)</a:t>
            </a:r>
          </a:p>
        </p:txBody>
      </p:sp>
      <p:sp>
        <p:nvSpPr>
          <p:cNvPr id="3" name="Content Placeholder 2">
            <a:extLst>
              <a:ext uri="{FF2B5EF4-FFF2-40B4-BE49-F238E27FC236}">
                <a16:creationId xmlns:a16="http://schemas.microsoft.com/office/drawing/2014/main" id="{063A73D6-5B51-46CB-A141-DA9BD00DDAEA}"/>
              </a:ext>
            </a:extLst>
          </p:cNvPr>
          <p:cNvSpPr>
            <a:spLocks noGrp="1"/>
          </p:cNvSpPr>
          <p:nvPr>
            <p:ph idx="4294967295"/>
          </p:nvPr>
        </p:nvSpPr>
        <p:spPr>
          <a:xfrm>
            <a:off x="960438" y="2133600"/>
            <a:ext cx="8183562" cy="4492625"/>
          </a:xfrm>
        </p:spPr>
        <p:txBody>
          <a:bodyPr lIns="182880" tIns="91440"/>
          <a:lstStyle/>
          <a:p>
            <a:pPr marL="265113" indent="-265113" eaLnBrk="1" hangingPunct="1">
              <a:defRPr/>
            </a:pPr>
            <a:r>
              <a:rPr lang="en-US" sz="2400" dirty="0"/>
              <a:t>Ví dụ: </a:t>
            </a:r>
            <a:r>
              <a:rPr lang="en-US" sz="2400" dirty="0" err="1"/>
              <a:t>tìm</a:t>
            </a:r>
            <a:r>
              <a:rPr lang="en-US" sz="2400" dirty="0"/>
              <a:t> </a:t>
            </a:r>
            <a:r>
              <a:rPr lang="en-US" sz="2400" dirty="0" err="1"/>
              <a:t>tất</a:t>
            </a:r>
            <a:r>
              <a:rPr lang="en-US" sz="2400" dirty="0"/>
              <a:t> </a:t>
            </a:r>
            <a:r>
              <a:rPr lang="en-US" sz="2400" dirty="0" err="1"/>
              <a:t>ca</a:t>
            </a:r>
            <a:r>
              <a:rPr lang="en-US" sz="2400" dirty="0"/>
              <a:t>̉ </a:t>
            </a:r>
            <a:r>
              <a:rPr lang="en-US" sz="2400" dirty="0" err="1"/>
              <a:t>các</a:t>
            </a:r>
            <a:r>
              <a:rPr lang="en-US" sz="2400" dirty="0"/>
              <a:t> </a:t>
            </a:r>
            <a:r>
              <a:rPr lang="en-US" sz="2400" dirty="0" err="1"/>
              <a:t>khách</a:t>
            </a:r>
            <a:r>
              <a:rPr lang="en-US" sz="2400" dirty="0"/>
              <a:t> </a:t>
            </a:r>
            <a:r>
              <a:rPr lang="en-US" sz="2400" dirty="0" err="1"/>
              <a:t>hàng</a:t>
            </a:r>
            <a:r>
              <a:rPr lang="en-US" sz="2400" dirty="0"/>
              <a:t> </a:t>
            </a:r>
            <a:r>
              <a:rPr lang="en-US" sz="2400" dirty="0" err="1"/>
              <a:t>mua</a:t>
            </a:r>
            <a:r>
              <a:rPr lang="en-US" sz="2400" dirty="0"/>
              <a:t> </a:t>
            </a:r>
            <a:r>
              <a:rPr lang="en-US" sz="2400" dirty="0" err="1"/>
              <a:t>ít</a:t>
            </a:r>
            <a:r>
              <a:rPr lang="en-US" sz="2400" dirty="0"/>
              <a:t> </a:t>
            </a:r>
            <a:r>
              <a:rPr lang="en-US" sz="2400" dirty="0" err="1"/>
              <a:t>nhất</a:t>
            </a:r>
            <a:r>
              <a:rPr lang="en-US" sz="2400" dirty="0"/>
              <a:t> 2 </a:t>
            </a:r>
            <a:r>
              <a:rPr lang="en-US" sz="2400" dirty="0" err="1"/>
              <a:t>đơn</a:t>
            </a:r>
            <a:r>
              <a:rPr lang="en-US" sz="2400" dirty="0"/>
              <a:t> </a:t>
            </a:r>
            <a:r>
              <a:rPr lang="en-US" sz="2400" dirty="0" err="1"/>
              <a:t>hàng</a:t>
            </a:r>
            <a:endParaRPr lang="en-US" sz="2400" dirty="0"/>
          </a:p>
          <a:p>
            <a:pPr marL="977900" indent="0">
              <a:buFontTx/>
              <a:buNone/>
              <a:defRPr/>
            </a:pPr>
            <a:r>
              <a:rPr lang="en-US" sz="2400" dirty="0"/>
              <a:t>SELECT t1.Makh, t1.MAHD,t2.MAHD</a:t>
            </a:r>
          </a:p>
          <a:p>
            <a:pPr marL="977900" indent="0">
              <a:buFontTx/>
              <a:buNone/>
              <a:defRPr/>
            </a:pPr>
            <a:r>
              <a:rPr lang="fr-FR" sz="2400" dirty="0"/>
              <a:t>FROM [</a:t>
            </a:r>
            <a:r>
              <a:rPr lang="fr-FR" sz="2400" dirty="0" err="1"/>
              <a:t>Hoa</a:t>
            </a:r>
            <a:r>
              <a:rPr lang="fr-FR" sz="2400" dirty="0"/>
              <a:t> don] t1 JOIN [</a:t>
            </a:r>
            <a:r>
              <a:rPr lang="fr-FR" sz="2400" dirty="0" err="1"/>
              <a:t>Hoa</a:t>
            </a:r>
            <a:r>
              <a:rPr lang="fr-FR" sz="2400" dirty="0"/>
              <a:t> don] t2</a:t>
            </a:r>
          </a:p>
          <a:p>
            <a:pPr marL="977900" indent="0">
              <a:buFontTx/>
              <a:buNone/>
              <a:defRPr/>
            </a:pPr>
            <a:r>
              <a:rPr lang="en-US" sz="2400"/>
              <a:t>ON t1.Mahd&lt;&gt; </a:t>
            </a:r>
            <a:r>
              <a:rPr lang="en-US" sz="2400" dirty="0"/>
              <a:t>t2.Mahd AND </a:t>
            </a:r>
          </a:p>
          <a:p>
            <a:pPr marL="977900" indent="0">
              <a:buFontTx/>
              <a:buNone/>
              <a:defRPr/>
            </a:pPr>
            <a:r>
              <a:rPr lang="en-US" sz="2400" dirty="0"/>
              <a:t>t1.Makh = t2.Makh</a:t>
            </a:r>
            <a:endParaRPr lang="en-US" sz="2400" dirty="0">
              <a:solidFill>
                <a:srgbClr val="C00000"/>
              </a:solidFill>
            </a:endParaRPr>
          </a:p>
          <a:p>
            <a:pPr marL="265113" indent="-265113" eaLnBrk="1" hangingPunct="1">
              <a:buFontTx/>
              <a:buNone/>
              <a:defRPr/>
            </a:pPr>
            <a:endParaRPr lang="en-US" sz="2400" dirty="0">
              <a:solidFill>
                <a:srgbClr val="C00000"/>
              </a:solidFill>
            </a:endParaRPr>
          </a:p>
        </p:txBody>
      </p:sp>
      <p:graphicFrame>
        <p:nvGraphicFramePr>
          <p:cNvPr id="5" name="Object 2">
            <a:extLst>
              <a:ext uri="{FF2B5EF4-FFF2-40B4-BE49-F238E27FC236}">
                <a16:creationId xmlns:a16="http://schemas.microsoft.com/office/drawing/2014/main" id="{B3102BC0-D451-448C-9386-1C53B6DAE5B4}"/>
              </a:ext>
            </a:extLst>
          </p:cNvPr>
          <p:cNvGraphicFramePr>
            <a:graphicFrameLocks noChangeAspect="1"/>
          </p:cNvGraphicFramePr>
          <p:nvPr/>
        </p:nvGraphicFramePr>
        <p:xfrm>
          <a:off x="1295400" y="4495800"/>
          <a:ext cx="6781800" cy="1066800"/>
        </p:xfrm>
        <a:graphic>
          <a:graphicData uri="http://schemas.openxmlformats.org/presentationml/2006/ole">
            <mc:AlternateContent xmlns:mc="http://schemas.openxmlformats.org/markup-compatibility/2006">
              <mc:Choice xmlns:v="urn:schemas-microsoft-com:vml" Requires="v">
                <p:oleObj spid="_x0000_s184330" name="Equation" r:id="rId3" imgW="2565400" imgH="673100" progId="Equation.DSMT4">
                  <p:embed/>
                </p:oleObj>
              </mc:Choice>
              <mc:Fallback>
                <p:oleObj name="Equation" r:id="rId3" imgW="2565400" imgH="673100" progId="Equation.DSMT4">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5400" y="4495800"/>
                        <a:ext cx="6781800" cy="106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84325" name="Footer Placeholder 3">
            <a:extLst>
              <a:ext uri="{FF2B5EF4-FFF2-40B4-BE49-F238E27FC236}">
                <a16:creationId xmlns:a16="http://schemas.microsoft.com/office/drawing/2014/main" id="{0BF0F547-0A2C-4538-97B6-A1833CD60B3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strVal val="#ppt_w+.3"/>
                                          </p:val>
                                        </p:tav>
                                        <p:tav tm="100000">
                                          <p:val>
                                            <p:strVal val="#ppt_w"/>
                                          </p:val>
                                        </p:tav>
                                      </p:tavLst>
                                    </p:anim>
                                    <p:anim calcmode="lin" valueType="num">
                                      <p:cBhvr>
                                        <p:cTn id="8" dur="1000" fill="hold"/>
                                        <p:tgtEl>
                                          <p:spTgt spid="5"/>
                                        </p:tgtEl>
                                        <p:attrNameLst>
                                          <p:attrName>ppt_h</p:attrName>
                                        </p:attrNameLst>
                                      </p:cBhvr>
                                      <p:tavLst>
                                        <p:tav tm="0">
                                          <p:val>
                                            <p:strVal val="#ppt_h"/>
                                          </p:val>
                                        </p:tav>
                                        <p:tav tm="100000">
                                          <p:val>
                                            <p:strVal val="#ppt_h"/>
                                          </p:val>
                                        </p:tav>
                                      </p:tavLst>
                                    </p:anim>
                                    <p:animEffect transition="in" filter="fade">
                                      <p:cBhvr>
                                        <p:cTn id="9"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2226C-4697-4BCD-83EE-0FAEF4A9606C}"/>
              </a:ext>
            </a:extLst>
          </p:cNvPr>
          <p:cNvSpPr>
            <a:spLocks noGrp="1"/>
          </p:cNvSpPr>
          <p:nvPr>
            <p:ph type="title" idx="4294967295"/>
          </p:nvPr>
        </p:nvSpPr>
        <p:spPr/>
        <p:txBody>
          <a:bodyPr anchor="ctr">
            <a:normAutofit/>
          </a:bodyPr>
          <a:lstStyle/>
          <a:p>
            <a:pPr eaLnBrk="1" hangingPunct="1">
              <a:defRPr/>
            </a:pPr>
            <a:r>
              <a:rPr lang="en-US">
                <a:solidFill>
                  <a:srgbClr val="0000FF"/>
                </a:solidFill>
              </a:rPr>
              <a:t>Truy vấn select - merge</a:t>
            </a:r>
          </a:p>
        </p:txBody>
      </p:sp>
      <p:pic>
        <p:nvPicPr>
          <p:cNvPr id="185347" name="Picture 4">
            <a:extLst>
              <a:ext uri="{FF2B5EF4-FFF2-40B4-BE49-F238E27FC236}">
                <a16:creationId xmlns:a16="http://schemas.microsoft.com/office/drawing/2014/main" id="{210F51D4-D417-4E4D-8ADE-BB11BBC6AD5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048000"/>
            <a:ext cx="55626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5348" name="Rectangle 5">
            <a:extLst>
              <a:ext uri="{FF2B5EF4-FFF2-40B4-BE49-F238E27FC236}">
                <a16:creationId xmlns:a16="http://schemas.microsoft.com/office/drawing/2014/main" id="{EE4E4940-E72C-4CF4-BC10-19CF80D189AE}"/>
              </a:ext>
            </a:extLst>
          </p:cNvPr>
          <p:cNvSpPr>
            <a:spLocks noChangeArrowheads="1"/>
          </p:cNvSpPr>
          <p:nvPr/>
        </p:nvSpPr>
        <p:spPr bwMode="auto">
          <a:xfrm>
            <a:off x="1143000" y="2057400"/>
            <a:ext cx="776922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A new feature in SQL2008 is merge statement. You can merge 2 or more tables</a:t>
            </a:r>
          </a:p>
        </p:txBody>
      </p:sp>
      <p:sp>
        <p:nvSpPr>
          <p:cNvPr id="185349" name="Footer Placeholder 2">
            <a:extLst>
              <a:ext uri="{FF2B5EF4-FFF2-40B4-BE49-F238E27FC236}">
                <a16:creationId xmlns:a16="http://schemas.microsoft.com/office/drawing/2014/main" id="{4EB0A516-FFE3-44A7-9A28-858124BB57B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F2DDF-5476-4117-9BB7-37D6E217244A}"/>
              </a:ext>
            </a:extLst>
          </p:cNvPr>
          <p:cNvSpPr>
            <a:spLocks noGrp="1"/>
          </p:cNvSpPr>
          <p:nvPr>
            <p:ph type="title" idx="4294967295"/>
          </p:nvPr>
        </p:nvSpPr>
        <p:spPr/>
        <p:txBody>
          <a:bodyPr anchor="ctr">
            <a:normAutofit/>
          </a:bodyPr>
          <a:lstStyle/>
          <a:p>
            <a:pPr eaLnBrk="1" hangingPunct="1">
              <a:defRPr/>
            </a:pPr>
            <a:r>
              <a:rPr lang="en-US" dirty="0" err="1">
                <a:solidFill>
                  <a:srgbClr val="0000FF"/>
                </a:solidFill>
              </a:rPr>
              <a:t>Truy</a:t>
            </a:r>
            <a:r>
              <a:rPr lang="en-US" dirty="0">
                <a:solidFill>
                  <a:srgbClr val="0000FF"/>
                </a:solidFill>
              </a:rPr>
              <a:t> </a:t>
            </a:r>
            <a:r>
              <a:rPr lang="en-US" dirty="0" err="1">
                <a:solidFill>
                  <a:srgbClr val="0000FF"/>
                </a:solidFill>
              </a:rPr>
              <a:t>vấn</a:t>
            </a:r>
            <a:r>
              <a:rPr lang="en-US" dirty="0">
                <a:solidFill>
                  <a:srgbClr val="0000FF"/>
                </a:solidFill>
              </a:rPr>
              <a:t> </a:t>
            </a:r>
            <a:r>
              <a:rPr lang="en-US" dirty="0" err="1">
                <a:solidFill>
                  <a:srgbClr val="0000FF"/>
                </a:solidFill>
              </a:rPr>
              <a:t>với</a:t>
            </a:r>
            <a:r>
              <a:rPr lang="en-US" dirty="0">
                <a:solidFill>
                  <a:srgbClr val="0000FF"/>
                </a:solidFill>
              </a:rPr>
              <a:t> </a:t>
            </a:r>
            <a:r>
              <a:rPr lang="en-US" dirty="0" err="1">
                <a:solidFill>
                  <a:srgbClr val="0000FF"/>
                </a:solidFill>
              </a:rPr>
              <a:t>giá</a:t>
            </a:r>
            <a:r>
              <a:rPr lang="en-US" dirty="0">
                <a:solidFill>
                  <a:srgbClr val="0000FF"/>
                </a:solidFill>
              </a:rPr>
              <a:t> </a:t>
            </a:r>
            <a:r>
              <a:rPr lang="en-US" dirty="0" err="1">
                <a:solidFill>
                  <a:srgbClr val="0000FF"/>
                </a:solidFill>
              </a:rPr>
              <a:t>trị</a:t>
            </a:r>
            <a:r>
              <a:rPr lang="en-US" dirty="0">
                <a:solidFill>
                  <a:srgbClr val="0000FF"/>
                </a:solidFill>
              </a:rPr>
              <a:t> Null</a:t>
            </a:r>
          </a:p>
        </p:txBody>
      </p:sp>
      <p:sp>
        <p:nvSpPr>
          <p:cNvPr id="186371" name="Rectangle 5">
            <a:extLst>
              <a:ext uri="{FF2B5EF4-FFF2-40B4-BE49-F238E27FC236}">
                <a16:creationId xmlns:a16="http://schemas.microsoft.com/office/drawing/2014/main" id="{B8F4D68F-CE8A-49ED-93B4-012F188A716C}"/>
              </a:ext>
            </a:extLst>
          </p:cNvPr>
          <p:cNvSpPr>
            <a:spLocks noChangeArrowheads="1"/>
          </p:cNvSpPr>
          <p:nvPr/>
        </p:nvSpPr>
        <p:spPr bwMode="auto">
          <a:xfrm>
            <a:off x="1143000" y="2057400"/>
            <a:ext cx="7769225" cy="1938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b="1"/>
              <a:t>Phép nối và các giá trị NULL </a:t>
            </a:r>
            <a:endParaRPr lang="en-US" altLang="en-US" sz="2400"/>
          </a:p>
          <a:p>
            <a:pPr eaLnBrk="1" hangingPunct="1">
              <a:spcBef>
                <a:spcPct val="0"/>
              </a:spcBef>
              <a:buFontTx/>
              <a:buNone/>
            </a:pPr>
            <a:r>
              <a:rPr lang="vi-VN" altLang="en-US" sz="2400"/>
              <a:t>Nếu trong các cột của các bảng tham gia vào điều kiện của phép nối có các giá trị NULL thì các giá trị NULL được xem như là không bằng nhau. </a:t>
            </a:r>
          </a:p>
          <a:p>
            <a:pPr eaLnBrk="1" hangingPunct="1">
              <a:spcBef>
                <a:spcPct val="0"/>
              </a:spcBef>
              <a:buFontTx/>
              <a:buNone/>
            </a:pPr>
            <a:r>
              <a:rPr lang="vi-VN" altLang="en-US" sz="2400" b="1"/>
              <a:t>Ví dụ: </a:t>
            </a:r>
            <a:r>
              <a:rPr lang="vi-VN" altLang="en-US" sz="2400"/>
              <a:t>Giả sử ta có hai bảng TABLE1 và TABLE2 như sau:</a:t>
            </a:r>
            <a:endParaRPr lang="en-US" altLang="en-US" sz="2400"/>
          </a:p>
        </p:txBody>
      </p:sp>
      <p:pic>
        <p:nvPicPr>
          <p:cNvPr id="186372" name="Picture 2">
            <a:extLst>
              <a:ext uri="{FF2B5EF4-FFF2-40B4-BE49-F238E27FC236}">
                <a16:creationId xmlns:a16="http://schemas.microsoft.com/office/drawing/2014/main" id="{952EC50E-36C5-4D13-944A-F6C8507713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4114800"/>
            <a:ext cx="4037013"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6373" name="Picture 3">
            <a:extLst>
              <a:ext uri="{FF2B5EF4-FFF2-40B4-BE49-F238E27FC236}">
                <a16:creationId xmlns:a16="http://schemas.microsoft.com/office/drawing/2014/main" id="{2CE51805-9791-45E5-BA21-507A6429EC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7613" y="4114800"/>
            <a:ext cx="3884612"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374" name="Footer Placeholder 2">
            <a:extLst>
              <a:ext uri="{FF2B5EF4-FFF2-40B4-BE49-F238E27FC236}">
                <a16:creationId xmlns:a16="http://schemas.microsoft.com/office/drawing/2014/main" id="{E4A9D516-98E9-429B-8087-ADD1157647E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3BFEE04C-FD38-4032-AEB5-6131249068C7}"/>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Truy vấn con - Subqueries</a:t>
            </a:r>
          </a:p>
        </p:txBody>
      </p:sp>
      <p:sp>
        <p:nvSpPr>
          <p:cNvPr id="187395" name="Rectangle 3">
            <a:extLst>
              <a:ext uri="{FF2B5EF4-FFF2-40B4-BE49-F238E27FC236}">
                <a16:creationId xmlns:a16="http://schemas.microsoft.com/office/drawing/2014/main" id="{7D94A452-6B88-4E89-9B29-3CBD20678E90}"/>
              </a:ext>
            </a:extLst>
          </p:cNvPr>
          <p:cNvSpPr>
            <a:spLocks noGrp="1" noChangeArrowheads="1"/>
          </p:cNvSpPr>
          <p:nvPr>
            <p:ph idx="4294967295"/>
          </p:nvPr>
        </p:nvSpPr>
        <p:spPr>
          <a:xfrm>
            <a:off x="1066800" y="2098675"/>
            <a:ext cx="7620000" cy="47593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r>
              <a:rPr lang="en-US" altLang="en-US" sz="2400">
                <a:effectLst/>
              </a:rPr>
              <a:t>Subquery là lệnh SELECT mà kết quả trả về là 1 giá trị đơn (single value) và được đặt lồng vào bên trong các lệnh SELECT, INSERT, UPDATE, hay DELETE, hay bên trong truy vấn con khác. </a:t>
            </a:r>
          </a:p>
          <a:p>
            <a:pPr marL="265113" indent="-265113" algn="just" eaLnBrk="1" hangingPunct="1"/>
            <a:r>
              <a:rPr lang="en-US" altLang="en-US" sz="2400">
                <a:effectLst/>
              </a:rPr>
              <a:t>Subquery có thể được dùng bất kỳ nơi nào mà biểu thức được phép dùng</a:t>
            </a:r>
          </a:p>
        </p:txBody>
      </p:sp>
      <p:sp>
        <p:nvSpPr>
          <p:cNvPr id="187396" name="Footer Placeholder 1">
            <a:extLst>
              <a:ext uri="{FF2B5EF4-FFF2-40B4-BE49-F238E27FC236}">
                <a16:creationId xmlns:a16="http://schemas.microsoft.com/office/drawing/2014/main" id="{C5FB4937-474F-4A37-BC8A-F08FE54A1E3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0386" name="Group 2">
            <a:extLst>
              <a:ext uri="{FF2B5EF4-FFF2-40B4-BE49-F238E27FC236}">
                <a16:creationId xmlns:a16="http://schemas.microsoft.com/office/drawing/2014/main" id="{B044D62B-94E7-4035-846F-F38E8C37CAD4}"/>
              </a:ext>
            </a:extLst>
          </p:cNvPr>
          <p:cNvGrpSpPr>
            <a:grpSpLocks/>
          </p:cNvGrpSpPr>
          <p:nvPr/>
        </p:nvGrpSpPr>
        <p:grpSpPr bwMode="auto">
          <a:xfrm>
            <a:off x="706438" y="3581400"/>
            <a:ext cx="8339137" cy="3027363"/>
            <a:chOff x="445" y="2112"/>
            <a:chExt cx="5253" cy="1907"/>
          </a:xfrm>
        </p:grpSpPr>
        <p:sp>
          <p:nvSpPr>
            <p:cNvPr id="189463" name="Rectangle 3">
              <a:extLst>
                <a:ext uri="{FF2B5EF4-FFF2-40B4-BE49-F238E27FC236}">
                  <a16:creationId xmlns:a16="http://schemas.microsoft.com/office/drawing/2014/main" id="{81FB907C-AC97-467B-9EDC-48C39B9C8A98}"/>
                </a:ext>
              </a:extLst>
            </p:cNvPr>
            <p:cNvSpPr>
              <a:spLocks noChangeArrowheads="1"/>
            </p:cNvSpPr>
            <p:nvPr/>
          </p:nvSpPr>
          <p:spPr bwMode="auto">
            <a:xfrm>
              <a:off x="445" y="2112"/>
              <a:ext cx="5253" cy="1907"/>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grpSp>
          <p:nvGrpSpPr>
            <p:cNvPr id="189464" name="Group 4">
              <a:extLst>
                <a:ext uri="{FF2B5EF4-FFF2-40B4-BE49-F238E27FC236}">
                  <a16:creationId xmlns:a16="http://schemas.microsoft.com/office/drawing/2014/main" id="{AA7A8FBD-ECCA-4CC3-A4A3-A3D5112AC317}"/>
                </a:ext>
              </a:extLst>
            </p:cNvPr>
            <p:cNvGrpSpPr>
              <a:grpSpLocks/>
            </p:cNvGrpSpPr>
            <p:nvPr/>
          </p:nvGrpSpPr>
          <p:grpSpPr bwMode="auto">
            <a:xfrm>
              <a:off x="624" y="2256"/>
              <a:ext cx="4944" cy="1728"/>
              <a:chOff x="624" y="2256"/>
              <a:chExt cx="4944" cy="1728"/>
            </a:xfrm>
          </p:grpSpPr>
          <p:sp>
            <p:nvSpPr>
              <p:cNvPr id="189465" name="Text Box 5">
                <a:extLst>
                  <a:ext uri="{FF2B5EF4-FFF2-40B4-BE49-F238E27FC236}">
                    <a16:creationId xmlns:a16="http://schemas.microsoft.com/office/drawing/2014/main" id="{BFE6E250-0CC4-4221-9849-0AC23B07F563}"/>
                  </a:ext>
                </a:extLst>
              </p:cNvPr>
              <p:cNvSpPr txBox="1">
                <a:spLocks noChangeArrowheads="1"/>
              </p:cNvSpPr>
              <p:nvPr/>
            </p:nvSpPr>
            <p:spPr bwMode="auto">
              <a:xfrm>
                <a:off x="672" y="2256"/>
                <a:ext cx="3696" cy="28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solidFill>
                      <a:srgbClr val="C60000"/>
                    </a:solidFill>
                  </a:rPr>
                  <a:t>SELECT &lt;Column Name&gt; FROM Table </a:t>
                </a:r>
              </a:p>
            </p:txBody>
          </p:sp>
          <p:sp>
            <p:nvSpPr>
              <p:cNvPr id="189466" name="Text Box 6">
                <a:extLst>
                  <a:ext uri="{FF2B5EF4-FFF2-40B4-BE49-F238E27FC236}">
                    <a16:creationId xmlns:a16="http://schemas.microsoft.com/office/drawing/2014/main" id="{59528797-5E52-4512-B50C-E1DA6AB039EC}"/>
                  </a:ext>
                </a:extLst>
              </p:cNvPr>
              <p:cNvSpPr txBox="1">
                <a:spLocks noChangeArrowheads="1"/>
              </p:cNvSpPr>
              <p:nvPr/>
            </p:nvSpPr>
            <p:spPr bwMode="auto">
              <a:xfrm>
                <a:off x="624" y="2832"/>
                <a:ext cx="2880" cy="28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solidFill>
                      <a:srgbClr val="C60000"/>
                    </a:solidFill>
                  </a:rPr>
                  <a:t>WHERE &lt;Column Name&gt; </a:t>
                </a:r>
                <a:r>
                  <a:rPr lang="en-US" altLang="en-US" sz="2400" b="1">
                    <a:solidFill>
                      <a:srgbClr val="C60000"/>
                    </a:solidFill>
                  </a:rPr>
                  <a:t>=</a:t>
                </a:r>
              </a:p>
            </p:txBody>
          </p:sp>
          <p:sp>
            <p:nvSpPr>
              <p:cNvPr id="189467" name="Text Box 7">
                <a:extLst>
                  <a:ext uri="{FF2B5EF4-FFF2-40B4-BE49-F238E27FC236}">
                    <a16:creationId xmlns:a16="http://schemas.microsoft.com/office/drawing/2014/main" id="{9E51EBDF-CCDE-4FB5-9566-B6196FF1CCDF}"/>
                  </a:ext>
                </a:extLst>
              </p:cNvPr>
              <p:cNvSpPr txBox="1">
                <a:spLocks noChangeArrowheads="1"/>
              </p:cNvSpPr>
              <p:nvPr/>
            </p:nvSpPr>
            <p:spPr bwMode="auto">
              <a:xfrm>
                <a:off x="2640" y="3236"/>
                <a:ext cx="2928" cy="748"/>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400">
                    <a:solidFill>
                      <a:srgbClr val="C60000"/>
                    </a:solidFill>
                  </a:rPr>
                  <a:t>(SELECT &lt;Column Name&gt; FROM &lt;Table&gt; WHERE &lt;Column&gt; = &lt;Criteria &gt;)</a:t>
                </a:r>
              </a:p>
            </p:txBody>
          </p:sp>
        </p:grpSp>
      </p:grpSp>
      <p:grpSp>
        <p:nvGrpSpPr>
          <p:cNvPr id="400393" name="Group 9">
            <a:extLst>
              <a:ext uri="{FF2B5EF4-FFF2-40B4-BE49-F238E27FC236}">
                <a16:creationId xmlns:a16="http://schemas.microsoft.com/office/drawing/2014/main" id="{367805CB-9F37-45B8-9D2F-C876AE1882BF}"/>
              </a:ext>
            </a:extLst>
          </p:cNvPr>
          <p:cNvGrpSpPr>
            <a:grpSpLocks/>
          </p:cNvGrpSpPr>
          <p:nvPr/>
        </p:nvGrpSpPr>
        <p:grpSpPr bwMode="auto">
          <a:xfrm>
            <a:off x="838200" y="3657600"/>
            <a:ext cx="8077200" cy="914400"/>
            <a:chOff x="528" y="2160"/>
            <a:chExt cx="5088" cy="576"/>
          </a:xfrm>
        </p:grpSpPr>
        <p:sp>
          <p:nvSpPr>
            <p:cNvPr id="189460" name="Line 10">
              <a:extLst>
                <a:ext uri="{FF2B5EF4-FFF2-40B4-BE49-F238E27FC236}">
                  <a16:creationId xmlns:a16="http://schemas.microsoft.com/office/drawing/2014/main" id="{CC576908-8BC4-4906-8A41-7C58D08A0434}"/>
                </a:ext>
              </a:extLst>
            </p:cNvPr>
            <p:cNvSpPr>
              <a:spLocks noChangeShapeType="1"/>
            </p:cNvSpPr>
            <p:nvPr/>
          </p:nvSpPr>
          <p:spPr bwMode="auto">
            <a:xfrm>
              <a:off x="3360" y="2208"/>
              <a:ext cx="960" cy="48"/>
            </a:xfrm>
            <a:prstGeom prst="line">
              <a:avLst/>
            </a:prstGeom>
            <a:noFill/>
            <a:ln w="2857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89461" name="Text Box 11">
              <a:extLst>
                <a:ext uri="{FF2B5EF4-FFF2-40B4-BE49-F238E27FC236}">
                  <a16:creationId xmlns:a16="http://schemas.microsoft.com/office/drawing/2014/main" id="{8D1739DC-792A-4C2F-946D-649B2872D3E1}"/>
                </a:ext>
              </a:extLst>
            </p:cNvPr>
            <p:cNvSpPr txBox="1">
              <a:spLocks noChangeArrowheads="1"/>
            </p:cNvSpPr>
            <p:nvPr/>
          </p:nvSpPr>
          <p:spPr bwMode="auto">
            <a:xfrm>
              <a:off x="4320" y="2160"/>
              <a:ext cx="1296" cy="336"/>
            </a:xfrm>
            <a:prstGeom prst="rect">
              <a:avLst/>
            </a:prstGeom>
            <a:solidFill>
              <a:srgbClr val="FFFFFF"/>
            </a:solidFill>
            <a:ln w="2857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b="1">
                  <a:solidFill>
                    <a:srgbClr val="831D79"/>
                  </a:solidFill>
                </a:rPr>
                <a:t>Parent Query</a:t>
              </a:r>
            </a:p>
          </p:txBody>
        </p:sp>
        <p:sp>
          <p:nvSpPr>
            <p:cNvPr id="189462" name="Oval 12">
              <a:extLst>
                <a:ext uri="{FF2B5EF4-FFF2-40B4-BE49-F238E27FC236}">
                  <a16:creationId xmlns:a16="http://schemas.microsoft.com/office/drawing/2014/main" id="{7EA91976-EC36-45B1-B7A7-BE4753CBADF5}"/>
                </a:ext>
              </a:extLst>
            </p:cNvPr>
            <p:cNvSpPr>
              <a:spLocks noChangeArrowheads="1"/>
            </p:cNvSpPr>
            <p:nvPr/>
          </p:nvSpPr>
          <p:spPr bwMode="auto">
            <a:xfrm>
              <a:off x="528" y="2160"/>
              <a:ext cx="3504" cy="576"/>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grpSp>
      <p:grpSp>
        <p:nvGrpSpPr>
          <p:cNvPr id="400397" name="Group 13">
            <a:extLst>
              <a:ext uri="{FF2B5EF4-FFF2-40B4-BE49-F238E27FC236}">
                <a16:creationId xmlns:a16="http://schemas.microsoft.com/office/drawing/2014/main" id="{D6B90A72-1967-427D-895E-15392294709D}"/>
              </a:ext>
            </a:extLst>
          </p:cNvPr>
          <p:cNvGrpSpPr>
            <a:grpSpLocks/>
          </p:cNvGrpSpPr>
          <p:nvPr/>
        </p:nvGrpSpPr>
        <p:grpSpPr bwMode="auto">
          <a:xfrm>
            <a:off x="1219200" y="5105400"/>
            <a:ext cx="7696200" cy="1447800"/>
            <a:chOff x="768" y="3072"/>
            <a:chExt cx="4848" cy="912"/>
          </a:xfrm>
        </p:grpSpPr>
        <p:sp>
          <p:nvSpPr>
            <p:cNvPr id="189457" name="Line 14">
              <a:extLst>
                <a:ext uri="{FF2B5EF4-FFF2-40B4-BE49-F238E27FC236}">
                  <a16:creationId xmlns:a16="http://schemas.microsoft.com/office/drawing/2014/main" id="{D1D2BCC3-ECB5-41E3-B235-C60540C4B412}"/>
                </a:ext>
              </a:extLst>
            </p:cNvPr>
            <p:cNvSpPr>
              <a:spLocks noChangeShapeType="1"/>
            </p:cNvSpPr>
            <p:nvPr/>
          </p:nvSpPr>
          <p:spPr bwMode="auto">
            <a:xfrm flipH="1">
              <a:off x="1824" y="3562"/>
              <a:ext cx="720" cy="134"/>
            </a:xfrm>
            <a:prstGeom prst="line">
              <a:avLst/>
            </a:prstGeom>
            <a:noFill/>
            <a:ln w="2857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89458" name="Text Box 15">
              <a:extLst>
                <a:ext uri="{FF2B5EF4-FFF2-40B4-BE49-F238E27FC236}">
                  <a16:creationId xmlns:a16="http://schemas.microsoft.com/office/drawing/2014/main" id="{56E34D4A-547D-4170-BF59-2BF4C14C7BE3}"/>
                </a:ext>
              </a:extLst>
            </p:cNvPr>
            <p:cNvSpPr txBox="1">
              <a:spLocks noChangeArrowheads="1"/>
            </p:cNvSpPr>
            <p:nvPr/>
          </p:nvSpPr>
          <p:spPr bwMode="auto">
            <a:xfrm>
              <a:off x="768" y="3504"/>
              <a:ext cx="1104" cy="336"/>
            </a:xfrm>
            <a:prstGeom prst="rect">
              <a:avLst/>
            </a:prstGeom>
            <a:solidFill>
              <a:srgbClr val="FFFFFF"/>
            </a:solidFill>
            <a:ln w="28575">
              <a:solidFill>
                <a:srgbClr val="000000"/>
              </a:solidFill>
              <a:miter lim="800000"/>
              <a:headEnd/>
              <a:tailEnd/>
            </a:ln>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400" b="1">
                  <a:solidFill>
                    <a:srgbClr val="831D79"/>
                  </a:solidFill>
                </a:rPr>
                <a:t>  Subquery</a:t>
              </a:r>
            </a:p>
          </p:txBody>
        </p:sp>
        <p:sp>
          <p:nvSpPr>
            <p:cNvPr id="189459" name="Oval 16">
              <a:extLst>
                <a:ext uri="{FF2B5EF4-FFF2-40B4-BE49-F238E27FC236}">
                  <a16:creationId xmlns:a16="http://schemas.microsoft.com/office/drawing/2014/main" id="{D59BD2AF-ED27-486A-B854-F56A78D3794E}"/>
                </a:ext>
              </a:extLst>
            </p:cNvPr>
            <p:cNvSpPr>
              <a:spLocks noChangeArrowheads="1"/>
            </p:cNvSpPr>
            <p:nvPr/>
          </p:nvSpPr>
          <p:spPr bwMode="auto">
            <a:xfrm>
              <a:off x="2544" y="3072"/>
              <a:ext cx="3072" cy="912"/>
            </a:xfrm>
            <a:prstGeom prst="ellipse">
              <a:avLst/>
            </a:prstGeom>
            <a:noFill/>
            <a:ln w="285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grpSp>
      <p:grpSp>
        <p:nvGrpSpPr>
          <p:cNvPr id="400401" name="Group 17">
            <a:extLst>
              <a:ext uri="{FF2B5EF4-FFF2-40B4-BE49-F238E27FC236}">
                <a16:creationId xmlns:a16="http://schemas.microsoft.com/office/drawing/2014/main" id="{1F367815-D46C-410E-95E4-A94B2A9E24E0}"/>
              </a:ext>
            </a:extLst>
          </p:cNvPr>
          <p:cNvGrpSpPr>
            <a:grpSpLocks/>
          </p:cNvGrpSpPr>
          <p:nvPr/>
        </p:nvGrpSpPr>
        <p:grpSpPr bwMode="auto">
          <a:xfrm>
            <a:off x="4267200" y="4343400"/>
            <a:ext cx="4191000" cy="990600"/>
            <a:chOff x="2688" y="2592"/>
            <a:chExt cx="2640" cy="624"/>
          </a:xfrm>
        </p:grpSpPr>
        <p:sp>
          <p:nvSpPr>
            <p:cNvPr id="189454" name="Line 18">
              <a:extLst>
                <a:ext uri="{FF2B5EF4-FFF2-40B4-BE49-F238E27FC236}">
                  <a16:creationId xmlns:a16="http://schemas.microsoft.com/office/drawing/2014/main" id="{F3B8AA68-60A6-4DF5-AB0B-4C82E62716C9}"/>
                </a:ext>
              </a:extLst>
            </p:cNvPr>
            <p:cNvSpPr>
              <a:spLocks noChangeShapeType="1"/>
            </p:cNvSpPr>
            <p:nvPr/>
          </p:nvSpPr>
          <p:spPr bwMode="auto">
            <a:xfrm flipV="1">
              <a:off x="3024" y="2736"/>
              <a:ext cx="1344" cy="240"/>
            </a:xfrm>
            <a:prstGeom prst="line">
              <a:avLst/>
            </a:prstGeom>
            <a:noFill/>
            <a:ln w="28575">
              <a:solidFill>
                <a:srgbClr val="000000"/>
              </a:solidFill>
              <a:round/>
              <a:headEnd type="triangle" w="med" len="med"/>
              <a:tailEnd/>
            </a:ln>
            <a:extLst>
              <a:ext uri="{909E8E84-426E-40DD-AFC4-6F175D3DCCD1}">
                <a14:hiddenFill xmlns:a14="http://schemas.microsoft.com/office/drawing/2010/main">
                  <a:noFill/>
                </a14:hiddenFill>
              </a:ext>
            </a:extLst>
          </p:spPr>
          <p:txBody>
            <a:bodyPr/>
            <a:lstStyle/>
            <a:p>
              <a:endParaRPr lang="en-US"/>
            </a:p>
          </p:txBody>
        </p:sp>
        <p:sp>
          <p:nvSpPr>
            <p:cNvPr id="189455" name="Text Box 19">
              <a:extLst>
                <a:ext uri="{FF2B5EF4-FFF2-40B4-BE49-F238E27FC236}">
                  <a16:creationId xmlns:a16="http://schemas.microsoft.com/office/drawing/2014/main" id="{3EDC686F-9767-4A35-B911-143EC139629B}"/>
                </a:ext>
              </a:extLst>
            </p:cNvPr>
            <p:cNvSpPr txBox="1">
              <a:spLocks noChangeArrowheads="1"/>
            </p:cNvSpPr>
            <p:nvPr/>
          </p:nvSpPr>
          <p:spPr bwMode="auto">
            <a:xfrm>
              <a:off x="4320" y="2592"/>
              <a:ext cx="1008" cy="306"/>
            </a:xfrm>
            <a:prstGeom prst="rect">
              <a:avLst/>
            </a:prstGeom>
            <a:solidFill>
              <a:schemeClr val="bg1"/>
            </a:solidFill>
            <a:ln w="2857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b="1">
                  <a:solidFill>
                    <a:srgbClr val="831D79"/>
                  </a:solidFill>
                </a:rPr>
                <a:t>Operator</a:t>
              </a:r>
            </a:p>
          </p:txBody>
        </p:sp>
        <p:sp>
          <p:nvSpPr>
            <p:cNvPr id="189456" name="Oval 20">
              <a:extLst>
                <a:ext uri="{FF2B5EF4-FFF2-40B4-BE49-F238E27FC236}">
                  <a16:creationId xmlns:a16="http://schemas.microsoft.com/office/drawing/2014/main" id="{83C4E215-C369-42C8-B85A-3A5AFB7F7D01}"/>
                </a:ext>
              </a:extLst>
            </p:cNvPr>
            <p:cNvSpPr>
              <a:spLocks noChangeArrowheads="1"/>
            </p:cNvSpPr>
            <p:nvPr/>
          </p:nvSpPr>
          <p:spPr bwMode="auto">
            <a:xfrm>
              <a:off x="2688" y="2736"/>
              <a:ext cx="384" cy="480"/>
            </a:xfrm>
            <a:prstGeom prst="ellipse">
              <a:avLst/>
            </a:prstGeom>
            <a:noFill/>
            <a:ln w="34925">
              <a:solidFill>
                <a:schemeClr val="tx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grpSp>
      <p:grpSp>
        <p:nvGrpSpPr>
          <p:cNvPr id="400405" name="Group 21">
            <a:extLst>
              <a:ext uri="{FF2B5EF4-FFF2-40B4-BE49-F238E27FC236}">
                <a16:creationId xmlns:a16="http://schemas.microsoft.com/office/drawing/2014/main" id="{99E4F037-B875-4B52-83AB-3F1792886AE9}"/>
              </a:ext>
            </a:extLst>
          </p:cNvPr>
          <p:cNvGrpSpPr>
            <a:grpSpLocks/>
          </p:cNvGrpSpPr>
          <p:nvPr/>
        </p:nvGrpSpPr>
        <p:grpSpPr bwMode="auto">
          <a:xfrm>
            <a:off x="1169988" y="1981200"/>
            <a:ext cx="7440612" cy="1165225"/>
            <a:chOff x="737" y="1248"/>
            <a:chExt cx="4687" cy="734"/>
          </a:xfrm>
        </p:grpSpPr>
        <p:sp>
          <p:nvSpPr>
            <p:cNvPr id="189450" name="Text Box 22">
              <a:extLst>
                <a:ext uri="{FF2B5EF4-FFF2-40B4-BE49-F238E27FC236}">
                  <a16:creationId xmlns:a16="http://schemas.microsoft.com/office/drawing/2014/main" id="{9619A86A-E2D1-4344-9FFA-15C588F4D1C9}"/>
                </a:ext>
              </a:extLst>
            </p:cNvPr>
            <p:cNvSpPr txBox="1">
              <a:spLocks noChangeArrowheads="1"/>
            </p:cNvSpPr>
            <p:nvPr/>
          </p:nvSpPr>
          <p:spPr bwMode="auto">
            <a:xfrm>
              <a:off x="737" y="1296"/>
              <a:ext cx="4176" cy="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latin typeface="Tahoma" panose="020B0604030504040204" pitchFamily="34" charset="0"/>
                </a:rPr>
                <a:t>A subquery is a SELECT statement inside another SELECT statement.</a:t>
              </a:r>
            </a:p>
          </p:txBody>
        </p:sp>
        <p:grpSp>
          <p:nvGrpSpPr>
            <p:cNvPr id="189451" name="Group 23">
              <a:extLst>
                <a:ext uri="{FF2B5EF4-FFF2-40B4-BE49-F238E27FC236}">
                  <a16:creationId xmlns:a16="http://schemas.microsoft.com/office/drawing/2014/main" id="{DD6E2506-B002-49C8-AEA1-95039CF7EBAA}"/>
                </a:ext>
              </a:extLst>
            </p:cNvPr>
            <p:cNvGrpSpPr>
              <a:grpSpLocks/>
            </p:cNvGrpSpPr>
            <p:nvPr/>
          </p:nvGrpSpPr>
          <p:grpSpPr bwMode="auto">
            <a:xfrm>
              <a:off x="4944" y="1248"/>
              <a:ext cx="480" cy="734"/>
              <a:chOff x="4332" y="2256"/>
              <a:chExt cx="420" cy="504"/>
            </a:xfrm>
          </p:grpSpPr>
          <p:graphicFrame>
            <p:nvGraphicFramePr>
              <p:cNvPr id="189452" name="Object 24">
                <a:extLst>
                  <a:ext uri="{FF2B5EF4-FFF2-40B4-BE49-F238E27FC236}">
                    <a16:creationId xmlns:a16="http://schemas.microsoft.com/office/drawing/2014/main" id="{DD2CFA67-4065-43B5-9033-F1820E79FB07}"/>
                  </a:ext>
                </a:extLst>
              </p:cNvPr>
              <p:cNvGraphicFramePr>
                <a:graphicFrameLocks noChangeAspect="1"/>
              </p:cNvGraphicFramePr>
              <p:nvPr/>
            </p:nvGraphicFramePr>
            <p:xfrm>
              <a:off x="4332" y="2256"/>
              <a:ext cx="324" cy="408"/>
            </p:xfrm>
            <a:graphic>
              <a:graphicData uri="http://schemas.openxmlformats.org/presentationml/2006/ole">
                <mc:AlternateContent xmlns:mc="http://schemas.openxmlformats.org/markup-compatibility/2006">
                  <mc:Choice xmlns:v="urn:schemas-microsoft-com:vml" Requires="v">
                    <p:oleObj spid="_x0000_s189476" name="Bitmap Image" r:id="rId3" imgW="514422" imgH="647619" progId="Paint.Picture">
                      <p:embed/>
                    </p:oleObj>
                  </mc:Choice>
                  <mc:Fallback>
                    <p:oleObj name="Bitmap Image" r:id="rId3" imgW="514422" imgH="647619" progId="Paint.Picture">
                      <p:embed/>
                      <p:pic>
                        <p:nvPicPr>
                          <p:cNvPr id="0" name="Object 2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32" y="2256"/>
                            <a:ext cx="324"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9453" name="Object 25">
                <a:extLst>
                  <a:ext uri="{FF2B5EF4-FFF2-40B4-BE49-F238E27FC236}">
                    <a16:creationId xmlns:a16="http://schemas.microsoft.com/office/drawing/2014/main" id="{8D4886B5-BD53-4B73-96B9-011D1AF87C29}"/>
                  </a:ext>
                </a:extLst>
              </p:cNvPr>
              <p:cNvGraphicFramePr>
                <a:graphicFrameLocks noChangeAspect="1"/>
              </p:cNvGraphicFramePr>
              <p:nvPr/>
            </p:nvGraphicFramePr>
            <p:xfrm>
              <a:off x="4428" y="2352"/>
              <a:ext cx="324" cy="408"/>
            </p:xfrm>
            <a:graphic>
              <a:graphicData uri="http://schemas.openxmlformats.org/presentationml/2006/ole">
                <mc:AlternateContent xmlns:mc="http://schemas.openxmlformats.org/markup-compatibility/2006">
                  <mc:Choice xmlns:v="urn:schemas-microsoft-com:vml" Requires="v">
                    <p:oleObj spid="_x0000_s189477" name="Bitmap Image" r:id="rId5" imgW="514422" imgH="647619" progId="Paint.Picture">
                      <p:embed/>
                    </p:oleObj>
                  </mc:Choice>
                  <mc:Fallback>
                    <p:oleObj name="Bitmap Image" r:id="rId5" imgW="514422" imgH="647619" progId="Paint.Picture">
                      <p:embed/>
                      <p:pic>
                        <p:nvPicPr>
                          <p:cNvPr id="0" name="Object 25"/>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28" y="2352"/>
                            <a:ext cx="324" cy="4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sp>
        <p:nvSpPr>
          <p:cNvPr id="400410" name="Text Box 26">
            <a:extLst>
              <a:ext uri="{FF2B5EF4-FFF2-40B4-BE49-F238E27FC236}">
                <a16:creationId xmlns:a16="http://schemas.microsoft.com/office/drawing/2014/main" id="{BE74CD60-9846-4D64-A6B1-772B650A0D9C}"/>
              </a:ext>
            </a:extLst>
          </p:cNvPr>
          <p:cNvSpPr txBox="1">
            <a:spLocks noChangeArrowheads="1"/>
          </p:cNvSpPr>
          <p:nvPr/>
        </p:nvSpPr>
        <p:spPr bwMode="auto">
          <a:xfrm>
            <a:off x="1163638" y="3170238"/>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b="1" u="sng">
                <a:solidFill>
                  <a:schemeClr val="tx2"/>
                </a:solidFill>
                <a:latin typeface="Tahoma" panose="020B0604030504040204" pitchFamily="34" charset="0"/>
                <a:cs typeface="Courier New" panose="02070309020205020404" pitchFamily="49" charset="0"/>
              </a:rPr>
              <a:t>Cú pháp</a:t>
            </a:r>
          </a:p>
        </p:txBody>
      </p:sp>
      <p:sp>
        <p:nvSpPr>
          <p:cNvPr id="78850" name="Rectangle 2">
            <a:extLst>
              <a:ext uri="{FF2B5EF4-FFF2-40B4-BE49-F238E27FC236}">
                <a16:creationId xmlns:a16="http://schemas.microsoft.com/office/drawing/2014/main" id="{B9048E67-10F4-4D51-8791-2DFB3BE8540A}"/>
              </a:ext>
            </a:extLst>
          </p:cNvPr>
          <p:cNvSpPr>
            <a:spLocks noChangeArrowheads="1"/>
          </p:cNvSpPr>
          <p:nvPr/>
        </p:nvSpPr>
        <p:spPr bwMode="auto">
          <a:xfrm>
            <a:off x="1143000" y="814388"/>
            <a:ext cx="7772400" cy="762000"/>
          </a:xfrm>
          <a:prstGeom prst="rect">
            <a:avLst/>
          </a:prstGeom>
          <a:noFill/>
          <a:ln>
            <a:noFill/>
          </a:ln>
          <a:effectLst/>
        </p:spPr>
        <p:txBody>
          <a:bodyPr anchor="b">
            <a:spAutoFit/>
          </a:bodyPr>
          <a:lstStyle/>
          <a:p>
            <a:pPr eaLnBrk="1" hangingPunct="1">
              <a:defRPr/>
            </a:pPr>
            <a:r>
              <a:rPr lang="en-US" sz="4400">
                <a:solidFill>
                  <a:srgbClr val="0000FF"/>
                </a:solidFill>
                <a:effectLst>
                  <a:outerShdw blurRad="38100" dist="38100" dir="2700000" algn="tl">
                    <a:srgbClr val="C0C0C0"/>
                  </a:outerShdw>
                </a:effectLst>
              </a:rPr>
              <a:t>Truy vấn con - Subqueries</a:t>
            </a:r>
          </a:p>
        </p:txBody>
      </p:sp>
      <p:sp>
        <p:nvSpPr>
          <p:cNvPr id="189449" name="Footer Placeholder 1">
            <a:extLst>
              <a:ext uri="{FF2B5EF4-FFF2-40B4-BE49-F238E27FC236}">
                <a16:creationId xmlns:a16="http://schemas.microsoft.com/office/drawing/2014/main" id="{1B4D7086-2695-4FAF-9326-ED07B7DAE20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00405"/>
                                        </p:tgtEl>
                                        <p:attrNameLst>
                                          <p:attrName>style.visibility</p:attrName>
                                        </p:attrNameLst>
                                      </p:cBhvr>
                                      <p:to>
                                        <p:strVal val="visible"/>
                                      </p:to>
                                    </p:set>
                                    <p:anim calcmode="lin" valueType="num">
                                      <p:cBhvr additive="base">
                                        <p:cTn id="7" dur="500" fill="hold"/>
                                        <p:tgtEl>
                                          <p:spTgt spid="400405"/>
                                        </p:tgtEl>
                                        <p:attrNameLst>
                                          <p:attrName>ppt_x</p:attrName>
                                        </p:attrNameLst>
                                      </p:cBhvr>
                                      <p:tavLst>
                                        <p:tav tm="0">
                                          <p:val>
                                            <p:strVal val="0-#ppt_w/2"/>
                                          </p:val>
                                        </p:tav>
                                        <p:tav tm="100000">
                                          <p:val>
                                            <p:strVal val="#ppt_x"/>
                                          </p:val>
                                        </p:tav>
                                      </p:tavLst>
                                    </p:anim>
                                    <p:anim calcmode="lin" valueType="num">
                                      <p:cBhvr additive="base">
                                        <p:cTn id="8" dur="500" fill="hold"/>
                                        <p:tgtEl>
                                          <p:spTgt spid="40040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0410"/>
                                        </p:tgtEl>
                                        <p:attrNameLst>
                                          <p:attrName>style.visibility</p:attrName>
                                        </p:attrNameLst>
                                      </p:cBhvr>
                                      <p:to>
                                        <p:strVal val="visible"/>
                                      </p:to>
                                    </p:set>
                                    <p:anim calcmode="lin" valueType="num">
                                      <p:cBhvr additive="base">
                                        <p:cTn id="13" dur="500" fill="hold"/>
                                        <p:tgtEl>
                                          <p:spTgt spid="400410"/>
                                        </p:tgtEl>
                                        <p:attrNameLst>
                                          <p:attrName>ppt_x</p:attrName>
                                        </p:attrNameLst>
                                      </p:cBhvr>
                                      <p:tavLst>
                                        <p:tav tm="0">
                                          <p:val>
                                            <p:strVal val="0-#ppt_w/2"/>
                                          </p:val>
                                        </p:tav>
                                        <p:tav tm="100000">
                                          <p:val>
                                            <p:strVal val="#ppt_x"/>
                                          </p:val>
                                        </p:tav>
                                      </p:tavLst>
                                    </p:anim>
                                    <p:anim calcmode="lin" valueType="num">
                                      <p:cBhvr additive="base">
                                        <p:cTn id="14" dur="500" fill="hold"/>
                                        <p:tgtEl>
                                          <p:spTgt spid="40041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400386"/>
                                        </p:tgtEl>
                                        <p:attrNameLst>
                                          <p:attrName>style.visibility</p:attrName>
                                        </p:attrNameLst>
                                      </p:cBhvr>
                                      <p:to>
                                        <p:strVal val="visible"/>
                                      </p:to>
                                    </p:set>
                                    <p:animEffect transition="in" filter="dissolve">
                                      <p:cBhvr>
                                        <p:cTn id="19" dur="500"/>
                                        <p:tgtEl>
                                          <p:spTgt spid="400386"/>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nodeType="clickEffect">
                                  <p:stCondLst>
                                    <p:cond delay="0"/>
                                  </p:stCondLst>
                                  <p:childTnLst>
                                    <p:set>
                                      <p:cBhvr>
                                        <p:cTn id="23" dur="1" fill="hold">
                                          <p:stCondLst>
                                            <p:cond delay="0"/>
                                          </p:stCondLst>
                                        </p:cTn>
                                        <p:tgtEl>
                                          <p:spTgt spid="400393"/>
                                        </p:tgtEl>
                                        <p:attrNameLst>
                                          <p:attrName>style.visibility</p:attrName>
                                        </p:attrNameLst>
                                      </p:cBhvr>
                                      <p:to>
                                        <p:strVal val="visible"/>
                                      </p:to>
                                    </p:set>
                                    <p:animEffect transition="in" filter="dissolve">
                                      <p:cBhvr>
                                        <p:cTn id="24" dur="500"/>
                                        <p:tgtEl>
                                          <p:spTgt spid="40039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nodeType="clickEffect">
                                  <p:stCondLst>
                                    <p:cond delay="0"/>
                                  </p:stCondLst>
                                  <p:childTnLst>
                                    <p:set>
                                      <p:cBhvr>
                                        <p:cTn id="28" dur="1" fill="hold">
                                          <p:stCondLst>
                                            <p:cond delay="0"/>
                                          </p:stCondLst>
                                        </p:cTn>
                                        <p:tgtEl>
                                          <p:spTgt spid="400401"/>
                                        </p:tgtEl>
                                        <p:attrNameLst>
                                          <p:attrName>style.visibility</p:attrName>
                                        </p:attrNameLst>
                                      </p:cBhvr>
                                      <p:to>
                                        <p:strVal val="visible"/>
                                      </p:to>
                                    </p:set>
                                    <p:animEffect transition="in" filter="dissolve">
                                      <p:cBhvr>
                                        <p:cTn id="29" dur="500"/>
                                        <p:tgtEl>
                                          <p:spTgt spid="40040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nodeType="clickEffect">
                                  <p:stCondLst>
                                    <p:cond delay="0"/>
                                  </p:stCondLst>
                                  <p:childTnLst>
                                    <p:set>
                                      <p:cBhvr>
                                        <p:cTn id="33" dur="1" fill="hold">
                                          <p:stCondLst>
                                            <p:cond delay="0"/>
                                          </p:stCondLst>
                                        </p:cTn>
                                        <p:tgtEl>
                                          <p:spTgt spid="400397"/>
                                        </p:tgtEl>
                                        <p:attrNameLst>
                                          <p:attrName>style.visibility</p:attrName>
                                        </p:attrNameLst>
                                      </p:cBhvr>
                                      <p:to>
                                        <p:strVal val="visible"/>
                                      </p:to>
                                    </p:set>
                                    <p:animEffect transition="in" filter="dissolve">
                                      <p:cBhvr>
                                        <p:cTn id="34" dur="500"/>
                                        <p:tgtEl>
                                          <p:spTgt spid="4003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0410" grpId="0" autoUpdateAnimBg="0"/>
    </p:bld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3">
            <a:extLst>
              <a:ext uri="{FF2B5EF4-FFF2-40B4-BE49-F238E27FC236}">
                <a16:creationId xmlns:a16="http://schemas.microsoft.com/office/drawing/2014/main" id="{68C02FD9-EB08-421A-B926-7DD76AC9E961}"/>
              </a:ext>
            </a:extLst>
          </p:cNvPr>
          <p:cNvSpPr>
            <a:spLocks noGrp="1" noChangeArrowheads="1"/>
          </p:cNvSpPr>
          <p:nvPr>
            <p:ph idx="4294967295"/>
          </p:nvPr>
        </p:nvSpPr>
        <p:spPr>
          <a:xfrm>
            <a:off x="896938" y="1798638"/>
            <a:ext cx="7954962" cy="4187825"/>
          </a:xfrm>
        </p:spPr>
        <p:txBody>
          <a:bodyPr lIns="182880" tIns="91440"/>
          <a:lstStyle/>
          <a:p>
            <a:pPr marL="0" indent="0">
              <a:buFontTx/>
              <a:buNone/>
              <a:defRPr/>
            </a:pPr>
            <a:r>
              <a:rPr lang="vi-VN" sz="2400" dirty="0"/>
              <a:t>Khi sử dụng truy vấn con cần lưu ý một số quy tắc sau: </a:t>
            </a:r>
          </a:p>
          <a:p>
            <a:pPr>
              <a:defRPr/>
            </a:pPr>
            <a:r>
              <a:rPr lang="vi-VN" sz="2000" dirty="0"/>
              <a:t>Một truy vấn con phải được viết trong cặp dấu ngoặc. Trong hầu hết các trường hợp, một truy vấn con thường phải có kết quả là một cột (tức là chỉ có duy nhất một cột trong danh sách chọn). </a:t>
            </a:r>
          </a:p>
          <a:p>
            <a:pPr>
              <a:defRPr/>
            </a:pPr>
            <a:r>
              <a:rPr lang="vi-VN" sz="2000" dirty="0"/>
              <a:t>Mệnh đề </a:t>
            </a:r>
            <a:r>
              <a:rPr lang="vi-VN" sz="2000"/>
              <a:t>COMPUTE không </a:t>
            </a:r>
            <a:r>
              <a:rPr lang="vi-VN" sz="2000" dirty="0"/>
              <a:t>được phép sử dụng trong truy vấn con. </a:t>
            </a:r>
          </a:p>
          <a:p>
            <a:pPr>
              <a:defRPr/>
            </a:pPr>
            <a:r>
              <a:rPr lang="en-US" sz="2000" dirty="0" err="1"/>
              <a:t>Các</a:t>
            </a:r>
            <a:r>
              <a:rPr lang="en-US" sz="2000" dirty="0"/>
              <a:t> </a:t>
            </a:r>
            <a:r>
              <a:rPr lang="en-US" sz="2000" dirty="0" err="1"/>
              <a:t>tên</a:t>
            </a:r>
            <a:r>
              <a:rPr lang="en-US" sz="2000" dirty="0"/>
              <a:t> </a:t>
            </a:r>
            <a:r>
              <a:rPr lang="en-US" sz="2000" dirty="0" err="1"/>
              <a:t>cột</a:t>
            </a:r>
            <a:r>
              <a:rPr lang="en-US" sz="2000" dirty="0"/>
              <a:t> </a:t>
            </a:r>
            <a:r>
              <a:rPr lang="en-US" sz="2000" dirty="0" err="1"/>
              <a:t>xuất</a:t>
            </a:r>
            <a:r>
              <a:rPr lang="en-US" sz="2000" dirty="0"/>
              <a:t> </a:t>
            </a:r>
            <a:r>
              <a:rPr lang="en-US" sz="2000" dirty="0" err="1"/>
              <a:t>hiện</a:t>
            </a:r>
            <a:r>
              <a:rPr lang="en-US" sz="2000" dirty="0"/>
              <a:t> </a:t>
            </a:r>
            <a:r>
              <a:rPr lang="en-US" sz="2000" dirty="0" err="1"/>
              <a:t>trong</a:t>
            </a:r>
            <a:r>
              <a:rPr lang="en-US" sz="2000" dirty="0"/>
              <a:t> </a:t>
            </a:r>
            <a:r>
              <a:rPr lang="en-US" sz="2000" dirty="0" err="1"/>
              <a:t>truy</a:t>
            </a:r>
            <a:r>
              <a:rPr lang="en-US" sz="2000" dirty="0"/>
              <a:t> </a:t>
            </a:r>
            <a:r>
              <a:rPr lang="en-US" sz="2000" dirty="0" err="1"/>
              <a:t>vấn</a:t>
            </a:r>
            <a:r>
              <a:rPr lang="en-US" sz="2000" dirty="0"/>
              <a:t> con </a:t>
            </a:r>
            <a:r>
              <a:rPr lang="en-US" sz="2000" dirty="0" err="1"/>
              <a:t>có</a:t>
            </a:r>
            <a:r>
              <a:rPr lang="en-US" sz="2000" dirty="0"/>
              <a:t> </a:t>
            </a:r>
            <a:r>
              <a:rPr lang="en-US" sz="2000" dirty="0" err="1"/>
              <a:t>thể</a:t>
            </a:r>
            <a:r>
              <a:rPr lang="en-US" sz="2000" dirty="0"/>
              <a:t> </a:t>
            </a:r>
            <a:r>
              <a:rPr lang="en-US" sz="2000" dirty="0" err="1"/>
              <a:t>là</a:t>
            </a:r>
            <a:r>
              <a:rPr lang="en-US" sz="2000" dirty="0"/>
              <a:t> </a:t>
            </a:r>
            <a:r>
              <a:rPr lang="en-US" sz="2000" dirty="0" err="1"/>
              <a:t>các</a:t>
            </a:r>
            <a:r>
              <a:rPr lang="en-US" sz="2000" dirty="0"/>
              <a:t> </a:t>
            </a:r>
            <a:r>
              <a:rPr lang="en-US" sz="2000" dirty="0" err="1"/>
              <a:t>cột</a:t>
            </a:r>
            <a:r>
              <a:rPr lang="en-US" sz="2000" dirty="0"/>
              <a:t> </a:t>
            </a:r>
            <a:r>
              <a:rPr lang="en-US" sz="2000" dirty="0" err="1"/>
              <a:t>của</a:t>
            </a:r>
            <a:r>
              <a:rPr lang="en-US" sz="2000" dirty="0"/>
              <a:t> </a:t>
            </a:r>
            <a:r>
              <a:rPr lang="en-US" sz="2000" dirty="0" err="1"/>
              <a:t>các</a:t>
            </a:r>
            <a:r>
              <a:rPr lang="en-US" sz="2000" dirty="0"/>
              <a:t> </a:t>
            </a:r>
            <a:r>
              <a:rPr lang="en-US" sz="2000" dirty="0" err="1"/>
              <a:t>bảng</a:t>
            </a:r>
            <a:r>
              <a:rPr lang="en-US" sz="2000" dirty="0"/>
              <a:t> </a:t>
            </a:r>
            <a:r>
              <a:rPr lang="en-US" sz="2000" dirty="0" err="1"/>
              <a:t>trong</a:t>
            </a:r>
            <a:r>
              <a:rPr lang="en-US" sz="2000" dirty="0"/>
              <a:t> </a:t>
            </a:r>
            <a:r>
              <a:rPr lang="en-US" sz="2000" dirty="0" err="1"/>
              <a:t>truy</a:t>
            </a:r>
            <a:r>
              <a:rPr lang="en-US" sz="2000" dirty="0"/>
              <a:t> </a:t>
            </a:r>
            <a:r>
              <a:rPr lang="en-US" sz="2000" dirty="0" err="1"/>
              <a:t>vấn</a:t>
            </a:r>
            <a:r>
              <a:rPr lang="en-US" sz="2000" dirty="0"/>
              <a:t> </a:t>
            </a:r>
            <a:r>
              <a:rPr lang="en-US" sz="2000" dirty="0" err="1"/>
              <a:t>ngoài</a:t>
            </a:r>
            <a:r>
              <a:rPr lang="en-US" sz="2000" dirty="0"/>
              <a:t>. </a:t>
            </a:r>
          </a:p>
          <a:p>
            <a:pPr>
              <a:defRPr/>
            </a:pPr>
            <a:r>
              <a:rPr lang="vi-VN" sz="2000" dirty="0"/>
              <a:t>Một truy vấn con thường được sử dụng làm điều kiện trong mệnh đề WHERE hoặc HAVING của một truy vấn khác. </a:t>
            </a:r>
          </a:p>
          <a:p>
            <a:pPr>
              <a:defRPr/>
            </a:pPr>
            <a:r>
              <a:rPr lang="vi-VN" sz="2000" dirty="0"/>
              <a:t>Nếu truy vấn con trả về đúng một giá trị, nó có thể sử dụng như là một thành phần bên trong một biểu thức (chẳng hạn xuất hiện trong một phép so sánh bằng) </a:t>
            </a:r>
          </a:p>
        </p:txBody>
      </p:sp>
      <p:sp>
        <p:nvSpPr>
          <p:cNvPr id="78850" name="Rectangle 2">
            <a:extLst>
              <a:ext uri="{FF2B5EF4-FFF2-40B4-BE49-F238E27FC236}">
                <a16:creationId xmlns:a16="http://schemas.microsoft.com/office/drawing/2014/main" id="{68A0FD14-D51A-46A0-A8C5-165EAA37A9D5}"/>
              </a:ext>
            </a:extLst>
          </p:cNvPr>
          <p:cNvSpPr>
            <a:spLocks noChangeArrowheads="1"/>
          </p:cNvSpPr>
          <p:nvPr/>
        </p:nvSpPr>
        <p:spPr bwMode="auto">
          <a:xfrm>
            <a:off x="1066800" y="304800"/>
            <a:ext cx="7793038" cy="1462088"/>
          </a:xfrm>
          <a:prstGeom prst="rect">
            <a:avLst/>
          </a:prstGeom>
          <a:noFill/>
          <a:ln>
            <a:noFill/>
          </a:ln>
          <a:effectLst/>
        </p:spPr>
        <p:txBody>
          <a:bodyPr anchor="b"/>
          <a:lstStyle/>
          <a:p>
            <a:pPr eaLnBrk="1" hangingPunct="1">
              <a:defRPr/>
            </a:pPr>
            <a:r>
              <a:rPr lang="en-US" sz="4400">
                <a:solidFill>
                  <a:srgbClr val="0000FF"/>
                </a:solidFill>
                <a:effectLst>
                  <a:outerShdw blurRad="38100" dist="38100" dir="2700000" algn="tl">
                    <a:srgbClr val="C0C0C0"/>
                  </a:outerShdw>
                </a:effectLst>
              </a:rPr>
              <a:t>Truy vấn con - Subqueries</a:t>
            </a:r>
          </a:p>
        </p:txBody>
      </p:sp>
      <p:sp>
        <p:nvSpPr>
          <p:cNvPr id="190468" name="Footer Placeholder 1">
            <a:extLst>
              <a:ext uri="{FF2B5EF4-FFF2-40B4-BE49-F238E27FC236}">
                <a16:creationId xmlns:a16="http://schemas.microsoft.com/office/drawing/2014/main" id="{BAF1C5E0-7782-45BC-BC6D-F94C680C5D7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Rectangle 3">
            <a:extLst>
              <a:ext uri="{FF2B5EF4-FFF2-40B4-BE49-F238E27FC236}">
                <a16:creationId xmlns:a16="http://schemas.microsoft.com/office/drawing/2014/main" id="{D1482070-AF20-4A3B-9380-573DECE0DA1B}"/>
              </a:ext>
            </a:extLst>
          </p:cNvPr>
          <p:cNvSpPr>
            <a:spLocks noGrp="1" noChangeArrowheads="1"/>
          </p:cNvSpPr>
          <p:nvPr>
            <p:ph idx="4294967295"/>
          </p:nvPr>
        </p:nvSpPr>
        <p:spPr>
          <a:xfrm>
            <a:off x="914400" y="2022475"/>
            <a:ext cx="7924800" cy="48355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eaLnBrk="1" hangingPunct="1"/>
            <a:r>
              <a:rPr lang="en-US" altLang="en-US" sz="2400" b="1">
                <a:solidFill>
                  <a:srgbClr val="7030A0"/>
                </a:solidFill>
                <a:effectLst/>
              </a:rPr>
              <a:t>TH1: Dùng để lấy các field</a:t>
            </a:r>
          </a:p>
          <a:p>
            <a:pPr lvl="1" eaLnBrk="1" hangingPunct="1">
              <a:buFont typeface="Wingdings" panose="05000000000000000000" pitchFamily="2" charset="2"/>
              <a:buNone/>
            </a:pPr>
            <a:r>
              <a:rPr lang="en-US" altLang="en-US" sz="2400">
                <a:effectLst/>
              </a:rPr>
              <a:t>SELECT h.Mahd, h.NgayLapHD, </a:t>
            </a:r>
            <a:r>
              <a:rPr lang="en-US" altLang="en-US" sz="2400">
                <a:solidFill>
                  <a:srgbClr val="FF0066"/>
                </a:solidFill>
                <a:effectLst/>
              </a:rPr>
              <a:t>(SELECT MAX(C.Dongia) </a:t>
            </a:r>
          </a:p>
          <a:p>
            <a:pPr lvl="1" eaLnBrk="1" hangingPunct="1">
              <a:buFont typeface="Wingdings" panose="05000000000000000000" pitchFamily="2" charset="2"/>
              <a:buNone/>
            </a:pPr>
            <a:r>
              <a:rPr lang="en-US" altLang="en-US" sz="2400">
                <a:solidFill>
                  <a:srgbClr val="FF0066"/>
                </a:solidFill>
                <a:effectLst/>
              </a:rPr>
              <a:t>	FROM [Chi tiet hoa don] AS c</a:t>
            </a:r>
          </a:p>
          <a:p>
            <a:pPr lvl="1" eaLnBrk="1" hangingPunct="1">
              <a:buFont typeface="Wingdings" panose="05000000000000000000" pitchFamily="2" charset="2"/>
              <a:buNone/>
            </a:pPr>
            <a:r>
              <a:rPr lang="en-US" altLang="en-US" sz="2400">
                <a:solidFill>
                  <a:srgbClr val="FF0066"/>
                </a:solidFill>
                <a:effectLst/>
              </a:rPr>
              <a:t>			WHERE h.Mahd =c.Mahd</a:t>
            </a:r>
            <a:r>
              <a:rPr lang="en-US" altLang="en-US" sz="2400">
                <a:effectLst/>
              </a:rPr>
              <a:t>) AS MaxUnitPrice </a:t>
            </a:r>
          </a:p>
          <a:p>
            <a:pPr lvl="1" eaLnBrk="1" hangingPunct="1">
              <a:buFont typeface="Wingdings" panose="05000000000000000000" pitchFamily="2" charset="2"/>
              <a:buNone/>
            </a:pPr>
            <a:r>
              <a:rPr lang="en-US" altLang="en-US" sz="2400">
                <a:effectLst/>
              </a:rPr>
              <a:t>	FROM</a:t>
            </a:r>
            <a:r>
              <a:rPr lang="en-US" altLang="en-US" sz="2000" b="1">
                <a:effectLst/>
              </a:rPr>
              <a:t> [Hoa don] AS h</a:t>
            </a:r>
            <a:r>
              <a:rPr lang="en-US" altLang="en-US" sz="2000">
                <a:effectLst/>
              </a:rPr>
              <a:t> </a:t>
            </a:r>
          </a:p>
          <a:p>
            <a:pPr marL="265113" indent="-265113" algn="just" eaLnBrk="1" hangingPunct="1"/>
            <a:r>
              <a:rPr lang="en-US" altLang="en-US" sz="2400">
                <a:effectLst/>
              </a:rPr>
              <a:t>Subquery có thể được dùng để khôi phục dữ liệu từ nhiều bảng và có thể được dùng như 1 </a:t>
            </a:r>
            <a:r>
              <a:rPr lang="en-US" altLang="en-US" sz="2400">
                <a:solidFill>
                  <a:srgbClr val="0000FF"/>
                </a:solidFill>
                <a:effectLst/>
              </a:rPr>
              <a:t>cách khác của join (alternative to a join)</a:t>
            </a:r>
          </a:p>
          <a:p>
            <a:pPr marL="265113" indent="-265113" eaLnBrk="1" hangingPunct="1">
              <a:buFont typeface="Wingdings" panose="05000000000000000000" pitchFamily="2" charset="2"/>
              <a:buNone/>
            </a:pPr>
            <a:endParaRPr lang="en-US" altLang="en-US" sz="2400">
              <a:solidFill>
                <a:srgbClr val="0000FF"/>
              </a:solidFill>
              <a:effectLst/>
            </a:endParaRPr>
          </a:p>
        </p:txBody>
      </p:sp>
      <p:sp>
        <p:nvSpPr>
          <p:cNvPr id="192515" name="Slide Number Placeholder 5">
            <a:extLst>
              <a:ext uri="{FF2B5EF4-FFF2-40B4-BE49-F238E27FC236}">
                <a16:creationId xmlns:a16="http://schemas.microsoft.com/office/drawing/2014/main" id="{01CF82F7-6FF5-43EF-B57D-7B291665E196}"/>
              </a:ext>
            </a:extLst>
          </p:cNvPr>
          <p:cNvSpPr txBox="1">
            <a:spLocks noGrp="1"/>
          </p:cNvSpPr>
          <p:nvPr/>
        </p:nvSpPr>
        <p:spPr bwMode="auto">
          <a:xfrm>
            <a:off x="8348663" y="6111875"/>
            <a:ext cx="457200"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r" eaLnBrk="1" hangingPunct="1">
              <a:spcBef>
                <a:spcPct val="0"/>
              </a:spcBef>
              <a:buFontTx/>
              <a:buNone/>
            </a:pPr>
            <a:fld id="{52B79AF1-F4B0-497F-A0C2-00E3D6EE53C5}" type="slidenum">
              <a:rPr lang="en-US" altLang="en-US" sz="1000">
                <a:solidFill>
                  <a:srgbClr val="6D6D6D"/>
                </a:solidFill>
                <a:latin typeface="Verdana" panose="020B0604030504040204" pitchFamily="34" charset="0"/>
              </a:rPr>
              <a:pPr algn="r" eaLnBrk="1" hangingPunct="1">
                <a:spcBef>
                  <a:spcPct val="0"/>
                </a:spcBef>
                <a:buFontTx/>
                <a:buNone/>
              </a:pPr>
              <a:t>159</a:t>
            </a:fld>
            <a:endParaRPr lang="en-US" altLang="en-US" sz="1000">
              <a:solidFill>
                <a:srgbClr val="6D6D6D"/>
              </a:solidFill>
              <a:latin typeface="Verdana" panose="020B0604030504040204" pitchFamily="34" charset="0"/>
            </a:endParaRPr>
          </a:p>
        </p:txBody>
      </p:sp>
      <p:sp>
        <p:nvSpPr>
          <p:cNvPr id="78850" name="Rectangle 2">
            <a:extLst>
              <a:ext uri="{FF2B5EF4-FFF2-40B4-BE49-F238E27FC236}">
                <a16:creationId xmlns:a16="http://schemas.microsoft.com/office/drawing/2014/main" id="{2C9144E0-0784-4A26-AFC2-B048CD4740EC}"/>
              </a:ext>
            </a:extLst>
          </p:cNvPr>
          <p:cNvSpPr>
            <a:spLocks noChangeArrowheads="1"/>
          </p:cNvSpPr>
          <p:nvPr/>
        </p:nvSpPr>
        <p:spPr bwMode="auto">
          <a:xfrm>
            <a:off x="1150938" y="214313"/>
            <a:ext cx="7793037" cy="1462087"/>
          </a:xfrm>
          <a:prstGeom prst="rect">
            <a:avLst/>
          </a:prstGeom>
          <a:noFill/>
          <a:ln>
            <a:noFill/>
          </a:ln>
          <a:effectLst/>
        </p:spPr>
        <p:txBody>
          <a:bodyPr anchor="b"/>
          <a:lstStyle/>
          <a:p>
            <a:pPr eaLnBrk="1" hangingPunct="1">
              <a:defRPr/>
            </a:pPr>
            <a:r>
              <a:rPr lang="en-US" sz="4400">
                <a:solidFill>
                  <a:srgbClr val="0000FF"/>
                </a:solidFill>
                <a:effectLst>
                  <a:outerShdw blurRad="38100" dist="38100" dir="2700000" algn="tl">
                    <a:srgbClr val="C0C0C0"/>
                  </a:outerShdw>
                </a:effectLst>
              </a:rPr>
              <a:t>Truy vấn con - Subqueries</a:t>
            </a:r>
          </a:p>
        </p:txBody>
      </p:sp>
      <p:sp>
        <p:nvSpPr>
          <p:cNvPr id="192517" name="Footer Placeholder 1">
            <a:extLst>
              <a:ext uri="{FF2B5EF4-FFF2-40B4-BE49-F238E27FC236}">
                <a16:creationId xmlns:a16="http://schemas.microsoft.com/office/drawing/2014/main" id="{79A4893D-84BE-4D15-83F2-C057EF75975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a:extLst>
              <a:ext uri="{FF2B5EF4-FFF2-40B4-BE49-F238E27FC236}">
                <a16:creationId xmlns:a16="http://schemas.microsoft.com/office/drawing/2014/main" id="{80B3A794-04D1-4BC6-83DF-DAEF8A97D9B1}"/>
              </a:ext>
            </a:extLst>
          </p:cNvPr>
          <p:cNvSpPr>
            <a:spLocks noGrp="1" noChangeArrowheads="1"/>
          </p:cNvSpPr>
          <p:nvPr>
            <p:ph type="title"/>
          </p:nvPr>
        </p:nvSpPr>
        <p:spPr>
          <a:xfrm>
            <a:off x="1066800" y="871538"/>
            <a:ext cx="8229600" cy="704850"/>
          </a:xfrm>
        </p:spPr>
        <p:txBody>
          <a:bodyPr lIns="90488" tIns="44450" rIns="90488" bIns="44450"/>
          <a:lstStyle/>
          <a:p>
            <a:pPr eaLnBrk="1" hangingPunct="1">
              <a:defRPr/>
            </a:pPr>
            <a:r>
              <a:rPr lang="en-US" altLang="en-US" sz="4000">
                <a:solidFill>
                  <a:srgbClr val="A50021"/>
                </a:solidFill>
              </a:rPr>
              <a:t>Managing Data and Log File Growth</a:t>
            </a:r>
          </a:p>
        </p:txBody>
      </p:sp>
      <p:sp>
        <p:nvSpPr>
          <p:cNvPr id="28675" name="Rectangle 3">
            <a:extLst>
              <a:ext uri="{FF2B5EF4-FFF2-40B4-BE49-F238E27FC236}">
                <a16:creationId xmlns:a16="http://schemas.microsoft.com/office/drawing/2014/main" id="{D9A1FFD4-A79A-464A-A15D-363AE60BB644}"/>
              </a:ext>
            </a:extLst>
          </p:cNvPr>
          <p:cNvSpPr>
            <a:spLocks noGrp="1" noChangeArrowheads="1"/>
          </p:cNvSpPr>
          <p:nvPr>
            <p:ph type="body" idx="1"/>
          </p:nvPr>
        </p:nvSpPr>
        <p:spPr>
          <a:xfrm>
            <a:off x="1108075" y="2228850"/>
            <a:ext cx="7731125" cy="3562350"/>
          </a:xfrm>
        </p:spPr>
        <p:txBody>
          <a:bodyPr/>
          <a:lstStyle/>
          <a:p>
            <a:pPr marL="279400" indent="-279400" eaLnBrk="1" hangingPunct="1">
              <a:lnSpc>
                <a:spcPct val="90000"/>
              </a:lnSpc>
              <a:defRPr/>
            </a:pPr>
            <a:r>
              <a:rPr lang="en-US" altLang="en-US"/>
              <a:t>Đổi tên cơ sở dữ liệu:</a:t>
            </a:r>
          </a:p>
          <a:p>
            <a:pPr marL="690563" lvl="1" indent="-296863" eaLnBrk="1" hangingPunct="1">
              <a:lnSpc>
                <a:spcPct val="90000"/>
              </a:lnSpc>
              <a:buFont typeface="Wingdings" pitchFamily="2" charset="2"/>
              <a:buNone/>
              <a:defRPr/>
            </a:pPr>
            <a:r>
              <a:rPr lang="en-US" altLang="en-US" sz="2400"/>
              <a:t>sp_renamedb [ @dbname = ] 'old_name', [</a:t>
            </a:r>
          </a:p>
          <a:p>
            <a:pPr marL="690563" lvl="1" indent="-296863" eaLnBrk="1" hangingPunct="1">
              <a:lnSpc>
                <a:spcPct val="90000"/>
              </a:lnSpc>
              <a:buFont typeface="Wingdings" pitchFamily="2" charset="2"/>
              <a:buNone/>
              <a:defRPr/>
            </a:pPr>
            <a:r>
              <a:rPr lang="en-US" altLang="en-US" sz="2400"/>
              <a:t>@newname = ] 'new_name‘</a:t>
            </a:r>
          </a:p>
          <a:p>
            <a:pPr marL="279400" indent="-279400" eaLnBrk="1" hangingPunct="1">
              <a:lnSpc>
                <a:spcPct val="90000"/>
              </a:lnSpc>
              <a:buFont typeface="Wingdings" pitchFamily="2" charset="2"/>
              <a:buNone/>
              <a:defRPr/>
            </a:pPr>
            <a:r>
              <a:rPr lang="en-US" altLang="en-US"/>
              <a:t>		VD: </a:t>
            </a:r>
            <a:r>
              <a:rPr lang="en-GB" altLang="en-US"/>
              <a:t>Sp_ReNamedb ‘Sales’,  ‘Banhang’</a:t>
            </a:r>
          </a:p>
          <a:p>
            <a:pPr marL="279400" indent="-279400" eaLnBrk="1" hangingPunct="1">
              <a:lnSpc>
                <a:spcPct val="90000"/>
              </a:lnSpc>
              <a:defRPr/>
            </a:pPr>
            <a:endParaRPr lang="en-GB" altLang="en-US"/>
          </a:p>
        </p:txBody>
      </p:sp>
      <p:sp>
        <p:nvSpPr>
          <p:cNvPr id="22532" name="Footer Placeholder 1">
            <a:extLst>
              <a:ext uri="{FF2B5EF4-FFF2-40B4-BE49-F238E27FC236}">
                <a16:creationId xmlns:a16="http://schemas.microsoft.com/office/drawing/2014/main" id="{3D9D0073-081B-4734-8CB2-B00128038AC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a:extLst>
              <a:ext uri="{FF2B5EF4-FFF2-40B4-BE49-F238E27FC236}">
                <a16:creationId xmlns:a16="http://schemas.microsoft.com/office/drawing/2014/main" id="{4CBE1B9D-7F7A-4E9F-9785-27B1C4E69156}"/>
              </a:ext>
            </a:extLst>
          </p:cNvPr>
          <p:cNvSpPr>
            <a:spLocks noChangeArrowheads="1"/>
          </p:cNvSpPr>
          <p:nvPr/>
        </p:nvSpPr>
        <p:spPr bwMode="auto">
          <a:xfrm>
            <a:off x="1150938" y="214313"/>
            <a:ext cx="7793037" cy="1462087"/>
          </a:xfrm>
          <a:prstGeom prst="rect">
            <a:avLst/>
          </a:prstGeom>
          <a:noFill/>
          <a:ln>
            <a:noFill/>
          </a:ln>
          <a:effectLst/>
        </p:spPr>
        <p:txBody>
          <a:bodyPr anchor="b"/>
          <a:lstStyle/>
          <a:p>
            <a:pPr eaLnBrk="1" hangingPunct="1">
              <a:defRPr/>
            </a:pPr>
            <a:r>
              <a:rPr lang="en-US" sz="4400">
                <a:solidFill>
                  <a:srgbClr val="0000FF"/>
                </a:solidFill>
                <a:effectLst>
                  <a:outerShdw blurRad="38100" dist="38100" dir="2700000" algn="tl">
                    <a:srgbClr val="C0C0C0"/>
                  </a:outerShdw>
                </a:effectLst>
              </a:rPr>
              <a:t>Truy vấn con - Subqueries</a:t>
            </a:r>
          </a:p>
        </p:txBody>
      </p:sp>
      <p:sp>
        <p:nvSpPr>
          <p:cNvPr id="194563" name="Footer Placeholder 1">
            <a:extLst>
              <a:ext uri="{FF2B5EF4-FFF2-40B4-BE49-F238E27FC236}">
                <a16:creationId xmlns:a16="http://schemas.microsoft.com/office/drawing/2014/main" id="{D70A0ED1-31C1-4034-AF4C-ACD903D8AFD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194564" name="Picture 1">
            <a:extLst>
              <a:ext uri="{FF2B5EF4-FFF2-40B4-BE49-F238E27FC236}">
                <a16:creationId xmlns:a16="http://schemas.microsoft.com/office/drawing/2014/main" id="{18B68AB0-EFE5-40D1-B24E-AD00FF44724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938" y="2320925"/>
            <a:ext cx="7307262" cy="3989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a:extLst>
              <a:ext uri="{FF2B5EF4-FFF2-40B4-BE49-F238E27FC236}">
                <a16:creationId xmlns:a16="http://schemas.microsoft.com/office/drawing/2014/main" id="{14E9FB56-CBDD-4A3D-BDAA-75925815A575}"/>
              </a:ext>
            </a:extLst>
          </p:cNvPr>
          <p:cNvSpPr>
            <a:spLocks noGrp="1" noChangeArrowheads="1"/>
          </p:cNvSpPr>
          <p:nvPr>
            <p:ph idx="4294967295"/>
          </p:nvPr>
        </p:nvSpPr>
        <p:spPr>
          <a:xfrm>
            <a:off x="942975" y="1981200"/>
            <a:ext cx="8001000" cy="5029200"/>
          </a:xfrm>
        </p:spPr>
        <p:txBody>
          <a:bodyPr lIns="182880" tIns="91440"/>
          <a:lstStyle/>
          <a:p>
            <a:pPr marL="265113" indent="-265113" algn="just" eaLnBrk="1" hangingPunct="1">
              <a:defRPr/>
            </a:pPr>
            <a:r>
              <a:rPr lang="en-US" sz="2400" b="1" dirty="0">
                <a:solidFill>
                  <a:srgbClr val="7030A0"/>
                </a:solidFill>
              </a:rPr>
              <a:t>TH2: </a:t>
            </a:r>
            <a:r>
              <a:rPr lang="vi-VN" sz="2400" b="1" dirty="0">
                <a:solidFill>
                  <a:srgbClr val="7030A0"/>
                </a:solidFill>
              </a:rPr>
              <a:t>Phép so sánh đối với kết quả truy vấn con </a:t>
            </a:r>
            <a:endParaRPr lang="en-US" sz="2400" b="1" dirty="0">
              <a:solidFill>
                <a:srgbClr val="7030A0"/>
              </a:solidFill>
            </a:endParaRPr>
          </a:p>
          <a:p>
            <a:pPr marL="0" indent="0" algn="just" eaLnBrk="1" hangingPunct="1">
              <a:buFontTx/>
              <a:buNone/>
              <a:defRPr/>
            </a:pPr>
            <a:r>
              <a:rPr lang="en-US" sz="2400" b="1" dirty="0">
                <a:effectLst/>
              </a:rPr>
              <a:t>C1: Cho </a:t>
            </a:r>
            <a:r>
              <a:rPr lang="en-US" sz="2400" b="1" dirty="0" err="1">
                <a:effectLst/>
              </a:rPr>
              <a:t>biết</a:t>
            </a:r>
            <a:r>
              <a:rPr lang="en-US" sz="2400" b="1" dirty="0">
                <a:effectLst/>
              </a:rPr>
              <a:t> </a:t>
            </a:r>
            <a:r>
              <a:rPr lang="en-US" sz="2400" b="1" dirty="0" err="1">
                <a:effectLst/>
              </a:rPr>
              <a:t>những</a:t>
            </a:r>
            <a:r>
              <a:rPr lang="en-US" sz="2400" b="1" dirty="0">
                <a:effectLst/>
              </a:rPr>
              <a:t> </a:t>
            </a:r>
            <a:r>
              <a:rPr lang="en-US" sz="2400" b="1" dirty="0" err="1">
                <a:effectLst/>
              </a:rPr>
              <a:t>sản</a:t>
            </a:r>
            <a:r>
              <a:rPr lang="en-US" sz="2400" b="1" dirty="0">
                <a:effectLst/>
              </a:rPr>
              <a:t> </a:t>
            </a:r>
            <a:r>
              <a:rPr lang="en-US" sz="2400" b="1" dirty="0" err="1">
                <a:effectLst/>
              </a:rPr>
              <a:t>phẩm</a:t>
            </a:r>
            <a:r>
              <a:rPr lang="en-US" sz="2400" b="1" dirty="0">
                <a:effectLst/>
              </a:rPr>
              <a:t> </a:t>
            </a:r>
            <a:r>
              <a:rPr lang="en-US" sz="2400" b="1" dirty="0" err="1">
                <a:effectLst/>
              </a:rPr>
              <a:t>nào</a:t>
            </a:r>
            <a:r>
              <a:rPr lang="en-US" sz="2400" b="1" dirty="0">
                <a:effectLst/>
              </a:rPr>
              <a:t> </a:t>
            </a:r>
            <a:r>
              <a:rPr lang="en-US" sz="2400" b="1" dirty="0" err="1">
                <a:effectLst/>
              </a:rPr>
              <a:t>có</a:t>
            </a:r>
            <a:r>
              <a:rPr lang="en-US" sz="2400" b="1" dirty="0">
                <a:effectLst/>
              </a:rPr>
              <a:t> </a:t>
            </a:r>
            <a:r>
              <a:rPr lang="en-US" sz="2400" b="1" dirty="0" err="1">
                <a:effectLst/>
              </a:rPr>
              <a:t>dongia</a:t>
            </a:r>
            <a:r>
              <a:rPr lang="en-US" sz="2400" b="1" dirty="0">
                <a:effectLst/>
              </a:rPr>
              <a:t> </a:t>
            </a:r>
            <a:r>
              <a:rPr lang="en-US" sz="2400" b="1" dirty="0" err="1">
                <a:effectLst/>
              </a:rPr>
              <a:t>bằng</a:t>
            </a:r>
            <a:r>
              <a:rPr lang="en-US" sz="2400" b="1" dirty="0">
                <a:effectLst/>
              </a:rPr>
              <a:t> </a:t>
            </a:r>
            <a:r>
              <a:rPr lang="en-US" sz="2400" b="1" dirty="0" err="1">
                <a:effectLst/>
              </a:rPr>
              <a:t>đơn</a:t>
            </a:r>
            <a:r>
              <a:rPr lang="en-US" sz="2400" b="1" dirty="0">
                <a:effectLst/>
              </a:rPr>
              <a:t> </a:t>
            </a:r>
            <a:r>
              <a:rPr lang="en-US" sz="2400" b="1" dirty="0" err="1">
                <a:effectLst/>
              </a:rPr>
              <a:t>giá</a:t>
            </a:r>
            <a:r>
              <a:rPr lang="en-US" sz="2400" b="1" dirty="0">
                <a:effectLst/>
              </a:rPr>
              <a:t> </a:t>
            </a:r>
            <a:r>
              <a:rPr lang="en-US" sz="2400" b="1" dirty="0" err="1">
                <a:effectLst/>
              </a:rPr>
              <a:t>của</a:t>
            </a:r>
            <a:r>
              <a:rPr lang="en-US" sz="2400" b="1" dirty="0">
                <a:effectLst/>
              </a:rPr>
              <a:t> </a:t>
            </a:r>
            <a:r>
              <a:rPr lang="en-US" sz="2400" b="1" dirty="0" err="1">
                <a:effectLst/>
              </a:rPr>
              <a:t>sản</a:t>
            </a:r>
            <a:r>
              <a:rPr lang="en-US" sz="2400" b="1" dirty="0">
                <a:effectLst/>
              </a:rPr>
              <a:t> </a:t>
            </a:r>
            <a:r>
              <a:rPr lang="en-US" sz="2400" b="1" dirty="0" err="1">
                <a:effectLst/>
              </a:rPr>
              <a:t>phẩm</a:t>
            </a:r>
            <a:r>
              <a:rPr lang="en-US" sz="2400" b="1" dirty="0">
                <a:effectLst/>
              </a:rPr>
              <a:t> </a:t>
            </a:r>
            <a:r>
              <a:rPr lang="en-US" sz="2400" b="1" dirty="0" err="1">
                <a:effectLst/>
              </a:rPr>
              <a:t>có</a:t>
            </a:r>
            <a:r>
              <a:rPr lang="en-US" sz="2400" b="1" dirty="0">
                <a:effectLst/>
              </a:rPr>
              <a:t> </a:t>
            </a:r>
            <a:r>
              <a:rPr lang="en-US" sz="2400" b="1" dirty="0" err="1">
                <a:effectLst/>
              </a:rPr>
              <a:t>tên</a:t>
            </a:r>
            <a:r>
              <a:rPr lang="en-US" sz="2400" b="1" dirty="0">
                <a:effectLst/>
              </a:rPr>
              <a:t> </a:t>
            </a:r>
            <a:r>
              <a:rPr lang="en-US" sz="2400" b="1" dirty="0" err="1">
                <a:effectLst/>
              </a:rPr>
              <a:t>bắt</a:t>
            </a:r>
            <a:r>
              <a:rPr lang="en-US" sz="2400" b="1" dirty="0">
                <a:effectLst/>
              </a:rPr>
              <a:t> </a:t>
            </a:r>
            <a:r>
              <a:rPr lang="en-US" sz="2400" b="1" dirty="0" err="1">
                <a:effectLst/>
              </a:rPr>
              <a:t>đầu</a:t>
            </a:r>
            <a:r>
              <a:rPr lang="en-US" sz="2400" b="1" dirty="0">
                <a:effectLst/>
              </a:rPr>
              <a:t> </a:t>
            </a:r>
            <a:r>
              <a:rPr lang="en-US" sz="2400" b="1" dirty="0" err="1">
                <a:effectLst/>
              </a:rPr>
              <a:t>bằng</a:t>
            </a:r>
            <a:r>
              <a:rPr lang="en-US" sz="2400" b="1" dirty="0">
                <a:effectLst/>
              </a:rPr>
              <a:t> </a:t>
            </a:r>
            <a:r>
              <a:rPr lang="en-US" sz="2400" b="1" dirty="0" err="1">
                <a:effectLst/>
              </a:rPr>
              <a:t>chữ</a:t>
            </a:r>
            <a:r>
              <a:rPr lang="en-US" sz="2400" b="1" dirty="0">
                <a:effectLst/>
              </a:rPr>
              <a:t> N</a:t>
            </a:r>
            <a:r>
              <a:rPr lang="en-US" sz="2400" dirty="0">
                <a:effectLst/>
              </a:rPr>
              <a:t>	</a:t>
            </a:r>
          </a:p>
          <a:p>
            <a:pPr marL="0" indent="0" algn="just" eaLnBrk="1" hangingPunct="1">
              <a:buFontTx/>
              <a:buNone/>
              <a:defRPr/>
            </a:pPr>
            <a:r>
              <a:rPr lang="en-US" sz="2000" dirty="0">
                <a:solidFill>
                  <a:srgbClr val="0000FF"/>
                </a:solidFill>
                <a:effectLst/>
              </a:rPr>
              <a:t>    SELECT</a:t>
            </a:r>
            <a:r>
              <a:rPr lang="en-US" sz="2000" dirty="0">
                <a:effectLst/>
              </a:rPr>
              <a:t> </a:t>
            </a:r>
            <a:r>
              <a:rPr lang="en-US" sz="2000" dirty="0" err="1">
                <a:effectLst/>
              </a:rPr>
              <a:t>Tensp</a:t>
            </a:r>
            <a:r>
              <a:rPr lang="en-US" sz="2000" dirty="0">
                <a:effectLst/>
              </a:rPr>
              <a:t> </a:t>
            </a:r>
            <a:r>
              <a:rPr lang="en-US" sz="2000" dirty="0">
                <a:solidFill>
                  <a:srgbClr val="0000FF"/>
                </a:solidFill>
                <a:effectLst/>
              </a:rPr>
              <a:t>FROM</a:t>
            </a:r>
            <a:r>
              <a:rPr lang="en-US" sz="2000" dirty="0">
                <a:effectLst/>
              </a:rPr>
              <a:t> [San </a:t>
            </a:r>
            <a:r>
              <a:rPr lang="en-US" sz="2000" dirty="0" err="1">
                <a:effectLst/>
              </a:rPr>
              <a:t>pham</a:t>
            </a:r>
            <a:r>
              <a:rPr lang="en-US" sz="2000" dirty="0">
                <a:effectLst/>
              </a:rPr>
              <a:t>]</a:t>
            </a:r>
          </a:p>
          <a:p>
            <a:pPr marL="265113" indent="-265113" algn="just" eaLnBrk="1" hangingPunct="1">
              <a:buFont typeface="Wingdings" pitchFamily="2" charset="2"/>
              <a:buNone/>
              <a:defRPr/>
            </a:pPr>
            <a:r>
              <a:rPr lang="en-US" sz="2000" dirty="0">
                <a:effectLst/>
              </a:rPr>
              <a:t>	</a:t>
            </a:r>
            <a:r>
              <a:rPr lang="en-US" sz="2000" dirty="0">
                <a:solidFill>
                  <a:srgbClr val="0000FF"/>
                </a:solidFill>
                <a:effectLst/>
              </a:rPr>
              <a:t>WHERE</a:t>
            </a:r>
            <a:r>
              <a:rPr lang="en-US" sz="2000" dirty="0">
                <a:effectLst/>
              </a:rPr>
              <a:t> </a:t>
            </a:r>
            <a:r>
              <a:rPr lang="en-US" sz="2000" dirty="0" err="1">
                <a:effectLst/>
              </a:rPr>
              <a:t>Dongia</a:t>
            </a:r>
            <a:r>
              <a:rPr lang="en-US" sz="2000" dirty="0">
                <a:effectLst/>
              </a:rPr>
              <a:t> &gt; (</a:t>
            </a:r>
            <a:r>
              <a:rPr lang="en-US" sz="2000" dirty="0">
                <a:solidFill>
                  <a:srgbClr val="0000FF"/>
                </a:solidFill>
                <a:effectLst/>
              </a:rPr>
              <a:t>SELECT</a:t>
            </a:r>
            <a:r>
              <a:rPr lang="en-US" sz="2000" dirty="0">
                <a:effectLst/>
              </a:rPr>
              <a:t> </a:t>
            </a:r>
            <a:r>
              <a:rPr lang="en-US" sz="2000" dirty="0" err="1">
                <a:effectLst/>
              </a:rPr>
              <a:t>Dongia</a:t>
            </a:r>
            <a:r>
              <a:rPr lang="en-US" sz="2000" dirty="0">
                <a:effectLst/>
              </a:rPr>
              <a:t> </a:t>
            </a:r>
            <a:r>
              <a:rPr lang="en-US" sz="2000" dirty="0">
                <a:solidFill>
                  <a:srgbClr val="0000FF"/>
                </a:solidFill>
                <a:effectLst/>
              </a:rPr>
              <a:t>FROM</a:t>
            </a:r>
            <a:r>
              <a:rPr lang="en-US" sz="2000" dirty="0">
                <a:effectLst/>
              </a:rPr>
              <a:t> [San </a:t>
            </a:r>
            <a:r>
              <a:rPr lang="en-US" sz="2000" dirty="0" err="1">
                <a:effectLst/>
              </a:rPr>
              <a:t>pham</a:t>
            </a:r>
            <a:r>
              <a:rPr lang="en-US" sz="2000" dirty="0">
                <a:effectLst/>
              </a:rPr>
              <a:t>] </a:t>
            </a:r>
            <a:r>
              <a:rPr lang="en-US" sz="2000" dirty="0">
                <a:solidFill>
                  <a:srgbClr val="0000FF"/>
                </a:solidFill>
                <a:effectLst/>
              </a:rPr>
              <a:t>WHERE</a:t>
            </a:r>
            <a:r>
              <a:rPr lang="en-US" sz="2000" dirty="0">
                <a:effectLst/>
              </a:rPr>
              <a:t> </a:t>
            </a:r>
            <a:r>
              <a:rPr lang="en-US" sz="2000" dirty="0" err="1">
                <a:effectLst/>
              </a:rPr>
              <a:t>TenSp</a:t>
            </a:r>
            <a:r>
              <a:rPr lang="en-US" sz="2000" dirty="0">
                <a:effectLst/>
              </a:rPr>
              <a:t> like ‘N%')</a:t>
            </a:r>
          </a:p>
          <a:p>
            <a:pPr marL="265113" indent="-265113" algn="just" eaLnBrk="1" hangingPunct="1">
              <a:defRPr/>
            </a:pPr>
            <a:r>
              <a:rPr lang="en-US" sz="2400" dirty="0" err="1">
                <a:effectLst/>
              </a:rPr>
              <a:t>Cách</a:t>
            </a:r>
            <a:r>
              <a:rPr lang="en-US" sz="2400" dirty="0">
                <a:effectLst/>
              </a:rPr>
              <a:t> 2: </a:t>
            </a:r>
            <a:r>
              <a:rPr lang="en-US" sz="2400" dirty="0" err="1">
                <a:effectLst/>
              </a:rPr>
              <a:t>dùng</a:t>
            </a:r>
            <a:r>
              <a:rPr lang="en-US" sz="2400" dirty="0">
                <a:effectLst/>
              </a:rPr>
              <a:t> join </a:t>
            </a:r>
          </a:p>
          <a:p>
            <a:pPr marL="265113" indent="-265113" algn="just" eaLnBrk="1" hangingPunct="1">
              <a:buFont typeface="Wingdings" pitchFamily="2" charset="2"/>
              <a:buNone/>
              <a:defRPr/>
            </a:pPr>
            <a:r>
              <a:rPr lang="en-US" sz="2400" dirty="0">
                <a:effectLst/>
              </a:rPr>
              <a:t>	</a:t>
            </a:r>
            <a:r>
              <a:rPr lang="en-US" sz="2000" dirty="0">
                <a:solidFill>
                  <a:srgbClr val="0000FF"/>
                </a:solidFill>
                <a:effectLst/>
              </a:rPr>
              <a:t>SELECT</a:t>
            </a:r>
            <a:r>
              <a:rPr lang="en-US" sz="2000" dirty="0">
                <a:effectLst/>
              </a:rPr>
              <a:t> </a:t>
            </a:r>
            <a:r>
              <a:rPr lang="en-US" sz="2000" dirty="0" err="1">
                <a:effectLst/>
              </a:rPr>
              <a:t>P.Tensp</a:t>
            </a:r>
            <a:r>
              <a:rPr lang="en-US" sz="2000" dirty="0">
                <a:effectLst/>
              </a:rPr>
              <a:t> </a:t>
            </a:r>
            <a:r>
              <a:rPr lang="en-US" sz="2000" dirty="0">
                <a:solidFill>
                  <a:srgbClr val="0000FF"/>
                </a:solidFill>
                <a:effectLst/>
              </a:rPr>
              <a:t>FROM</a:t>
            </a:r>
            <a:r>
              <a:rPr lang="en-US" sz="2000" dirty="0">
                <a:effectLst/>
              </a:rPr>
              <a:t> [San </a:t>
            </a:r>
            <a:r>
              <a:rPr lang="en-US" sz="2000" dirty="0" err="1">
                <a:effectLst/>
              </a:rPr>
              <a:t>pham</a:t>
            </a:r>
            <a:r>
              <a:rPr lang="en-US" sz="2000" dirty="0">
                <a:effectLst/>
              </a:rPr>
              <a:t>] </a:t>
            </a:r>
            <a:r>
              <a:rPr lang="en-US" sz="2000" dirty="0">
                <a:solidFill>
                  <a:srgbClr val="0000FF"/>
                </a:solidFill>
                <a:effectLst/>
              </a:rPr>
              <a:t>AS</a:t>
            </a:r>
            <a:r>
              <a:rPr lang="en-US" sz="2000" dirty="0">
                <a:effectLst/>
              </a:rPr>
              <a:t> p </a:t>
            </a:r>
            <a:r>
              <a:rPr lang="en-US" sz="2000" dirty="0">
                <a:solidFill>
                  <a:srgbClr val="0000FF"/>
                </a:solidFill>
                <a:effectLst/>
              </a:rPr>
              <a:t>JOIN</a:t>
            </a:r>
            <a:r>
              <a:rPr lang="en-US" sz="2000" dirty="0">
                <a:effectLst/>
              </a:rPr>
              <a:t> [San </a:t>
            </a:r>
            <a:r>
              <a:rPr lang="en-US" sz="2000" dirty="0" err="1">
                <a:effectLst/>
              </a:rPr>
              <a:t>pham</a:t>
            </a:r>
            <a:r>
              <a:rPr lang="en-US" sz="2000" dirty="0">
                <a:effectLst/>
              </a:rPr>
              <a:t>] </a:t>
            </a:r>
            <a:r>
              <a:rPr lang="en-US" sz="2000" dirty="0">
                <a:solidFill>
                  <a:srgbClr val="0000FF"/>
                </a:solidFill>
                <a:effectLst/>
              </a:rPr>
              <a:t>AS</a:t>
            </a:r>
            <a:r>
              <a:rPr lang="en-US" sz="2000" dirty="0">
                <a:effectLst/>
              </a:rPr>
              <a:t> P2 </a:t>
            </a:r>
          </a:p>
          <a:p>
            <a:pPr marL="265113" indent="-265113" algn="just" eaLnBrk="1" hangingPunct="1">
              <a:buFont typeface="Wingdings" pitchFamily="2" charset="2"/>
              <a:buNone/>
              <a:defRPr/>
            </a:pPr>
            <a:r>
              <a:rPr lang="en-US" sz="2000" dirty="0">
                <a:effectLst/>
              </a:rPr>
              <a:t>	</a:t>
            </a:r>
            <a:r>
              <a:rPr lang="en-US" sz="2000" dirty="0">
                <a:solidFill>
                  <a:srgbClr val="0000FF"/>
                </a:solidFill>
                <a:effectLst/>
              </a:rPr>
              <a:t>ON</a:t>
            </a:r>
            <a:r>
              <a:rPr lang="en-US" sz="2000" dirty="0">
                <a:effectLst/>
              </a:rPr>
              <a:t> (</a:t>
            </a:r>
            <a:r>
              <a:rPr lang="en-US" sz="2000" dirty="0" err="1">
                <a:effectLst/>
              </a:rPr>
              <a:t>P.Dongia</a:t>
            </a:r>
            <a:r>
              <a:rPr lang="en-US" sz="2000" dirty="0">
                <a:effectLst/>
              </a:rPr>
              <a:t> &gt;P2.Dongia) </a:t>
            </a:r>
          </a:p>
          <a:p>
            <a:pPr marL="265113" indent="-265113" algn="just" eaLnBrk="1" hangingPunct="1">
              <a:buFont typeface="Wingdings" pitchFamily="2" charset="2"/>
              <a:buNone/>
              <a:defRPr/>
            </a:pPr>
            <a:r>
              <a:rPr lang="en-US" sz="2000" dirty="0">
                <a:effectLst/>
              </a:rPr>
              <a:t>	</a:t>
            </a:r>
            <a:r>
              <a:rPr lang="en-US" sz="2000" dirty="0">
                <a:solidFill>
                  <a:srgbClr val="0000FF"/>
                </a:solidFill>
                <a:effectLst/>
              </a:rPr>
              <a:t>WHERE</a:t>
            </a:r>
            <a:r>
              <a:rPr lang="en-US" sz="2000" dirty="0">
                <a:effectLst/>
              </a:rPr>
              <a:t> P2.TenSp = ‘</a:t>
            </a:r>
            <a:r>
              <a:rPr lang="en-US" sz="2000" dirty="0" err="1">
                <a:effectLst/>
              </a:rPr>
              <a:t>Nem</a:t>
            </a:r>
            <a:r>
              <a:rPr lang="en-US" sz="2000" dirty="0">
                <a:effectLst/>
              </a:rPr>
              <a:t>' </a:t>
            </a:r>
          </a:p>
        </p:txBody>
      </p:sp>
      <p:sp>
        <p:nvSpPr>
          <p:cNvPr id="78850" name="Rectangle 2">
            <a:extLst>
              <a:ext uri="{FF2B5EF4-FFF2-40B4-BE49-F238E27FC236}">
                <a16:creationId xmlns:a16="http://schemas.microsoft.com/office/drawing/2014/main" id="{A53CD33D-1F49-468C-B2F3-81437FE955A4}"/>
              </a:ext>
            </a:extLst>
          </p:cNvPr>
          <p:cNvSpPr>
            <a:spLocks noChangeArrowheads="1"/>
          </p:cNvSpPr>
          <p:nvPr/>
        </p:nvSpPr>
        <p:spPr bwMode="auto">
          <a:xfrm>
            <a:off x="1150938" y="214313"/>
            <a:ext cx="7793037" cy="1462087"/>
          </a:xfrm>
          <a:prstGeom prst="rect">
            <a:avLst/>
          </a:prstGeom>
          <a:noFill/>
          <a:ln>
            <a:noFill/>
          </a:ln>
          <a:effectLst/>
        </p:spPr>
        <p:txBody>
          <a:bodyPr anchor="b"/>
          <a:lstStyle/>
          <a:p>
            <a:pPr eaLnBrk="1" hangingPunct="1">
              <a:defRPr/>
            </a:pPr>
            <a:r>
              <a:rPr lang="en-US" sz="4400">
                <a:solidFill>
                  <a:srgbClr val="0000FF"/>
                </a:solidFill>
                <a:effectLst>
                  <a:outerShdw blurRad="38100" dist="38100" dir="2700000" algn="tl">
                    <a:srgbClr val="C0C0C0"/>
                  </a:outerShdw>
                </a:effectLst>
              </a:rPr>
              <a:t>Truy vấn con - Subqueries</a:t>
            </a:r>
          </a:p>
        </p:txBody>
      </p:sp>
      <p:sp>
        <p:nvSpPr>
          <p:cNvPr id="196612" name="Footer Placeholder 1">
            <a:extLst>
              <a:ext uri="{FF2B5EF4-FFF2-40B4-BE49-F238E27FC236}">
                <a16:creationId xmlns:a16="http://schemas.microsoft.com/office/drawing/2014/main" id="{FBD493D4-7CFF-47E6-B25B-870F531D0B4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70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270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270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2706">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27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3">
            <a:extLst>
              <a:ext uri="{FF2B5EF4-FFF2-40B4-BE49-F238E27FC236}">
                <a16:creationId xmlns:a16="http://schemas.microsoft.com/office/drawing/2014/main" id="{99370383-A390-47D2-A64A-6BBA49989C7D}"/>
              </a:ext>
            </a:extLst>
          </p:cNvPr>
          <p:cNvSpPr>
            <a:spLocks noGrp="1" noChangeArrowheads="1"/>
          </p:cNvSpPr>
          <p:nvPr>
            <p:ph idx="4294967295"/>
          </p:nvPr>
        </p:nvSpPr>
        <p:spPr>
          <a:xfrm>
            <a:off x="942975" y="1981200"/>
            <a:ext cx="8001000" cy="5029200"/>
          </a:xfrm>
        </p:spPr>
        <p:txBody>
          <a:bodyPr lIns="182880" tIns="91440"/>
          <a:lstStyle/>
          <a:p>
            <a:pPr marL="265113" indent="-265113" algn="just" eaLnBrk="1" hangingPunct="1">
              <a:defRPr/>
            </a:pPr>
            <a:r>
              <a:rPr lang="en-US" sz="2400" b="1" dirty="0">
                <a:solidFill>
                  <a:srgbClr val="7030A0"/>
                </a:solidFill>
              </a:rPr>
              <a:t>TH2: </a:t>
            </a:r>
            <a:r>
              <a:rPr lang="vi-VN" sz="2400" b="1" dirty="0">
                <a:solidFill>
                  <a:srgbClr val="7030A0"/>
                </a:solidFill>
              </a:rPr>
              <a:t>Phép so sánh đối với kết quả truy vấn con </a:t>
            </a:r>
            <a:endParaRPr lang="en-US" sz="2400" b="1" dirty="0">
              <a:solidFill>
                <a:srgbClr val="7030A0"/>
              </a:solidFill>
            </a:endParaRPr>
          </a:p>
          <a:p>
            <a:pPr marL="0" indent="0" algn="just" eaLnBrk="1" hangingPunct="1">
              <a:buFontTx/>
              <a:buNone/>
              <a:defRPr/>
            </a:pPr>
            <a:r>
              <a:rPr lang="en-US" sz="2400" dirty="0">
                <a:effectLst/>
              </a:rPr>
              <a:t>C2: </a:t>
            </a:r>
            <a:r>
              <a:rPr lang="en-US" sz="2400" b="1" dirty="0">
                <a:effectLst/>
              </a:rPr>
              <a:t>Cho </a:t>
            </a:r>
            <a:r>
              <a:rPr lang="en-US" sz="2400" b="1" dirty="0" err="1">
                <a:effectLst/>
              </a:rPr>
              <a:t>biết</a:t>
            </a:r>
            <a:r>
              <a:rPr lang="en-US" sz="2400" b="1" dirty="0">
                <a:effectLst/>
              </a:rPr>
              <a:t> </a:t>
            </a:r>
            <a:r>
              <a:rPr lang="en-US" sz="2400" b="1" dirty="0" err="1">
                <a:effectLst/>
              </a:rPr>
              <a:t>những</a:t>
            </a:r>
            <a:r>
              <a:rPr lang="en-US" sz="2400" b="1" dirty="0">
                <a:effectLst/>
              </a:rPr>
              <a:t> </a:t>
            </a:r>
            <a:r>
              <a:rPr lang="en-US" sz="2400" b="1" dirty="0" err="1">
                <a:effectLst/>
              </a:rPr>
              <a:t>sản</a:t>
            </a:r>
            <a:r>
              <a:rPr lang="en-US" sz="2400" b="1" dirty="0">
                <a:effectLst/>
              </a:rPr>
              <a:t> </a:t>
            </a:r>
            <a:r>
              <a:rPr lang="en-US" sz="2400" b="1" dirty="0" err="1">
                <a:effectLst/>
              </a:rPr>
              <a:t>phẩm</a:t>
            </a:r>
            <a:r>
              <a:rPr lang="en-US" sz="2400" b="1" dirty="0">
                <a:effectLst/>
              </a:rPr>
              <a:t> </a:t>
            </a:r>
            <a:r>
              <a:rPr lang="en-US" sz="2400" b="1" dirty="0" err="1">
                <a:effectLst/>
              </a:rPr>
              <a:t>có</a:t>
            </a:r>
            <a:r>
              <a:rPr lang="en-US" sz="2400" b="1" dirty="0">
                <a:effectLst/>
              </a:rPr>
              <a:t> </a:t>
            </a:r>
            <a:r>
              <a:rPr lang="en-US" sz="2400" b="1" dirty="0" err="1">
                <a:effectLst/>
              </a:rPr>
              <a:t>thên</a:t>
            </a:r>
            <a:r>
              <a:rPr lang="en-US" sz="2400" b="1" dirty="0">
                <a:effectLst/>
              </a:rPr>
              <a:t> </a:t>
            </a:r>
            <a:r>
              <a:rPr lang="en-US" sz="2400" b="1" dirty="0" err="1">
                <a:effectLst/>
              </a:rPr>
              <a:t>bắt</a:t>
            </a:r>
            <a:r>
              <a:rPr lang="en-US" sz="2400" b="1" dirty="0">
                <a:effectLst/>
              </a:rPr>
              <a:t> </a:t>
            </a:r>
            <a:r>
              <a:rPr lang="en-US" sz="2400" b="1" dirty="0" err="1">
                <a:effectLst/>
              </a:rPr>
              <a:t>đầu</a:t>
            </a:r>
            <a:r>
              <a:rPr lang="en-US" sz="2400" b="1" dirty="0">
                <a:effectLst/>
              </a:rPr>
              <a:t> </a:t>
            </a:r>
            <a:r>
              <a:rPr lang="en-US" sz="2400" b="1" dirty="0" err="1">
                <a:effectLst/>
              </a:rPr>
              <a:t>bằng</a:t>
            </a:r>
            <a:r>
              <a:rPr lang="en-US" sz="2400" b="1" dirty="0">
                <a:effectLst/>
              </a:rPr>
              <a:t> </a:t>
            </a:r>
            <a:r>
              <a:rPr lang="en-US" sz="2400" b="1" dirty="0" err="1">
                <a:effectLst/>
              </a:rPr>
              <a:t>chữ</a:t>
            </a:r>
            <a:r>
              <a:rPr lang="en-US" sz="2400" b="1" dirty="0">
                <a:effectLst/>
              </a:rPr>
              <a:t> N </a:t>
            </a:r>
            <a:r>
              <a:rPr lang="en-US" sz="2400" b="1" dirty="0" err="1">
                <a:effectLst/>
              </a:rPr>
              <a:t>và</a:t>
            </a:r>
            <a:r>
              <a:rPr lang="en-US" sz="2400" b="1" dirty="0">
                <a:effectLst/>
              </a:rPr>
              <a:t> </a:t>
            </a:r>
            <a:r>
              <a:rPr lang="en-US" sz="2400" b="1" dirty="0" err="1">
                <a:effectLst/>
              </a:rPr>
              <a:t>dongia</a:t>
            </a:r>
            <a:r>
              <a:rPr lang="en-US" sz="2400" b="1" dirty="0">
                <a:effectLst/>
              </a:rPr>
              <a:t> </a:t>
            </a:r>
            <a:r>
              <a:rPr lang="en-US" sz="2400" b="1" dirty="0" err="1">
                <a:effectLst/>
              </a:rPr>
              <a:t>bằng</a:t>
            </a:r>
            <a:r>
              <a:rPr lang="en-US" sz="2400" b="1" dirty="0">
                <a:effectLst/>
              </a:rPr>
              <a:t> </a:t>
            </a:r>
            <a:r>
              <a:rPr lang="en-US" sz="2400" b="1" dirty="0" err="1">
                <a:effectLst/>
              </a:rPr>
              <a:t>đơn</a:t>
            </a:r>
            <a:r>
              <a:rPr lang="en-US" sz="2400" b="1" dirty="0">
                <a:effectLst/>
              </a:rPr>
              <a:t> </a:t>
            </a:r>
            <a:r>
              <a:rPr lang="en-US" sz="2400" b="1" dirty="0" err="1">
                <a:effectLst/>
              </a:rPr>
              <a:t>giá</a:t>
            </a:r>
            <a:r>
              <a:rPr lang="en-US" sz="2400" b="1" dirty="0">
                <a:effectLst/>
              </a:rPr>
              <a:t> </a:t>
            </a:r>
            <a:r>
              <a:rPr lang="en-US" sz="2400" b="1" dirty="0" err="1">
                <a:effectLst/>
              </a:rPr>
              <a:t>của</a:t>
            </a:r>
            <a:r>
              <a:rPr lang="en-US" sz="2400" b="1" dirty="0">
                <a:effectLst/>
              </a:rPr>
              <a:t> </a:t>
            </a:r>
            <a:r>
              <a:rPr lang="en-US" sz="2400" b="1" dirty="0" err="1">
                <a:effectLst/>
              </a:rPr>
              <a:t>sản</a:t>
            </a:r>
            <a:r>
              <a:rPr lang="en-US" sz="2400" b="1" dirty="0">
                <a:effectLst/>
              </a:rPr>
              <a:t> </a:t>
            </a:r>
            <a:r>
              <a:rPr lang="en-US" sz="2400" b="1" dirty="0" err="1">
                <a:effectLst/>
              </a:rPr>
              <a:t>phẩm</a:t>
            </a:r>
            <a:r>
              <a:rPr lang="en-US" sz="2400" b="1" dirty="0">
                <a:effectLst/>
              </a:rPr>
              <a:t> </a:t>
            </a:r>
            <a:r>
              <a:rPr lang="en-US" sz="2400" b="1" dirty="0" err="1">
                <a:effectLst/>
              </a:rPr>
              <a:t>khác</a:t>
            </a:r>
            <a:r>
              <a:rPr lang="en-US" sz="2400" b="1" dirty="0">
                <a:effectLst/>
              </a:rPr>
              <a:t> </a:t>
            </a:r>
          </a:p>
          <a:p>
            <a:pPr marL="0" indent="0" algn="just" eaLnBrk="1" hangingPunct="1">
              <a:buFontTx/>
              <a:buNone/>
              <a:defRPr/>
            </a:pPr>
            <a:r>
              <a:rPr lang="en-US" sz="2400" b="1" dirty="0">
                <a:solidFill>
                  <a:srgbClr val="0000FF"/>
                </a:solidFill>
                <a:effectLst/>
              </a:rPr>
              <a:t>   </a:t>
            </a:r>
            <a:r>
              <a:rPr lang="en-US" sz="2000" dirty="0">
                <a:solidFill>
                  <a:srgbClr val="0000FF"/>
                </a:solidFill>
                <a:effectLst/>
              </a:rPr>
              <a:t>SELECT</a:t>
            </a:r>
            <a:r>
              <a:rPr lang="en-US" sz="2000" dirty="0">
                <a:effectLst/>
              </a:rPr>
              <a:t> </a:t>
            </a:r>
            <a:r>
              <a:rPr lang="en-US" sz="2000" dirty="0" err="1">
                <a:effectLst/>
              </a:rPr>
              <a:t>Tensp</a:t>
            </a:r>
            <a:r>
              <a:rPr lang="en-US" sz="2000" dirty="0">
                <a:effectLst/>
              </a:rPr>
              <a:t> </a:t>
            </a:r>
            <a:r>
              <a:rPr lang="en-US" sz="2000" dirty="0">
                <a:solidFill>
                  <a:srgbClr val="0000FF"/>
                </a:solidFill>
                <a:effectLst/>
              </a:rPr>
              <a:t>FROM</a:t>
            </a:r>
            <a:r>
              <a:rPr lang="en-US" sz="2000" dirty="0">
                <a:effectLst/>
              </a:rPr>
              <a:t> [San </a:t>
            </a:r>
            <a:r>
              <a:rPr lang="en-US" sz="2000" dirty="0" err="1">
                <a:effectLst/>
              </a:rPr>
              <a:t>pham</a:t>
            </a:r>
            <a:r>
              <a:rPr lang="en-US" sz="2000" dirty="0">
                <a:effectLst/>
              </a:rPr>
              <a:t>]</a:t>
            </a:r>
          </a:p>
          <a:p>
            <a:pPr marL="265113" indent="-265113" algn="just" eaLnBrk="1" hangingPunct="1">
              <a:buFont typeface="Wingdings" pitchFamily="2" charset="2"/>
              <a:buNone/>
              <a:defRPr/>
            </a:pPr>
            <a:r>
              <a:rPr lang="en-US" sz="2000" dirty="0">
                <a:effectLst/>
              </a:rPr>
              <a:t>	</a:t>
            </a:r>
            <a:r>
              <a:rPr lang="en-US" sz="2000" dirty="0">
                <a:solidFill>
                  <a:srgbClr val="0000FF"/>
                </a:solidFill>
                <a:effectLst/>
              </a:rPr>
              <a:t>WHERE</a:t>
            </a:r>
            <a:r>
              <a:rPr lang="en-US" sz="2000" dirty="0">
                <a:effectLst/>
              </a:rPr>
              <a:t> </a:t>
            </a:r>
            <a:r>
              <a:rPr lang="en-US" sz="2000" dirty="0" err="1">
                <a:effectLst/>
              </a:rPr>
              <a:t>TenSp</a:t>
            </a:r>
            <a:r>
              <a:rPr lang="en-US" sz="2000" dirty="0">
                <a:effectLst/>
              </a:rPr>
              <a:t> like ‘N%’ And </a:t>
            </a:r>
            <a:r>
              <a:rPr lang="en-US" sz="2000" dirty="0" err="1">
                <a:effectLst/>
              </a:rPr>
              <a:t>Dongia</a:t>
            </a:r>
            <a:r>
              <a:rPr lang="en-US" sz="2000" dirty="0">
                <a:effectLst/>
              </a:rPr>
              <a:t> &gt; (</a:t>
            </a:r>
            <a:r>
              <a:rPr lang="en-US" sz="2000" dirty="0">
                <a:solidFill>
                  <a:srgbClr val="0000FF"/>
                </a:solidFill>
                <a:effectLst/>
              </a:rPr>
              <a:t>SELECT</a:t>
            </a:r>
            <a:r>
              <a:rPr lang="en-US" sz="2000" dirty="0">
                <a:effectLst/>
              </a:rPr>
              <a:t> </a:t>
            </a:r>
            <a:r>
              <a:rPr lang="en-US" sz="2000" dirty="0" err="1">
                <a:effectLst/>
              </a:rPr>
              <a:t>Dongia</a:t>
            </a:r>
            <a:r>
              <a:rPr lang="en-US" sz="2000" dirty="0">
                <a:effectLst/>
              </a:rPr>
              <a:t> </a:t>
            </a:r>
            <a:r>
              <a:rPr lang="en-US" sz="2000" dirty="0">
                <a:solidFill>
                  <a:srgbClr val="0000FF"/>
                </a:solidFill>
                <a:effectLst/>
              </a:rPr>
              <a:t>FROM</a:t>
            </a:r>
            <a:r>
              <a:rPr lang="en-US" sz="2000" dirty="0">
                <a:effectLst/>
              </a:rPr>
              <a:t> [San </a:t>
            </a:r>
            <a:r>
              <a:rPr lang="en-US" sz="2000" dirty="0" err="1">
                <a:effectLst/>
              </a:rPr>
              <a:t>pham</a:t>
            </a:r>
            <a:r>
              <a:rPr lang="en-US" sz="2000" dirty="0">
                <a:effectLst/>
              </a:rPr>
              <a:t>])</a:t>
            </a:r>
          </a:p>
          <a:p>
            <a:pPr marL="265113" indent="-265113" algn="just" eaLnBrk="1" hangingPunct="1">
              <a:defRPr/>
            </a:pPr>
            <a:r>
              <a:rPr lang="en-US" sz="2400" dirty="0" err="1">
                <a:effectLst/>
              </a:rPr>
              <a:t>Cách</a:t>
            </a:r>
            <a:r>
              <a:rPr lang="en-US" sz="2400" dirty="0">
                <a:effectLst/>
              </a:rPr>
              <a:t> 2: </a:t>
            </a:r>
            <a:r>
              <a:rPr lang="en-US" sz="2400" dirty="0" err="1">
                <a:effectLst/>
              </a:rPr>
              <a:t>dùng</a:t>
            </a:r>
            <a:r>
              <a:rPr lang="en-US" sz="2400" dirty="0">
                <a:effectLst/>
              </a:rPr>
              <a:t> join </a:t>
            </a:r>
          </a:p>
          <a:p>
            <a:pPr marL="265113" indent="-265113" algn="just" eaLnBrk="1" hangingPunct="1">
              <a:buFont typeface="Wingdings" pitchFamily="2" charset="2"/>
              <a:buNone/>
              <a:defRPr/>
            </a:pPr>
            <a:r>
              <a:rPr lang="en-US" sz="2400" dirty="0">
                <a:effectLst/>
              </a:rPr>
              <a:t>	</a:t>
            </a:r>
            <a:r>
              <a:rPr lang="en-US" sz="2000" dirty="0">
                <a:solidFill>
                  <a:srgbClr val="0000FF"/>
                </a:solidFill>
                <a:effectLst/>
              </a:rPr>
              <a:t>SELECT</a:t>
            </a:r>
            <a:r>
              <a:rPr lang="en-US" sz="2000" dirty="0">
                <a:effectLst/>
              </a:rPr>
              <a:t> </a:t>
            </a:r>
            <a:r>
              <a:rPr lang="en-US" sz="2000" dirty="0" err="1">
                <a:effectLst/>
              </a:rPr>
              <a:t>P.Tensp</a:t>
            </a:r>
            <a:r>
              <a:rPr lang="en-US" sz="2000" dirty="0">
                <a:effectLst/>
              </a:rPr>
              <a:t> </a:t>
            </a:r>
            <a:r>
              <a:rPr lang="en-US" sz="2000" dirty="0">
                <a:solidFill>
                  <a:srgbClr val="0000FF"/>
                </a:solidFill>
                <a:effectLst/>
              </a:rPr>
              <a:t>FROM</a:t>
            </a:r>
            <a:r>
              <a:rPr lang="en-US" sz="2000" dirty="0">
                <a:effectLst/>
              </a:rPr>
              <a:t> [San </a:t>
            </a:r>
            <a:r>
              <a:rPr lang="en-US" sz="2000" dirty="0" err="1">
                <a:effectLst/>
              </a:rPr>
              <a:t>pham</a:t>
            </a:r>
            <a:r>
              <a:rPr lang="en-US" sz="2000" dirty="0">
                <a:effectLst/>
              </a:rPr>
              <a:t>] </a:t>
            </a:r>
            <a:r>
              <a:rPr lang="en-US" sz="2000" dirty="0">
                <a:solidFill>
                  <a:srgbClr val="0000FF"/>
                </a:solidFill>
                <a:effectLst/>
              </a:rPr>
              <a:t>AS</a:t>
            </a:r>
            <a:r>
              <a:rPr lang="en-US" sz="2000" dirty="0">
                <a:effectLst/>
              </a:rPr>
              <a:t> p </a:t>
            </a:r>
            <a:r>
              <a:rPr lang="en-US" sz="2000" dirty="0">
                <a:solidFill>
                  <a:srgbClr val="0000FF"/>
                </a:solidFill>
                <a:effectLst/>
              </a:rPr>
              <a:t>JOIN</a:t>
            </a:r>
            <a:r>
              <a:rPr lang="en-US" sz="2000" dirty="0">
                <a:effectLst/>
              </a:rPr>
              <a:t> [San </a:t>
            </a:r>
            <a:r>
              <a:rPr lang="en-US" sz="2000" dirty="0" err="1">
                <a:effectLst/>
              </a:rPr>
              <a:t>pham</a:t>
            </a:r>
            <a:r>
              <a:rPr lang="en-US" sz="2000" dirty="0">
                <a:effectLst/>
              </a:rPr>
              <a:t>] </a:t>
            </a:r>
            <a:r>
              <a:rPr lang="en-US" sz="2000" dirty="0">
                <a:solidFill>
                  <a:srgbClr val="0000FF"/>
                </a:solidFill>
                <a:effectLst/>
              </a:rPr>
              <a:t>AS</a:t>
            </a:r>
            <a:r>
              <a:rPr lang="en-US" sz="2000" dirty="0">
                <a:effectLst/>
              </a:rPr>
              <a:t> P2 </a:t>
            </a:r>
          </a:p>
          <a:p>
            <a:pPr marL="265113" indent="-265113" algn="just" eaLnBrk="1" hangingPunct="1">
              <a:buFont typeface="Wingdings" pitchFamily="2" charset="2"/>
              <a:buNone/>
              <a:defRPr/>
            </a:pPr>
            <a:r>
              <a:rPr lang="en-US" sz="2000" dirty="0">
                <a:effectLst/>
              </a:rPr>
              <a:t>	</a:t>
            </a:r>
            <a:r>
              <a:rPr lang="en-US" sz="2000" dirty="0">
                <a:solidFill>
                  <a:srgbClr val="0000FF"/>
                </a:solidFill>
                <a:effectLst/>
              </a:rPr>
              <a:t>ON</a:t>
            </a:r>
            <a:r>
              <a:rPr lang="en-US" sz="2000" dirty="0">
                <a:effectLst/>
              </a:rPr>
              <a:t> (</a:t>
            </a:r>
            <a:r>
              <a:rPr lang="en-US" sz="2000" dirty="0" err="1">
                <a:effectLst/>
              </a:rPr>
              <a:t>P.Dongia</a:t>
            </a:r>
            <a:r>
              <a:rPr lang="en-US" sz="2000" dirty="0">
                <a:effectLst/>
              </a:rPr>
              <a:t> &gt;P2.Dongia) </a:t>
            </a:r>
          </a:p>
          <a:p>
            <a:pPr marL="265113" indent="-265113" algn="just" eaLnBrk="1" hangingPunct="1">
              <a:buFont typeface="Wingdings" pitchFamily="2" charset="2"/>
              <a:buNone/>
              <a:defRPr/>
            </a:pPr>
            <a:r>
              <a:rPr lang="en-US" sz="2000" dirty="0">
                <a:effectLst/>
              </a:rPr>
              <a:t>	</a:t>
            </a:r>
            <a:r>
              <a:rPr lang="en-US" sz="2000" dirty="0">
                <a:solidFill>
                  <a:srgbClr val="0000FF"/>
                </a:solidFill>
                <a:effectLst/>
              </a:rPr>
              <a:t>WHERE</a:t>
            </a:r>
            <a:r>
              <a:rPr lang="en-US" sz="2000" dirty="0">
                <a:effectLst/>
              </a:rPr>
              <a:t> P2.TenSp = ‘</a:t>
            </a:r>
            <a:r>
              <a:rPr lang="en-US" sz="2000" dirty="0" err="1">
                <a:effectLst/>
              </a:rPr>
              <a:t>Nem</a:t>
            </a:r>
            <a:r>
              <a:rPr lang="en-US" sz="2000" dirty="0">
                <a:effectLst/>
              </a:rPr>
              <a:t>' </a:t>
            </a:r>
          </a:p>
        </p:txBody>
      </p:sp>
      <p:sp>
        <p:nvSpPr>
          <p:cNvPr id="78850" name="Rectangle 2">
            <a:extLst>
              <a:ext uri="{FF2B5EF4-FFF2-40B4-BE49-F238E27FC236}">
                <a16:creationId xmlns:a16="http://schemas.microsoft.com/office/drawing/2014/main" id="{E867DC8E-6F25-4B1D-9700-9BF0CAE0F2F5}"/>
              </a:ext>
            </a:extLst>
          </p:cNvPr>
          <p:cNvSpPr>
            <a:spLocks noChangeArrowheads="1"/>
          </p:cNvSpPr>
          <p:nvPr/>
        </p:nvSpPr>
        <p:spPr bwMode="auto">
          <a:xfrm>
            <a:off x="1150938" y="214313"/>
            <a:ext cx="7793037" cy="1462087"/>
          </a:xfrm>
          <a:prstGeom prst="rect">
            <a:avLst/>
          </a:prstGeom>
          <a:noFill/>
          <a:ln>
            <a:noFill/>
          </a:ln>
          <a:effectLst/>
        </p:spPr>
        <p:txBody>
          <a:bodyPr anchor="b"/>
          <a:lstStyle/>
          <a:p>
            <a:pPr eaLnBrk="1" hangingPunct="1">
              <a:defRPr/>
            </a:pPr>
            <a:r>
              <a:rPr lang="en-US" sz="4400">
                <a:solidFill>
                  <a:srgbClr val="0000FF"/>
                </a:solidFill>
                <a:effectLst>
                  <a:outerShdw blurRad="38100" dist="38100" dir="2700000" algn="tl">
                    <a:srgbClr val="C0C0C0"/>
                  </a:outerShdw>
                </a:effectLst>
              </a:rPr>
              <a:t>Truy vấn con - Subqueries</a:t>
            </a:r>
          </a:p>
        </p:txBody>
      </p:sp>
      <p:sp>
        <p:nvSpPr>
          <p:cNvPr id="198660" name="Footer Placeholder 1">
            <a:extLst>
              <a:ext uri="{FF2B5EF4-FFF2-40B4-BE49-F238E27FC236}">
                <a16:creationId xmlns:a16="http://schemas.microsoft.com/office/drawing/2014/main" id="{F0B375F7-4D98-4459-B9A2-BD633073A32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2706">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2706">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72706">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2706">
                                            <p:txEl>
                                              <p:pRg st="5" end="5"/>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2706">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7270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3">
            <a:extLst>
              <a:ext uri="{FF2B5EF4-FFF2-40B4-BE49-F238E27FC236}">
                <a16:creationId xmlns:a16="http://schemas.microsoft.com/office/drawing/2014/main" id="{FA0B98A9-F74C-4AF7-AE46-2B05278EC2D7}"/>
              </a:ext>
            </a:extLst>
          </p:cNvPr>
          <p:cNvSpPr>
            <a:spLocks noGrp="1" noChangeArrowheads="1"/>
          </p:cNvSpPr>
          <p:nvPr>
            <p:ph idx="4294967295"/>
          </p:nvPr>
        </p:nvSpPr>
        <p:spPr>
          <a:xfrm>
            <a:off x="960438" y="2286000"/>
            <a:ext cx="7954962" cy="4187825"/>
          </a:xfrm>
        </p:spPr>
        <p:txBody>
          <a:bodyPr lIns="182880" tIns="91440"/>
          <a:lstStyle/>
          <a:p>
            <a:pPr marL="265113" indent="-265113" eaLnBrk="1" hangingPunct="1">
              <a:defRPr/>
            </a:pPr>
            <a:r>
              <a:rPr lang="en-US" sz="2400"/>
              <a:t>Subquery có thể được dùng theo 1 trong các dạng sau:</a:t>
            </a:r>
          </a:p>
          <a:p>
            <a:pPr marL="265113" indent="-265113" eaLnBrk="1" hangingPunct="1">
              <a:defRPr/>
            </a:pPr>
            <a:endParaRPr lang="en-US" sz="2400"/>
          </a:p>
          <a:p>
            <a:pPr marL="547688" lvl="1" indent="-200025" eaLnBrk="1" hangingPunct="1">
              <a:defRPr/>
            </a:pPr>
            <a:r>
              <a:rPr lang="en-US" sz="2400"/>
              <a:t>WHERE </a:t>
            </a:r>
            <a:r>
              <a:rPr lang="en-US" sz="2400" i="1"/>
              <a:t>expression</a:t>
            </a:r>
            <a:r>
              <a:rPr lang="en-US" sz="2400"/>
              <a:t> [NOT] IN </a:t>
            </a:r>
            <a:r>
              <a:rPr lang="en-US" sz="2400" b="1"/>
              <a:t>(</a:t>
            </a:r>
            <a:r>
              <a:rPr lang="en-US" sz="2400" i="1"/>
              <a:t>subquery</a:t>
            </a:r>
            <a:r>
              <a:rPr lang="en-US" sz="2400" b="1"/>
              <a:t>)</a:t>
            </a:r>
            <a:br>
              <a:rPr lang="en-US" sz="2400"/>
            </a:br>
            <a:endParaRPr lang="en-US" sz="2400"/>
          </a:p>
          <a:p>
            <a:pPr marL="547688" lvl="1" indent="-200025" eaLnBrk="1" hangingPunct="1">
              <a:defRPr/>
            </a:pPr>
            <a:r>
              <a:rPr lang="en-US" sz="2400"/>
              <a:t>WHERE </a:t>
            </a:r>
            <a:r>
              <a:rPr lang="en-US" sz="2400" i="1"/>
              <a:t>expression comparison_operator</a:t>
            </a:r>
            <a:r>
              <a:rPr lang="en-US" sz="2400"/>
              <a:t> [ANY | ALL] </a:t>
            </a:r>
            <a:r>
              <a:rPr lang="en-US" sz="2400" b="1"/>
              <a:t>(</a:t>
            </a:r>
            <a:r>
              <a:rPr lang="en-US" sz="2400" i="1"/>
              <a:t>subquery</a:t>
            </a:r>
            <a:r>
              <a:rPr lang="en-US" sz="2400" b="1"/>
              <a:t>)</a:t>
            </a:r>
            <a:br>
              <a:rPr lang="en-US" sz="2400"/>
            </a:br>
            <a:endParaRPr lang="en-US" sz="2400"/>
          </a:p>
          <a:p>
            <a:pPr marL="547688" lvl="1" indent="-200025" eaLnBrk="1" hangingPunct="1">
              <a:defRPr/>
            </a:pPr>
            <a:r>
              <a:rPr lang="en-US" sz="2400"/>
              <a:t>WHERE [NOT] EXISTS </a:t>
            </a:r>
            <a:r>
              <a:rPr lang="en-US" sz="2400" b="1"/>
              <a:t>(</a:t>
            </a:r>
            <a:r>
              <a:rPr lang="en-US" sz="2400" i="1"/>
              <a:t>subquery</a:t>
            </a:r>
            <a:r>
              <a:rPr lang="en-US" sz="2400" b="1"/>
              <a:t>)</a:t>
            </a:r>
            <a:r>
              <a:rPr lang="en-US" sz="2400"/>
              <a:t> </a:t>
            </a:r>
          </a:p>
        </p:txBody>
      </p:sp>
      <p:sp>
        <p:nvSpPr>
          <p:cNvPr id="78850" name="Rectangle 2">
            <a:extLst>
              <a:ext uri="{FF2B5EF4-FFF2-40B4-BE49-F238E27FC236}">
                <a16:creationId xmlns:a16="http://schemas.microsoft.com/office/drawing/2014/main" id="{0F2AAC21-3EF5-43FA-8192-B2B06C3DECF4}"/>
              </a:ext>
            </a:extLst>
          </p:cNvPr>
          <p:cNvSpPr>
            <a:spLocks noChangeArrowheads="1"/>
          </p:cNvSpPr>
          <p:nvPr/>
        </p:nvSpPr>
        <p:spPr bwMode="auto">
          <a:xfrm>
            <a:off x="1066800" y="304800"/>
            <a:ext cx="7793038" cy="1462088"/>
          </a:xfrm>
          <a:prstGeom prst="rect">
            <a:avLst/>
          </a:prstGeom>
          <a:noFill/>
          <a:ln>
            <a:noFill/>
          </a:ln>
          <a:effectLst/>
        </p:spPr>
        <p:txBody>
          <a:bodyPr anchor="b"/>
          <a:lstStyle/>
          <a:p>
            <a:pPr eaLnBrk="1" hangingPunct="1">
              <a:defRPr/>
            </a:pPr>
            <a:r>
              <a:rPr lang="en-US" sz="4400">
                <a:solidFill>
                  <a:srgbClr val="0000FF"/>
                </a:solidFill>
                <a:effectLst>
                  <a:outerShdw blurRad="38100" dist="38100" dir="2700000" algn="tl">
                    <a:srgbClr val="C0C0C0"/>
                  </a:outerShdw>
                </a:effectLst>
              </a:rPr>
              <a:t>Truy vấn con - Subqueries</a:t>
            </a:r>
          </a:p>
        </p:txBody>
      </p:sp>
      <p:sp>
        <p:nvSpPr>
          <p:cNvPr id="200708" name="Footer Placeholder 1">
            <a:extLst>
              <a:ext uri="{FF2B5EF4-FFF2-40B4-BE49-F238E27FC236}">
                <a16:creationId xmlns:a16="http://schemas.microsoft.com/office/drawing/2014/main" id="{1B212CCA-B140-4BAA-BC45-D555531A887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a:extLst>
              <a:ext uri="{FF2B5EF4-FFF2-40B4-BE49-F238E27FC236}">
                <a16:creationId xmlns:a16="http://schemas.microsoft.com/office/drawing/2014/main" id="{A8102D6E-2652-48F7-8F3B-89131FA639CA}"/>
              </a:ext>
            </a:extLst>
          </p:cNvPr>
          <p:cNvSpPr>
            <a:spLocks noGrp="1" noChangeArrowheads="1"/>
          </p:cNvSpPr>
          <p:nvPr>
            <p:ph type="title" idx="4294967295"/>
          </p:nvPr>
        </p:nvSpPr>
        <p:spPr/>
        <p:txBody>
          <a:bodyPr>
            <a:normAutofit/>
          </a:bodyPr>
          <a:lstStyle/>
          <a:p>
            <a:pPr eaLnBrk="1" hangingPunct="1">
              <a:defRPr/>
            </a:pPr>
            <a:r>
              <a:rPr lang="en-US">
                <a:solidFill>
                  <a:srgbClr val="0000FF"/>
                </a:solidFill>
              </a:rPr>
              <a:t>Subqueries với toán tử IN</a:t>
            </a:r>
          </a:p>
        </p:txBody>
      </p:sp>
      <p:sp>
        <p:nvSpPr>
          <p:cNvPr id="386051" name="Rectangle 3">
            <a:extLst>
              <a:ext uri="{FF2B5EF4-FFF2-40B4-BE49-F238E27FC236}">
                <a16:creationId xmlns:a16="http://schemas.microsoft.com/office/drawing/2014/main" id="{AA7975C0-8AA6-4E52-B8CE-C9076F2E5892}"/>
              </a:ext>
            </a:extLst>
          </p:cNvPr>
          <p:cNvSpPr>
            <a:spLocks noGrp="1" noChangeArrowheads="1"/>
          </p:cNvSpPr>
          <p:nvPr>
            <p:ph idx="4294967295"/>
          </p:nvPr>
        </p:nvSpPr>
        <p:spPr>
          <a:xfrm>
            <a:off x="838200" y="2209800"/>
            <a:ext cx="7848600" cy="4835525"/>
          </a:xfrm>
        </p:spPr>
        <p:txBody>
          <a:bodyPr lIns="182880" tIns="91440"/>
          <a:lstStyle/>
          <a:p>
            <a:pPr marL="0" indent="0" algn="just" eaLnBrk="1" hangingPunct="1">
              <a:lnSpc>
                <a:spcPct val="105000"/>
              </a:lnSpc>
              <a:buFontTx/>
              <a:buNone/>
              <a:defRPr/>
            </a:pPr>
            <a:r>
              <a:rPr lang="en-US" sz="2400" b="1" dirty="0">
                <a:solidFill>
                  <a:srgbClr val="7030A0"/>
                </a:solidFill>
              </a:rPr>
              <a:t>TH3: </a:t>
            </a:r>
            <a:r>
              <a:rPr lang="en-US" sz="2400" b="1" dirty="0" err="1">
                <a:solidFill>
                  <a:srgbClr val="7030A0"/>
                </a:solidFill>
              </a:rPr>
              <a:t>Kết</a:t>
            </a:r>
            <a:r>
              <a:rPr lang="en-US" sz="2400" b="1" dirty="0">
                <a:solidFill>
                  <a:srgbClr val="7030A0"/>
                </a:solidFill>
              </a:rPr>
              <a:t> </a:t>
            </a:r>
            <a:r>
              <a:rPr lang="en-US" sz="2400" b="1" dirty="0" err="1">
                <a:solidFill>
                  <a:srgbClr val="7030A0"/>
                </a:solidFill>
              </a:rPr>
              <a:t>quả</a:t>
            </a:r>
            <a:r>
              <a:rPr lang="en-US" sz="2400" b="1" dirty="0">
                <a:solidFill>
                  <a:srgbClr val="7030A0"/>
                </a:solidFill>
              </a:rPr>
              <a:t> </a:t>
            </a:r>
            <a:r>
              <a:rPr lang="en-US" sz="2400" b="1" dirty="0" err="1">
                <a:solidFill>
                  <a:srgbClr val="7030A0"/>
                </a:solidFill>
              </a:rPr>
              <a:t>của</a:t>
            </a:r>
            <a:r>
              <a:rPr lang="en-US" sz="2400" b="1" dirty="0">
                <a:solidFill>
                  <a:srgbClr val="7030A0"/>
                </a:solidFill>
              </a:rPr>
              <a:t> </a:t>
            </a:r>
            <a:r>
              <a:rPr lang="en-US" sz="2400" b="1" dirty="0" err="1">
                <a:solidFill>
                  <a:srgbClr val="7030A0"/>
                </a:solidFill>
              </a:rPr>
              <a:t>subquery</a:t>
            </a:r>
            <a:r>
              <a:rPr lang="en-US" sz="2400" b="1" dirty="0">
                <a:solidFill>
                  <a:srgbClr val="7030A0"/>
                </a:solidFill>
              </a:rPr>
              <a:t> </a:t>
            </a:r>
            <a:r>
              <a:rPr lang="en-US" sz="2400" b="1" dirty="0" err="1">
                <a:solidFill>
                  <a:srgbClr val="7030A0"/>
                </a:solidFill>
              </a:rPr>
              <a:t>được</a:t>
            </a:r>
            <a:r>
              <a:rPr lang="en-US" sz="2400" b="1" dirty="0">
                <a:solidFill>
                  <a:srgbClr val="7030A0"/>
                </a:solidFill>
              </a:rPr>
              <a:t> </a:t>
            </a:r>
            <a:r>
              <a:rPr lang="en-US" sz="2400" b="1" dirty="0" err="1">
                <a:solidFill>
                  <a:srgbClr val="7030A0"/>
                </a:solidFill>
              </a:rPr>
              <a:t>dùng</a:t>
            </a:r>
            <a:r>
              <a:rPr lang="en-US" sz="2400" b="1" dirty="0">
                <a:solidFill>
                  <a:srgbClr val="7030A0"/>
                </a:solidFill>
              </a:rPr>
              <a:t> </a:t>
            </a:r>
            <a:r>
              <a:rPr lang="en-US" sz="2400" b="1" dirty="0" err="1">
                <a:solidFill>
                  <a:srgbClr val="7030A0"/>
                </a:solidFill>
              </a:rPr>
              <a:t>với</a:t>
            </a:r>
            <a:r>
              <a:rPr lang="en-US" sz="2400" b="1" dirty="0">
                <a:solidFill>
                  <a:srgbClr val="7030A0"/>
                </a:solidFill>
              </a:rPr>
              <a:t> IN (hay </a:t>
            </a:r>
            <a:r>
              <a:rPr lang="en-US" sz="2400" b="1" dirty="0" err="1">
                <a:solidFill>
                  <a:srgbClr val="7030A0"/>
                </a:solidFill>
              </a:rPr>
              <a:t>với</a:t>
            </a:r>
            <a:r>
              <a:rPr lang="en-US" sz="2400" b="1" dirty="0">
                <a:solidFill>
                  <a:srgbClr val="7030A0"/>
                </a:solidFill>
              </a:rPr>
              <a:t> NOT IN) </a:t>
            </a:r>
            <a:r>
              <a:rPr lang="en-US" sz="2400" b="1" dirty="0" err="1">
                <a:solidFill>
                  <a:srgbClr val="7030A0"/>
                </a:solidFill>
              </a:rPr>
              <a:t>thường</a:t>
            </a:r>
            <a:r>
              <a:rPr lang="en-US" sz="2400" b="1" dirty="0">
                <a:solidFill>
                  <a:srgbClr val="7030A0"/>
                </a:solidFill>
              </a:rPr>
              <a:t> </a:t>
            </a:r>
            <a:r>
              <a:rPr lang="en-US" sz="2400" b="1" dirty="0" err="1">
                <a:solidFill>
                  <a:srgbClr val="7030A0"/>
                </a:solidFill>
              </a:rPr>
              <a:t>là</a:t>
            </a:r>
            <a:r>
              <a:rPr lang="en-US" sz="2400" b="1" dirty="0">
                <a:solidFill>
                  <a:srgbClr val="7030A0"/>
                </a:solidFill>
              </a:rPr>
              <a:t> 1 </a:t>
            </a:r>
            <a:r>
              <a:rPr lang="en-US" sz="2400" b="1" dirty="0" err="1">
                <a:solidFill>
                  <a:srgbClr val="7030A0"/>
                </a:solidFill>
              </a:rPr>
              <a:t>danh</a:t>
            </a:r>
            <a:r>
              <a:rPr lang="en-US" sz="2400" b="1" dirty="0">
                <a:solidFill>
                  <a:srgbClr val="7030A0"/>
                </a:solidFill>
              </a:rPr>
              <a:t> </a:t>
            </a:r>
            <a:r>
              <a:rPr lang="en-US" sz="2400" b="1" dirty="0" err="1">
                <a:solidFill>
                  <a:srgbClr val="7030A0"/>
                </a:solidFill>
              </a:rPr>
              <a:t>sách</a:t>
            </a:r>
            <a:r>
              <a:rPr lang="en-US" sz="2400" b="1" dirty="0">
                <a:solidFill>
                  <a:srgbClr val="7030A0"/>
                </a:solidFill>
              </a:rPr>
              <a:t> (list) </a:t>
            </a:r>
            <a:r>
              <a:rPr lang="en-US" sz="2400" b="1" dirty="0" err="1">
                <a:solidFill>
                  <a:srgbClr val="7030A0"/>
                </a:solidFill>
              </a:rPr>
              <a:t>chứa</a:t>
            </a:r>
            <a:r>
              <a:rPr lang="en-US" sz="2400" b="1" dirty="0">
                <a:solidFill>
                  <a:srgbClr val="7030A0"/>
                </a:solidFill>
              </a:rPr>
              <a:t> </a:t>
            </a:r>
            <a:r>
              <a:rPr lang="en-US" sz="2400" b="1" dirty="0" err="1">
                <a:solidFill>
                  <a:srgbClr val="7030A0"/>
                </a:solidFill>
              </a:rPr>
              <a:t>từ</a:t>
            </a:r>
            <a:r>
              <a:rPr lang="en-US" sz="2400" b="1" dirty="0">
                <a:solidFill>
                  <a:srgbClr val="7030A0"/>
                </a:solidFill>
              </a:rPr>
              <a:t> 0 </a:t>
            </a:r>
            <a:r>
              <a:rPr lang="en-US" sz="2400" b="1" dirty="0" err="1">
                <a:solidFill>
                  <a:srgbClr val="7030A0"/>
                </a:solidFill>
              </a:rPr>
              <a:t>đến</a:t>
            </a:r>
            <a:r>
              <a:rPr lang="en-US" sz="2400" b="1" dirty="0">
                <a:solidFill>
                  <a:srgbClr val="7030A0"/>
                </a:solidFill>
              </a:rPr>
              <a:t> </a:t>
            </a:r>
            <a:r>
              <a:rPr lang="en-US" sz="2400" b="1" dirty="0" err="1">
                <a:solidFill>
                  <a:srgbClr val="7030A0"/>
                </a:solidFill>
              </a:rPr>
              <a:t>nhiều</a:t>
            </a:r>
            <a:r>
              <a:rPr lang="en-US" sz="2400" b="1" dirty="0">
                <a:solidFill>
                  <a:srgbClr val="7030A0"/>
                </a:solidFill>
              </a:rPr>
              <a:t> </a:t>
            </a:r>
            <a:r>
              <a:rPr lang="en-US" sz="2400" b="1" dirty="0" err="1">
                <a:solidFill>
                  <a:srgbClr val="7030A0"/>
                </a:solidFill>
              </a:rPr>
              <a:t>giá</a:t>
            </a:r>
            <a:r>
              <a:rPr lang="en-US" sz="2400" b="1" dirty="0">
                <a:solidFill>
                  <a:srgbClr val="7030A0"/>
                </a:solidFill>
              </a:rPr>
              <a:t> </a:t>
            </a:r>
            <a:r>
              <a:rPr lang="en-US" sz="2400" b="1" dirty="0" err="1">
                <a:solidFill>
                  <a:srgbClr val="7030A0"/>
                </a:solidFill>
              </a:rPr>
              <a:t>trị</a:t>
            </a:r>
            <a:r>
              <a:rPr lang="en-US" sz="2400" b="1" dirty="0">
                <a:solidFill>
                  <a:srgbClr val="7030A0"/>
                </a:solidFill>
              </a:rPr>
              <a:t>. </a:t>
            </a:r>
          </a:p>
          <a:p>
            <a:pPr marL="265113" indent="-265113" algn="just" eaLnBrk="1" hangingPunct="1">
              <a:lnSpc>
                <a:spcPct val="105000"/>
              </a:lnSpc>
              <a:defRPr/>
            </a:pPr>
            <a:r>
              <a:rPr lang="en-US" sz="2400" dirty="0" err="1"/>
              <a:t>Ví</a:t>
            </a:r>
            <a:r>
              <a:rPr lang="en-US" sz="2400" dirty="0"/>
              <a:t> </a:t>
            </a:r>
            <a:r>
              <a:rPr lang="en-US" sz="2400" dirty="0" err="1"/>
              <a:t>dụ</a:t>
            </a:r>
            <a:r>
              <a:rPr lang="en-US" sz="2400" dirty="0"/>
              <a:t>:</a:t>
            </a:r>
          </a:p>
          <a:p>
            <a:pPr marL="265113" indent="-265113" algn="just" eaLnBrk="1" hangingPunct="1">
              <a:lnSpc>
                <a:spcPct val="105000"/>
              </a:lnSpc>
              <a:buFont typeface="Wingdings" pitchFamily="2" charset="2"/>
              <a:buNone/>
              <a:defRPr/>
            </a:pPr>
            <a:r>
              <a:rPr lang="en-US" sz="2400" b="1" dirty="0"/>
              <a:t>	</a:t>
            </a:r>
            <a:r>
              <a:rPr lang="en-US" sz="2400" dirty="0"/>
              <a:t>SELECT </a:t>
            </a:r>
            <a:r>
              <a:rPr lang="en-US" sz="2400" dirty="0" err="1"/>
              <a:t>Mahd</a:t>
            </a:r>
            <a:r>
              <a:rPr lang="en-US" sz="2400" dirty="0"/>
              <a:t>, </a:t>
            </a:r>
            <a:r>
              <a:rPr lang="en-US" sz="2400" dirty="0" err="1"/>
              <a:t>NgayLapHD</a:t>
            </a:r>
            <a:r>
              <a:rPr lang="en-US" sz="2400" dirty="0"/>
              <a:t> FROM [</a:t>
            </a:r>
            <a:r>
              <a:rPr lang="en-US" sz="2400" dirty="0" err="1"/>
              <a:t>Hoa</a:t>
            </a:r>
            <a:r>
              <a:rPr lang="en-US" sz="2400" dirty="0"/>
              <a:t> don] WHERE </a:t>
            </a:r>
            <a:r>
              <a:rPr lang="en-US" sz="2400" dirty="0" err="1"/>
              <a:t>Makh</a:t>
            </a:r>
            <a:r>
              <a:rPr lang="en-US" sz="2400" dirty="0"/>
              <a:t> IN (SELECT </a:t>
            </a:r>
            <a:r>
              <a:rPr lang="en-US" sz="2400" dirty="0" err="1"/>
              <a:t>Makh</a:t>
            </a:r>
            <a:r>
              <a:rPr lang="en-US" sz="2400" dirty="0"/>
              <a:t> FROM [</a:t>
            </a:r>
            <a:r>
              <a:rPr lang="en-US" sz="2400" dirty="0" err="1"/>
              <a:t>Khach</a:t>
            </a:r>
            <a:r>
              <a:rPr lang="en-US" sz="2400" dirty="0"/>
              <a:t> hang] WHERE </a:t>
            </a:r>
            <a:r>
              <a:rPr lang="en-US" sz="2400" dirty="0" err="1"/>
              <a:t>Diachi</a:t>
            </a:r>
            <a:r>
              <a:rPr lang="en-US" sz="2400" dirty="0"/>
              <a:t> like ‘%Q1’) </a:t>
            </a:r>
          </a:p>
          <a:p>
            <a:pPr marL="265113" indent="-265113" algn="just" eaLnBrk="1" hangingPunct="1">
              <a:lnSpc>
                <a:spcPct val="105000"/>
              </a:lnSpc>
              <a:defRPr/>
            </a:pPr>
            <a:r>
              <a:rPr lang="en-US" sz="2400" dirty="0" err="1"/>
              <a:t>Dùng</a:t>
            </a:r>
            <a:r>
              <a:rPr lang="en-US" sz="2400" dirty="0"/>
              <a:t> </a:t>
            </a:r>
            <a:r>
              <a:rPr lang="en-US" sz="2400" dirty="0" err="1"/>
              <a:t>cách</a:t>
            </a:r>
            <a:r>
              <a:rPr lang="en-US" sz="2400" dirty="0"/>
              <a:t> 2 </a:t>
            </a:r>
            <a:r>
              <a:rPr lang="en-US" sz="2400" dirty="0" err="1"/>
              <a:t>với</a:t>
            </a:r>
            <a:r>
              <a:rPr lang="en-US" sz="2400" dirty="0"/>
              <a:t> </a:t>
            </a:r>
            <a:r>
              <a:rPr lang="en-US" sz="2400" dirty="0" err="1"/>
              <a:t>mệnh</a:t>
            </a:r>
            <a:r>
              <a:rPr lang="en-US" sz="2400" dirty="0"/>
              <a:t> </a:t>
            </a:r>
            <a:r>
              <a:rPr lang="en-US" sz="2400" dirty="0" err="1"/>
              <a:t>đề</a:t>
            </a:r>
            <a:r>
              <a:rPr lang="en-US" sz="2400" dirty="0"/>
              <a:t> join???</a:t>
            </a:r>
          </a:p>
        </p:txBody>
      </p:sp>
      <p:sp>
        <p:nvSpPr>
          <p:cNvPr id="202756" name="Footer Placeholder 1">
            <a:extLst>
              <a:ext uri="{FF2B5EF4-FFF2-40B4-BE49-F238E27FC236}">
                <a16:creationId xmlns:a16="http://schemas.microsoft.com/office/drawing/2014/main" id="{58401ADB-BF4C-4529-A0F3-D783A529A6B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B5A3903D-31B0-4EC2-8A88-35A7CE911D3E}"/>
              </a:ext>
            </a:extLst>
          </p:cNvPr>
          <p:cNvSpPr>
            <a:spLocks noGrp="1" noChangeArrowheads="1"/>
          </p:cNvSpPr>
          <p:nvPr>
            <p:ph type="title" idx="4294967295"/>
          </p:nvPr>
        </p:nvSpPr>
        <p:spPr>
          <a:xfrm>
            <a:off x="990600" y="914400"/>
            <a:ext cx="8305800" cy="762000"/>
          </a:xfrm>
        </p:spPr>
        <p:txBody>
          <a:bodyPr>
            <a:normAutofit/>
          </a:bodyPr>
          <a:lstStyle/>
          <a:p>
            <a:pPr eaLnBrk="1" hangingPunct="1">
              <a:defRPr/>
            </a:pPr>
            <a:r>
              <a:rPr lang="en-US">
                <a:solidFill>
                  <a:srgbClr val="0000FF"/>
                </a:solidFill>
              </a:rPr>
              <a:t>Subquery với các toán tử so sánh</a:t>
            </a:r>
          </a:p>
        </p:txBody>
      </p:sp>
      <p:sp>
        <p:nvSpPr>
          <p:cNvPr id="204803" name="Rectangle 3">
            <a:extLst>
              <a:ext uri="{FF2B5EF4-FFF2-40B4-BE49-F238E27FC236}">
                <a16:creationId xmlns:a16="http://schemas.microsoft.com/office/drawing/2014/main" id="{98E827D0-5656-496A-AC55-4B5451CD0FCF}"/>
              </a:ext>
            </a:extLst>
          </p:cNvPr>
          <p:cNvSpPr>
            <a:spLocks noGrp="1" noChangeArrowheads="1"/>
          </p:cNvSpPr>
          <p:nvPr>
            <p:ph idx="4294967295"/>
          </p:nvPr>
        </p:nvSpPr>
        <p:spPr>
          <a:xfrm>
            <a:off x="1066800" y="2057400"/>
            <a:ext cx="7620000" cy="41878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algn="just" eaLnBrk="1" hangingPunct="1"/>
            <a:r>
              <a:rPr lang="en-US" altLang="en-US" sz="2400">
                <a:effectLst/>
              </a:rPr>
              <a:t>Các toán tử so sánh đơn giản (unmodified comparison operator) </a:t>
            </a:r>
          </a:p>
          <a:p>
            <a:pPr marL="265113" indent="-265113" algn="ctr" eaLnBrk="1" hangingPunct="1">
              <a:buFont typeface="Wingdings" panose="05000000000000000000" pitchFamily="2" charset="2"/>
              <a:buNone/>
            </a:pPr>
            <a:r>
              <a:rPr lang="en-US" altLang="en-US" sz="2400" b="1">
                <a:effectLst/>
              </a:rPr>
              <a:t>=, &lt; &gt;, &gt;, &gt; =, &lt;, ! &gt;, ! &lt;, or &lt; =</a:t>
            </a:r>
          </a:p>
          <a:p>
            <a:pPr marL="265113" indent="-265113" algn="just" eaLnBrk="1" hangingPunct="1"/>
            <a:r>
              <a:rPr lang="en-US" altLang="en-US" sz="2400">
                <a:solidFill>
                  <a:srgbClr val="FF0066"/>
                </a:solidFill>
                <a:effectLst/>
              </a:rPr>
              <a:t>TH4: Subquery bắt đầu với toán tử so sánh đơn giản và trả về 1 </a:t>
            </a:r>
            <a:r>
              <a:rPr lang="en-US" altLang="en-US" sz="2400" b="1">
                <a:solidFill>
                  <a:srgbClr val="FF0066"/>
                </a:solidFill>
                <a:effectLst/>
              </a:rPr>
              <a:t>giá trị đơn (single value)</a:t>
            </a:r>
            <a:r>
              <a:rPr lang="en-US" altLang="en-US" sz="2400">
                <a:solidFill>
                  <a:srgbClr val="FF0066"/>
                </a:solidFill>
                <a:effectLst/>
              </a:rPr>
              <a:t> </a:t>
            </a:r>
          </a:p>
          <a:p>
            <a:pPr marL="265113" indent="-265113" algn="just" eaLnBrk="1" hangingPunct="1">
              <a:buFont typeface="Wingdings" panose="05000000000000000000" pitchFamily="2" charset="2"/>
              <a:buNone/>
            </a:pPr>
            <a:r>
              <a:rPr lang="en-US" altLang="en-US" sz="2400" b="1">
                <a:effectLst/>
              </a:rPr>
              <a:t>	</a:t>
            </a:r>
            <a:r>
              <a:rPr lang="en-US" altLang="en-US" sz="2400">
                <a:solidFill>
                  <a:srgbClr val="0000FF"/>
                </a:solidFill>
                <a:effectLst/>
              </a:rPr>
              <a:t>SELECT </a:t>
            </a:r>
            <a:r>
              <a:rPr lang="en-US" altLang="en-US" sz="2400">
                <a:effectLst/>
              </a:rPr>
              <a:t>Masp </a:t>
            </a:r>
            <a:r>
              <a:rPr lang="en-US" altLang="en-US" sz="2400">
                <a:solidFill>
                  <a:srgbClr val="0000FF"/>
                </a:solidFill>
                <a:effectLst/>
              </a:rPr>
              <a:t>FROM</a:t>
            </a:r>
            <a:r>
              <a:rPr lang="en-US" altLang="en-US" sz="2400">
                <a:effectLst/>
              </a:rPr>
              <a:t> [San pham] </a:t>
            </a:r>
            <a:r>
              <a:rPr lang="en-US" altLang="en-US" sz="2400">
                <a:solidFill>
                  <a:srgbClr val="0000FF"/>
                </a:solidFill>
                <a:effectLst/>
              </a:rPr>
              <a:t>WHERE</a:t>
            </a:r>
            <a:r>
              <a:rPr lang="en-US" altLang="en-US" sz="2400">
                <a:effectLst/>
              </a:rPr>
              <a:t> dongia &gt; (</a:t>
            </a:r>
            <a:r>
              <a:rPr lang="en-US" altLang="en-US" sz="2400">
                <a:solidFill>
                  <a:srgbClr val="0000FF"/>
                </a:solidFill>
                <a:effectLst/>
              </a:rPr>
              <a:t>SELECT </a:t>
            </a:r>
            <a:r>
              <a:rPr lang="en-US" altLang="en-US" sz="2400">
                <a:solidFill>
                  <a:srgbClr val="660033"/>
                </a:solidFill>
                <a:effectLst/>
              </a:rPr>
              <a:t>MIN</a:t>
            </a:r>
            <a:r>
              <a:rPr lang="en-US" altLang="en-US" sz="2400">
                <a:effectLst/>
              </a:rPr>
              <a:t>(Dongia) </a:t>
            </a:r>
            <a:r>
              <a:rPr lang="en-US" altLang="en-US" sz="2400">
                <a:solidFill>
                  <a:srgbClr val="0000FF"/>
                </a:solidFill>
                <a:effectLst/>
              </a:rPr>
              <a:t>FROM</a:t>
            </a:r>
            <a:r>
              <a:rPr lang="en-US" altLang="en-US" sz="2400">
                <a:effectLst/>
              </a:rPr>
              <a:t> [Chi tiet hoa don]) </a:t>
            </a:r>
          </a:p>
        </p:txBody>
      </p:sp>
      <p:sp>
        <p:nvSpPr>
          <p:cNvPr id="204804" name="Footer Placeholder 1">
            <a:extLst>
              <a:ext uri="{FF2B5EF4-FFF2-40B4-BE49-F238E27FC236}">
                <a16:creationId xmlns:a16="http://schemas.microsoft.com/office/drawing/2014/main" id="{0A62C6F3-4022-40D6-A222-88CB7D8C4F9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1410" name="Rectangle 2">
            <a:extLst>
              <a:ext uri="{FF2B5EF4-FFF2-40B4-BE49-F238E27FC236}">
                <a16:creationId xmlns:a16="http://schemas.microsoft.com/office/drawing/2014/main" id="{24F00437-DB12-4ED3-A745-E2AA6C803597}"/>
              </a:ext>
            </a:extLst>
          </p:cNvPr>
          <p:cNvSpPr>
            <a:spLocks noGrp="1" noChangeArrowheads="1"/>
          </p:cNvSpPr>
          <p:nvPr>
            <p:ph type="title"/>
          </p:nvPr>
        </p:nvSpPr>
        <p:spPr>
          <a:xfrm>
            <a:off x="1122363" y="974725"/>
            <a:ext cx="7793037" cy="701675"/>
          </a:xfrm>
        </p:spPr>
        <p:txBody>
          <a:bodyPr/>
          <a:lstStyle/>
          <a:p>
            <a:pPr eaLnBrk="1" hangingPunct="1">
              <a:defRPr/>
            </a:pPr>
            <a:r>
              <a:rPr lang="en-US" sz="4000">
                <a:solidFill>
                  <a:srgbClr val="0000FF"/>
                </a:solidFill>
                <a:latin typeface="Arial" pitchFamily="34" charset="0"/>
              </a:rPr>
              <a:t>Subquery trả về một giá trị</a:t>
            </a:r>
          </a:p>
        </p:txBody>
      </p:sp>
      <p:grpSp>
        <p:nvGrpSpPr>
          <p:cNvPr id="401411" name="Group 3">
            <a:extLst>
              <a:ext uri="{FF2B5EF4-FFF2-40B4-BE49-F238E27FC236}">
                <a16:creationId xmlns:a16="http://schemas.microsoft.com/office/drawing/2014/main" id="{32AC03D4-CBBC-49C3-8884-F5D0821742F7}"/>
              </a:ext>
            </a:extLst>
          </p:cNvPr>
          <p:cNvGrpSpPr>
            <a:grpSpLocks/>
          </p:cNvGrpSpPr>
          <p:nvPr/>
        </p:nvGrpSpPr>
        <p:grpSpPr bwMode="auto">
          <a:xfrm>
            <a:off x="1143000" y="2057400"/>
            <a:ext cx="7580313" cy="1524000"/>
            <a:chOff x="707" y="1200"/>
            <a:chExt cx="4775" cy="922"/>
          </a:xfrm>
        </p:grpSpPr>
        <p:pic>
          <p:nvPicPr>
            <p:cNvPr id="206855" name="Picture 4" descr="exists">
              <a:extLst>
                <a:ext uri="{FF2B5EF4-FFF2-40B4-BE49-F238E27FC236}">
                  <a16:creationId xmlns:a16="http://schemas.microsoft.com/office/drawing/2014/main" id="{387F4B6A-604D-42D1-B57C-D76093CBB8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 y="1200"/>
              <a:ext cx="92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6856" name="Rectangle 5">
              <a:extLst>
                <a:ext uri="{FF2B5EF4-FFF2-40B4-BE49-F238E27FC236}">
                  <a16:creationId xmlns:a16="http://schemas.microsoft.com/office/drawing/2014/main" id="{572F73A1-0A46-4279-A8BD-1D8656CC7727}"/>
                </a:ext>
              </a:extLst>
            </p:cNvPr>
            <p:cNvSpPr>
              <a:spLocks noChangeArrowheads="1"/>
            </p:cNvSpPr>
            <p:nvPr/>
          </p:nvSpPr>
          <p:spPr bwMode="auto">
            <a:xfrm>
              <a:off x="707" y="1200"/>
              <a:ext cx="3853"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Char char="n"/>
              </a:pPr>
              <a:r>
                <a:rPr lang="en-GB" altLang="en-US" sz="2200">
                  <a:solidFill>
                    <a:srgbClr val="000000"/>
                  </a:solidFill>
                  <a:latin typeface="Tahoma" panose="020B0604030504040204" pitchFamily="34" charset="0"/>
                  <a:cs typeface="Times New Roman" panose="02020603050405020304" pitchFamily="18" charset="0"/>
                </a:rPr>
                <a:t>Use Aggregrate Functions in Subquery as Max(), Min(), Avg(),…</a:t>
              </a:r>
            </a:p>
            <a:p>
              <a:pPr algn="just" eaLnBrk="1" hangingPunct="1">
                <a:buClr>
                  <a:schemeClr val="folHlink"/>
                </a:buClr>
                <a:buSzPct val="60000"/>
                <a:buFont typeface="Wingdings" panose="05000000000000000000" pitchFamily="2" charset="2"/>
                <a:buChar char="n"/>
              </a:pPr>
              <a:r>
                <a:rPr lang="vi-VN" altLang="zh-CN" sz="2200">
                  <a:solidFill>
                    <a:srgbClr val="000000"/>
                  </a:solidFill>
                </a:rPr>
                <a:t>Khi </a:t>
              </a:r>
              <a:r>
                <a:rPr lang="vi-VN" altLang="en-US" sz="2200">
                  <a:solidFill>
                    <a:srgbClr val="000000"/>
                  </a:solidFill>
                </a:rPr>
                <a:t>một </a:t>
              </a:r>
              <a:r>
                <a:rPr lang="vi-VN" altLang="zh-CN" sz="2200">
                  <a:solidFill>
                    <a:srgbClr val="000000"/>
                  </a:solidFill>
                </a:rPr>
                <a:t>subquery được sử dụng trong mệnh đề SELECT, nó trả về dữ liệu thay cho </a:t>
              </a:r>
              <a:r>
                <a:rPr lang="vi-VN" altLang="en-US" sz="2200">
                  <a:solidFill>
                    <a:srgbClr val="000000"/>
                  </a:solidFill>
                </a:rPr>
                <a:t>một</a:t>
              </a:r>
              <a:r>
                <a:rPr lang="vi-VN" altLang="zh-CN" sz="2200">
                  <a:solidFill>
                    <a:srgbClr val="000000"/>
                  </a:solidFill>
                </a:rPr>
                <a:t> cột.</a:t>
              </a:r>
              <a:endParaRPr lang="en-US" altLang="zh-CN" sz="2200">
                <a:solidFill>
                  <a:srgbClr val="000000"/>
                </a:solidFill>
                <a:ea typeface="宋体" panose="02010600030101010101" pitchFamily="2" charset="-122"/>
              </a:endParaRPr>
            </a:p>
            <a:p>
              <a:pPr algn="just" eaLnBrk="1" hangingPunct="1">
                <a:buClr>
                  <a:schemeClr val="folHlink"/>
                </a:buClr>
                <a:buSzPct val="60000"/>
                <a:buFont typeface="Wingdings" panose="05000000000000000000" pitchFamily="2" charset="2"/>
                <a:buChar char="n"/>
              </a:pPr>
              <a:r>
                <a:rPr lang="vi-VN" altLang="en-US" sz="2200">
                  <a:solidFill>
                    <a:srgbClr val="000000"/>
                  </a:solidFill>
                </a:rPr>
                <a:t>Loại</a:t>
              </a:r>
              <a:r>
                <a:rPr lang="en-US" altLang="en-US" sz="2200">
                  <a:solidFill>
                    <a:srgbClr val="000000"/>
                  </a:solidFill>
                </a:rPr>
                <a:t> </a:t>
              </a:r>
              <a:r>
                <a:rPr lang="vi-VN" altLang="zh-CN" sz="2200">
                  <a:solidFill>
                    <a:srgbClr val="000000"/>
                  </a:solidFill>
                </a:rPr>
                <a:t>subquery này </a:t>
              </a:r>
              <a:r>
                <a:rPr lang="vi-VN" altLang="en-US" sz="2200">
                  <a:solidFill>
                    <a:srgbClr val="000000"/>
                  </a:solidFill>
                </a:rPr>
                <a:t>được gọi</a:t>
              </a:r>
              <a:r>
                <a:rPr lang="en-US" altLang="en-US" sz="2200">
                  <a:solidFill>
                    <a:srgbClr val="000000"/>
                  </a:solidFill>
                </a:rPr>
                <a:t> </a:t>
              </a:r>
              <a:r>
                <a:rPr lang="vi-VN" altLang="zh-CN" sz="2200">
                  <a:solidFill>
                    <a:srgbClr val="000000"/>
                  </a:solidFill>
                </a:rPr>
                <a:t>là </a:t>
              </a:r>
              <a:r>
                <a:rPr lang="vi-VN" altLang="zh-CN" sz="2200">
                  <a:solidFill>
                    <a:srgbClr val="990000"/>
                  </a:solidFill>
                </a:rPr>
                <a:t>scalar </a:t>
              </a:r>
              <a:r>
                <a:rPr lang="vi-VN" altLang="zh-CN" sz="2200">
                  <a:solidFill>
                    <a:srgbClr val="000000"/>
                  </a:solidFill>
                </a:rPr>
                <a:t>query </a:t>
              </a:r>
              <a:r>
                <a:rPr lang="en-US" altLang="en-US" sz="2200">
                  <a:solidFill>
                    <a:srgbClr val="000000"/>
                  </a:solidFill>
                </a:rPr>
                <a:t>bởi vì </a:t>
              </a:r>
              <a:r>
                <a:rPr lang="vi-VN" altLang="zh-CN" sz="2200">
                  <a:solidFill>
                    <a:srgbClr val="000000"/>
                  </a:solidFill>
                </a:rPr>
                <a:t>nó </a:t>
              </a:r>
              <a:r>
                <a:rPr lang="en-US" altLang="en-US" sz="2200">
                  <a:solidFill>
                    <a:srgbClr val="000000"/>
                  </a:solidFill>
                </a:rPr>
                <a:t>chỉ </a:t>
              </a:r>
              <a:r>
                <a:rPr lang="vi-VN" altLang="en-US" sz="2200">
                  <a:solidFill>
                    <a:srgbClr val="000000"/>
                  </a:solidFill>
                </a:rPr>
                <a:t>trả về</a:t>
              </a:r>
              <a:r>
                <a:rPr lang="vi-VN" altLang="zh-CN" sz="2200">
                  <a:solidFill>
                    <a:srgbClr val="000000"/>
                  </a:solidFill>
                </a:rPr>
                <a:t> </a:t>
              </a:r>
              <a:r>
                <a:rPr lang="vi-VN" altLang="en-US" sz="2200">
                  <a:solidFill>
                    <a:srgbClr val="000000"/>
                  </a:solidFill>
                </a:rPr>
                <a:t>một giá trị</a:t>
              </a:r>
              <a:r>
                <a:rPr lang="vi-VN" altLang="zh-CN" sz="2200">
                  <a:solidFill>
                    <a:srgbClr val="000000"/>
                  </a:solidFill>
                </a:rPr>
                <a:t>.</a:t>
              </a:r>
              <a:endParaRPr lang="vi-VN" altLang="en-US" sz="2200">
                <a:solidFill>
                  <a:srgbClr val="000000"/>
                </a:solidFill>
              </a:endParaRPr>
            </a:p>
            <a:p>
              <a:pPr algn="just" eaLnBrk="1" hangingPunct="1">
                <a:buClr>
                  <a:schemeClr val="folHlink"/>
                </a:buClr>
                <a:buSzPct val="60000"/>
                <a:buFont typeface="Wingdings" panose="05000000000000000000" pitchFamily="2" charset="2"/>
                <a:buChar char="n"/>
              </a:pPr>
              <a:endParaRPr lang="en-GB" altLang="en-US" sz="2200">
                <a:solidFill>
                  <a:srgbClr val="000000"/>
                </a:solidFill>
                <a:latin typeface="Tahoma" panose="020B0604030504040204" pitchFamily="34" charset="0"/>
                <a:cs typeface="Times New Roman" panose="02020603050405020304" pitchFamily="18" charset="0"/>
              </a:endParaRPr>
            </a:p>
          </p:txBody>
        </p:sp>
      </p:grpSp>
      <p:sp>
        <p:nvSpPr>
          <p:cNvPr id="401414" name="Text Box 6">
            <a:extLst>
              <a:ext uri="{FF2B5EF4-FFF2-40B4-BE49-F238E27FC236}">
                <a16:creationId xmlns:a16="http://schemas.microsoft.com/office/drawing/2014/main" id="{8E590880-2705-4AC2-B93C-356E8A7F1EB3}"/>
              </a:ext>
            </a:extLst>
          </p:cNvPr>
          <p:cNvSpPr txBox="1">
            <a:spLocks noChangeArrowheads="1"/>
          </p:cNvSpPr>
          <p:nvPr/>
        </p:nvSpPr>
        <p:spPr bwMode="auto">
          <a:xfrm>
            <a:off x="1462088" y="4579938"/>
            <a:ext cx="917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cs typeface="Courier New" panose="02070309020205020404" pitchFamily="49" charset="0"/>
              </a:rPr>
              <a:t>Ví dụ</a:t>
            </a:r>
            <a:endParaRPr lang="en-US" altLang="en-US" sz="2400">
              <a:solidFill>
                <a:schemeClr val="tx2"/>
              </a:solidFill>
            </a:endParaRPr>
          </a:p>
        </p:txBody>
      </p:sp>
      <p:sp>
        <p:nvSpPr>
          <p:cNvPr id="401415" name="Rectangle 7">
            <a:extLst>
              <a:ext uri="{FF2B5EF4-FFF2-40B4-BE49-F238E27FC236}">
                <a16:creationId xmlns:a16="http://schemas.microsoft.com/office/drawing/2014/main" id="{0F9A9142-ADC8-4062-B92A-C058C2AD093F}"/>
              </a:ext>
            </a:extLst>
          </p:cNvPr>
          <p:cNvSpPr>
            <a:spLocks noChangeArrowheads="1"/>
          </p:cNvSpPr>
          <p:nvPr/>
        </p:nvSpPr>
        <p:spPr bwMode="auto">
          <a:xfrm>
            <a:off x="1447800" y="5105400"/>
            <a:ext cx="7010400" cy="14478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GB" altLang="en-US" sz="2400">
                <a:solidFill>
                  <a:srgbClr val="006699"/>
                </a:solidFill>
                <a:cs typeface="Times New Roman" panose="02020603050405020304" pitchFamily="18" charset="0"/>
              </a:rPr>
              <a:t>SELECT Tensp, Dongia FROM [San pham] </a:t>
            </a:r>
          </a:p>
          <a:p>
            <a:pPr algn="just" eaLnBrk="1" hangingPunct="1">
              <a:buClr>
                <a:schemeClr val="folHlink"/>
              </a:buClr>
              <a:buSzPct val="60000"/>
              <a:buFont typeface="Wingdings" panose="05000000000000000000" pitchFamily="2" charset="2"/>
              <a:buNone/>
            </a:pPr>
            <a:r>
              <a:rPr lang="en-GB" altLang="en-US" sz="2400">
                <a:solidFill>
                  <a:srgbClr val="006699"/>
                </a:solidFill>
                <a:cs typeface="Times New Roman" panose="02020603050405020304" pitchFamily="18" charset="0"/>
              </a:rPr>
              <a:t>	WHERE DVT =‘kg’ and Dongia &lt;</a:t>
            </a:r>
          </a:p>
          <a:p>
            <a:pPr algn="just" eaLnBrk="1" hangingPunct="1">
              <a:buClr>
                <a:schemeClr val="folHlink"/>
              </a:buClr>
              <a:buSzPct val="60000"/>
              <a:buFont typeface="Wingdings" panose="05000000000000000000" pitchFamily="2" charset="2"/>
              <a:buNone/>
            </a:pPr>
            <a:r>
              <a:rPr lang="en-GB" altLang="en-US" sz="2400">
                <a:solidFill>
                  <a:srgbClr val="006699"/>
                </a:solidFill>
                <a:cs typeface="Times New Roman" panose="02020603050405020304" pitchFamily="18" charset="0"/>
              </a:rPr>
              <a:t>	(SELECT AVG(Dongia) FROM [San pham])</a:t>
            </a:r>
            <a:r>
              <a:rPr lang="en-US" altLang="en-US" sz="2400">
                <a:solidFill>
                  <a:srgbClr val="006699"/>
                </a:solidFill>
                <a:cs typeface="Times New Roman" panose="02020603050405020304" pitchFamily="18" charset="0"/>
              </a:rPr>
              <a:t> </a:t>
            </a:r>
          </a:p>
        </p:txBody>
      </p:sp>
      <p:sp>
        <p:nvSpPr>
          <p:cNvPr id="206854" name="Footer Placeholder 1">
            <a:extLst>
              <a:ext uri="{FF2B5EF4-FFF2-40B4-BE49-F238E27FC236}">
                <a16:creationId xmlns:a16="http://schemas.microsoft.com/office/drawing/2014/main" id="{B109C73A-1A5E-4EA6-8586-4D36897FF97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01411"/>
                                        </p:tgtEl>
                                        <p:attrNameLst>
                                          <p:attrName>style.visibility</p:attrName>
                                        </p:attrNameLst>
                                      </p:cBhvr>
                                      <p:to>
                                        <p:strVal val="visible"/>
                                      </p:to>
                                    </p:set>
                                    <p:anim calcmode="lin" valueType="num">
                                      <p:cBhvr additive="base">
                                        <p:cTn id="7" dur="500" fill="hold"/>
                                        <p:tgtEl>
                                          <p:spTgt spid="401411"/>
                                        </p:tgtEl>
                                        <p:attrNameLst>
                                          <p:attrName>ppt_x</p:attrName>
                                        </p:attrNameLst>
                                      </p:cBhvr>
                                      <p:tavLst>
                                        <p:tav tm="0">
                                          <p:val>
                                            <p:strVal val="0-#ppt_w/2"/>
                                          </p:val>
                                        </p:tav>
                                        <p:tav tm="100000">
                                          <p:val>
                                            <p:strVal val="#ppt_x"/>
                                          </p:val>
                                        </p:tav>
                                      </p:tavLst>
                                    </p:anim>
                                    <p:anim calcmode="lin" valueType="num">
                                      <p:cBhvr additive="base">
                                        <p:cTn id="8" dur="500" fill="hold"/>
                                        <p:tgtEl>
                                          <p:spTgt spid="401411"/>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1414"/>
                                        </p:tgtEl>
                                        <p:attrNameLst>
                                          <p:attrName>style.visibility</p:attrName>
                                        </p:attrNameLst>
                                      </p:cBhvr>
                                      <p:to>
                                        <p:strVal val="visible"/>
                                      </p:to>
                                    </p:set>
                                    <p:anim calcmode="lin" valueType="num">
                                      <p:cBhvr additive="base">
                                        <p:cTn id="13" dur="500" fill="hold"/>
                                        <p:tgtEl>
                                          <p:spTgt spid="401414"/>
                                        </p:tgtEl>
                                        <p:attrNameLst>
                                          <p:attrName>ppt_x</p:attrName>
                                        </p:attrNameLst>
                                      </p:cBhvr>
                                      <p:tavLst>
                                        <p:tav tm="0">
                                          <p:val>
                                            <p:strVal val="0-#ppt_w/2"/>
                                          </p:val>
                                        </p:tav>
                                        <p:tav tm="100000">
                                          <p:val>
                                            <p:strVal val="#ppt_x"/>
                                          </p:val>
                                        </p:tav>
                                      </p:tavLst>
                                    </p:anim>
                                    <p:anim calcmode="lin" valueType="num">
                                      <p:cBhvr additive="base">
                                        <p:cTn id="14" dur="500" fill="hold"/>
                                        <p:tgtEl>
                                          <p:spTgt spid="401414"/>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01415"/>
                                        </p:tgtEl>
                                        <p:attrNameLst>
                                          <p:attrName>style.visibility</p:attrName>
                                        </p:attrNameLst>
                                      </p:cBhvr>
                                      <p:to>
                                        <p:strVal val="visible"/>
                                      </p:to>
                                    </p:set>
                                    <p:animEffect transition="in" filter="dissolve">
                                      <p:cBhvr>
                                        <p:cTn id="19" dur="500"/>
                                        <p:tgtEl>
                                          <p:spTgt spid="4014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1414" grpId="0" autoUpdateAnimBg="0"/>
      <p:bldP spid="401415" grpId="0" animBg="1" autoUpdateAnimBg="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2435" name="Group 3">
            <a:extLst>
              <a:ext uri="{FF2B5EF4-FFF2-40B4-BE49-F238E27FC236}">
                <a16:creationId xmlns:a16="http://schemas.microsoft.com/office/drawing/2014/main" id="{DB09ACB1-6DBE-4ABA-8FB2-A2D2E96C7FB3}"/>
              </a:ext>
            </a:extLst>
          </p:cNvPr>
          <p:cNvGrpSpPr>
            <a:grpSpLocks/>
          </p:cNvGrpSpPr>
          <p:nvPr/>
        </p:nvGrpSpPr>
        <p:grpSpPr bwMode="auto">
          <a:xfrm>
            <a:off x="1143000" y="2057400"/>
            <a:ext cx="7580313" cy="1463675"/>
            <a:chOff x="707" y="1200"/>
            <a:chExt cx="4775" cy="922"/>
          </a:xfrm>
        </p:grpSpPr>
        <p:pic>
          <p:nvPicPr>
            <p:cNvPr id="207880" name="Picture 4" descr="exists">
              <a:extLst>
                <a:ext uri="{FF2B5EF4-FFF2-40B4-BE49-F238E27FC236}">
                  <a16:creationId xmlns:a16="http://schemas.microsoft.com/office/drawing/2014/main" id="{7AAFC907-375B-4AE5-BCE8-62BEACE2B6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60" y="1200"/>
              <a:ext cx="922" cy="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881" name="Rectangle 5">
              <a:extLst>
                <a:ext uri="{FF2B5EF4-FFF2-40B4-BE49-F238E27FC236}">
                  <a16:creationId xmlns:a16="http://schemas.microsoft.com/office/drawing/2014/main" id="{80E93400-1112-4E3D-AC51-18B8942D7503}"/>
                </a:ext>
              </a:extLst>
            </p:cNvPr>
            <p:cNvSpPr>
              <a:spLocks noChangeArrowheads="1"/>
            </p:cNvSpPr>
            <p:nvPr/>
          </p:nvSpPr>
          <p:spPr bwMode="auto">
            <a:xfrm>
              <a:off x="707" y="1200"/>
              <a:ext cx="3853" cy="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Char char="n"/>
              </a:pPr>
              <a:r>
                <a:rPr lang="en-GB" altLang="en-US" sz="2200">
                  <a:solidFill>
                    <a:srgbClr val="000000"/>
                  </a:solidFill>
                  <a:cs typeface="Times New Roman" panose="02020603050405020304" pitchFamily="18" charset="0"/>
                </a:rPr>
                <a:t>Sử dụng toán tử In, Not in, Any, all…</a:t>
              </a:r>
            </a:p>
          </p:txBody>
        </p:sp>
      </p:grpSp>
      <p:sp>
        <p:nvSpPr>
          <p:cNvPr id="402438" name="Text Box 6">
            <a:extLst>
              <a:ext uri="{FF2B5EF4-FFF2-40B4-BE49-F238E27FC236}">
                <a16:creationId xmlns:a16="http://schemas.microsoft.com/office/drawing/2014/main" id="{C743BFFD-5D9B-41DE-952C-78A36DE4228C}"/>
              </a:ext>
            </a:extLst>
          </p:cNvPr>
          <p:cNvSpPr txBox="1">
            <a:spLocks noChangeArrowheads="1"/>
          </p:cNvSpPr>
          <p:nvPr/>
        </p:nvSpPr>
        <p:spPr bwMode="auto">
          <a:xfrm>
            <a:off x="1295400" y="2514600"/>
            <a:ext cx="917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cs typeface="Courier New" panose="02070309020205020404" pitchFamily="49" charset="0"/>
              </a:rPr>
              <a:t>Ví dụ</a:t>
            </a:r>
            <a:endParaRPr lang="en-US" altLang="en-US" sz="2400">
              <a:solidFill>
                <a:schemeClr val="tx2"/>
              </a:solidFill>
            </a:endParaRPr>
          </a:p>
        </p:txBody>
      </p:sp>
      <p:sp>
        <p:nvSpPr>
          <p:cNvPr id="402439" name="Rectangle 7">
            <a:extLst>
              <a:ext uri="{FF2B5EF4-FFF2-40B4-BE49-F238E27FC236}">
                <a16:creationId xmlns:a16="http://schemas.microsoft.com/office/drawing/2014/main" id="{417CB3D8-5EDE-4E71-AD64-686E5D211022}"/>
              </a:ext>
            </a:extLst>
          </p:cNvPr>
          <p:cNvSpPr>
            <a:spLocks noChangeArrowheads="1"/>
          </p:cNvSpPr>
          <p:nvPr/>
        </p:nvSpPr>
        <p:spPr bwMode="auto">
          <a:xfrm>
            <a:off x="1295400" y="3048000"/>
            <a:ext cx="7010400" cy="17526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GB" altLang="en-US" sz="2400" b="1">
                <a:solidFill>
                  <a:srgbClr val="006699"/>
                </a:solidFill>
                <a:cs typeface="Times New Roman" panose="02020603050405020304" pitchFamily="18" charset="0"/>
              </a:rPr>
              <a:t>1) SELECT Mahd FROM [Chi tiet hoa don] </a:t>
            </a:r>
          </a:p>
          <a:p>
            <a:pPr algn="just" eaLnBrk="1" hangingPunct="1">
              <a:buClr>
                <a:schemeClr val="folHlink"/>
              </a:buClr>
              <a:buSzPct val="60000"/>
              <a:buFont typeface="Wingdings" panose="05000000000000000000" pitchFamily="2" charset="2"/>
              <a:buNone/>
            </a:pPr>
            <a:r>
              <a:rPr lang="en-GB" altLang="en-US" sz="2400" b="1">
                <a:solidFill>
                  <a:srgbClr val="006699"/>
                </a:solidFill>
                <a:cs typeface="Times New Roman" panose="02020603050405020304" pitchFamily="18" charset="0"/>
              </a:rPr>
              <a:t>	WHERE Masp</a:t>
            </a:r>
          </a:p>
          <a:p>
            <a:pPr algn="just" eaLnBrk="1" hangingPunct="1">
              <a:buClr>
                <a:schemeClr val="folHlink"/>
              </a:buClr>
              <a:buSzPct val="60000"/>
              <a:buFont typeface="Wingdings" panose="05000000000000000000" pitchFamily="2" charset="2"/>
              <a:buNone/>
            </a:pPr>
            <a:r>
              <a:rPr lang="en-GB" altLang="en-US" sz="2400" b="1">
                <a:solidFill>
                  <a:srgbClr val="006699"/>
                </a:solidFill>
                <a:cs typeface="Times New Roman" panose="02020603050405020304" pitchFamily="18" charset="0"/>
              </a:rPr>
              <a:t>	In (SELECT Masp FROM [San Pham]</a:t>
            </a:r>
          </a:p>
          <a:p>
            <a:pPr algn="just" eaLnBrk="1" hangingPunct="1">
              <a:buClr>
                <a:schemeClr val="folHlink"/>
              </a:buClr>
              <a:buSzPct val="60000"/>
              <a:buFont typeface="Wingdings" panose="05000000000000000000" pitchFamily="2" charset="2"/>
              <a:buNone/>
            </a:pPr>
            <a:r>
              <a:rPr lang="en-GB" altLang="en-US" sz="2400" b="1">
                <a:solidFill>
                  <a:srgbClr val="006699"/>
                </a:solidFill>
                <a:cs typeface="Times New Roman" panose="02020603050405020304" pitchFamily="18" charset="0"/>
              </a:rPr>
              <a:t>	WHERE DVT =‘Kg’)</a:t>
            </a:r>
            <a:r>
              <a:rPr lang="en-US" altLang="en-US" sz="2400" b="1">
                <a:solidFill>
                  <a:srgbClr val="006699"/>
                </a:solidFill>
                <a:cs typeface="Times New Roman" panose="02020603050405020304" pitchFamily="18" charset="0"/>
              </a:rPr>
              <a:t> </a:t>
            </a:r>
          </a:p>
        </p:txBody>
      </p:sp>
      <p:sp>
        <p:nvSpPr>
          <p:cNvPr id="402440" name="Rectangle 8">
            <a:extLst>
              <a:ext uri="{FF2B5EF4-FFF2-40B4-BE49-F238E27FC236}">
                <a16:creationId xmlns:a16="http://schemas.microsoft.com/office/drawing/2014/main" id="{3199C52D-0CC8-4D35-87CB-591C4FDE5C54}"/>
              </a:ext>
            </a:extLst>
          </p:cNvPr>
          <p:cNvSpPr>
            <a:spLocks noChangeArrowheads="1"/>
          </p:cNvSpPr>
          <p:nvPr/>
        </p:nvSpPr>
        <p:spPr bwMode="auto">
          <a:xfrm>
            <a:off x="1295400" y="4953000"/>
            <a:ext cx="7010400" cy="1600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2) SELECT Mahd, Masp, Soluong FROM [Chi tiet hoa don] WHERE Soluong &gt;=All  (SELECT Soluong FROM [Chi tiet hoa don])</a:t>
            </a:r>
            <a:r>
              <a:rPr lang="en-US" altLang="en-US" sz="2400">
                <a:cs typeface="Times New Roman" panose="02020603050405020304" pitchFamily="18" charset="0"/>
              </a:rPr>
              <a:t> </a:t>
            </a:r>
          </a:p>
        </p:txBody>
      </p:sp>
      <p:sp>
        <p:nvSpPr>
          <p:cNvPr id="402442" name="Rectangle 10">
            <a:extLst>
              <a:ext uri="{FF2B5EF4-FFF2-40B4-BE49-F238E27FC236}">
                <a16:creationId xmlns:a16="http://schemas.microsoft.com/office/drawing/2014/main" id="{4730BDEC-B85A-47A1-BD4A-30F3B15B56BB}"/>
              </a:ext>
            </a:extLst>
          </p:cNvPr>
          <p:cNvSpPr>
            <a:spLocks noGrp="1" noChangeArrowheads="1"/>
          </p:cNvSpPr>
          <p:nvPr>
            <p:ph type="title"/>
          </p:nvPr>
        </p:nvSpPr>
        <p:spPr>
          <a:xfrm>
            <a:off x="1122363" y="914400"/>
            <a:ext cx="7793037" cy="762000"/>
          </a:xfrm>
        </p:spPr>
        <p:txBody>
          <a:bodyPr/>
          <a:lstStyle/>
          <a:p>
            <a:pPr eaLnBrk="1" hangingPunct="1">
              <a:defRPr/>
            </a:pPr>
            <a:r>
              <a:rPr lang="en-US">
                <a:solidFill>
                  <a:srgbClr val="0000FF"/>
                </a:solidFill>
              </a:rPr>
              <a:t>Subquery trả về nhiều giá trị</a:t>
            </a:r>
          </a:p>
        </p:txBody>
      </p:sp>
      <p:sp>
        <p:nvSpPr>
          <p:cNvPr id="207879" name="Footer Placeholder 1">
            <a:extLst>
              <a:ext uri="{FF2B5EF4-FFF2-40B4-BE49-F238E27FC236}">
                <a16:creationId xmlns:a16="http://schemas.microsoft.com/office/drawing/2014/main" id="{C602A92F-EF84-447E-8A87-2E69F0B935D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402435"/>
                                        </p:tgtEl>
                                        <p:attrNameLst>
                                          <p:attrName>style.visibility</p:attrName>
                                        </p:attrNameLst>
                                      </p:cBhvr>
                                      <p:to>
                                        <p:strVal val="visible"/>
                                      </p:to>
                                    </p:set>
                                    <p:anim calcmode="lin" valueType="num">
                                      <p:cBhvr additive="base">
                                        <p:cTn id="7" dur="500" fill="hold"/>
                                        <p:tgtEl>
                                          <p:spTgt spid="402435"/>
                                        </p:tgtEl>
                                        <p:attrNameLst>
                                          <p:attrName>ppt_x</p:attrName>
                                        </p:attrNameLst>
                                      </p:cBhvr>
                                      <p:tavLst>
                                        <p:tav tm="0">
                                          <p:val>
                                            <p:strVal val="0-#ppt_w/2"/>
                                          </p:val>
                                        </p:tav>
                                        <p:tav tm="100000">
                                          <p:val>
                                            <p:strVal val="#ppt_x"/>
                                          </p:val>
                                        </p:tav>
                                      </p:tavLst>
                                    </p:anim>
                                    <p:anim calcmode="lin" valueType="num">
                                      <p:cBhvr additive="base">
                                        <p:cTn id="8" dur="500" fill="hold"/>
                                        <p:tgtEl>
                                          <p:spTgt spid="40243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2438"/>
                                        </p:tgtEl>
                                        <p:attrNameLst>
                                          <p:attrName>style.visibility</p:attrName>
                                        </p:attrNameLst>
                                      </p:cBhvr>
                                      <p:to>
                                        <p:strVal val="visible"/>
                                      </p:to>
                                    </p:set>
                                    <p:anim calcmode="lin" valueType="num">
                                      <p:cBhvr additive="base">
                                        <p:cTn id="13" dur="500" fill="hold"/>
                                        <p:tgtEl>
                                          <p:spTgt spid="402438"/>
                                        </p:tgtEl>
                                        <p:attrNameLst>
                                          <p:attrName>ppt_x</p:attrName>
                                        </p:attrNameLst>
                                      </p:cBhvr>
                                      <p:tavLst>
                                        <p:tav tm="0">
                                          <p:val>
                                            <p:strVal val="0-#ppt_w/2"/>
                                          </p:val>
                                        </p:tav>
                                        <p:tav tm="100000">
                                          <p:val>
                                            <p:strVal val="#ppt_x"/>
                                          </p:val>
                                        </p:tav>
                                      </p:tavLst>
                                    </p:anim>
                                    <p:anim calcmode="lin" valueType="num">
                                      <p:cBhvr additive="base">
                                        <p:cTn id="14" dur="500" fill="hold"/>
                                        <p:tgtEl>
                                          <p:spTgt spid="40243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02439"/>
                                        </p:tgtEl>
                                        <p:attrNameLst>
                                          <p:attrName>style.visibility</p:attrName>
                                        </p:attrNameLst>
                                      </p:cBhvr>
                                      <p:to>
                                        <p:strVal val="visible"/>
                                      </p:to>
                                    </p:set>
                                    <p:animEffect transition="in" filter="dissolve">
                                      <p:cBhvr>
                                        <p:cTn id="19" dur="500"/>
                                        <p:tgtEl>
                                          <p:spTgt spid="40243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402440"/>
                                        </p:tgtEl>
                                        <p:attrNameLst>
                                          <p:attrName>style.visibility</p:attrName>
                                        </p:attrNameLst>
                                      </p:cBhvr>
                                      <p:to>
                                        <p:strVal val="visible"/>
                                      </p:to>
                                    </p:set>
                                    <p:animEffect transition="in" filter="dissolve">
                                      <p:cBhvr>
                                        <p:cTn id="24" dur="500"/>
                                        <p:tgtEl>
                                          <p:spTgt spid="4024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2438" grpId="0" autoUpdateAnimBg="0"/>
      <p:bldP spid="402439" grpId="0" animBg="1" autoUpdateAnimBg="0"/>
      <p:bldP spid="402440" grpId="0" animBg="1" autoUpdateAnimBg="0"/>
    </p:bldLst>
  </p:timing>
</p:sld>
</file>

<file path=ppt/slides/slide1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3459" name="Rectangle 3">
            <a:extLst>
              <a:ext uri="{FF2B5EF4-FFF2-40B4-BE49-F238E27FC236}">
                <a16:creationId xmlns:a16="http://schemas.microsoft.com/office/drawing/2014/main" id="{E2067C26-7640-4BAC-B310-3557293691CC}"/>
              </a:ext>
            </a:extLst>
          </p:cNvPr>
          <p:cNvSpPr>
            <a:spLocks noGrp="1" noChangeArrowheads="1"/>
          </p:cNvSpPr>
          <p:nvPr>
            <p:ph type="body" idx="1"/>
          </p:nvPr>
        </p:nvSpPr>
        <p:spPr/>
        <p:txBody>
          <a:bodyPr/>
          <a:lstStyle/>
          <a:p>
            <a:pPr eaLnBrk="1" hangingPunct="1">
              <a:lnSpc>
                <a:spcPct val="80000"/>
              </a:lnSpc>
              <a:tabLst>
                <a:tab pos="1371600" algn="l"/>
                <a:tab pos="2514600" algn="l"/>
              </a:tabLst>
            </a:pPr>
            <a:r>
              <a:rPr lang="en-US" altLang="en-US" sz="2000">
                <a:solidFill>
                  <a:srgbClr val="000000"/>
                </a:solidFill>
                <a:effectLst/>
              </a:rPr>
              <a:t>Cho biết các sản phẩm có đơn giá cao nhất</a:t>
            </a:r>
          </a:p>
          <a:p>
            <a:pPr lvl="1" eaLnBrk="1" hangingPunct="1">
              <a:lnSpc>
                <a:spcPct val="80000"/>
              </a:lnSpc>
              <a:buFontTx/>
              <a:buNone/>
              <a:tabLst>
                <a:tab pos="1371600" algn="l"/>
                <a:tab pos="2514600" algn="l"/>
              </a:tabLst>
            </a:pPr>
            <a:r>
              <a:rPr lang="en-US" altLang="en-US" sz="2000">
                <a:solidFill>
                  <a:srgbClr val="000000"/>
                </a:solidFill>
                <a:effectLst/>
              </a:rPr>
              <a:t>SELECT 	* </a:t>
            </a:r>
          </a:p>
          <a:p>
            <a:pPr lvl="1" eaLnBrk="1" hangingPunct="1">
              <a:lnSpc>
                <a:spcPct val="80000"/>
              </a:lnSpc>
              <a:buFontTx/>
              <a:buNone/>
              <a:tabLst>
                <a:tab pos="1371600" algn="l"/>
                <a:tab pos="2514600" algn="l"/>
              </a:tabLst>
            </a:pPr>
            <a:r>
              <a:rPr lang="en-US" altLang="en-US" sz="2000">
                <a:solidFill>
                  <a:srgbClr val="000000"/>
                </a:solidFill>
                <a:effectLst/>
              </a:rPr>
              <a:t>FROM    	[San Pham]</a:t>
            </a:r>
          </a:p>
          <a:p>
            <a:pPr lvl="1" eaLnBrk="1" hangingPunct="1">
              <a:lnSpc>
                <a:spcPct val="80000"/>
              </a:lnSpc>
              <a:buFontTx/>
              <a:buNone/>
              <a:tabLst>
                <a:tab pos="1371600" algn="l"/>
                <a:tab pos="2514600" algn="l"/>
              </a:tabLst>
            </a:pPr>
            <a:r>
              <a:rPr lang="en-US" altLang="en-US" sz="2000">
                <a:solidFill>
                  <a:srgbClr val="000000"/>
                </a:solidFill>
                <a:effectLst/>
              </a:rPr>
              <a:t>WHERE 	Dongia &gt;= ALL</a:t>
            </a:r>
          </a:p>
          <a:p>
            <a:pPr lvl="1" eaLnBrk="1" hangingPunct="1">
              <a:lnSpc>
                <a:spcPct val="80000"/>
              </a:lnSpc>
              <a:buFontTx/>
              <a:buNone/>
              <a:tabLst>
                <a:tab pos="1371600" algn="l"/>
                <a:tab pos="2514600" algn="l"/>
              </a:tabLst>
            </a:pPr>
            <a:r>
              <a:rPr lang="en-US" altLang="en-US" sz="2000">
                <a:solidFill>
                  <a:srgbClr val="000000"/>
                </a:solidFill>
                <a:effectLst/>
              </a:rPr>
              <a:t>		</a:t>
            </a:r>
            <a:r>
              <a:rPr lang="en-US" altLang="en-US" sz="2000">
                <a:solidFill>
                  <a:srgbClr val="990000"/>
                </a:solidFill>
                <a:effectLst/>
              </a:rPr>
              <a:t>(SELECT Dongia FROM [San pham])</a:t>
            </a:r>
          </a:p>
          <a:p>
            <a:pPr lvl="1" eaLnBrk="1" hangingPunct="1">
              <a:lnSpc>
                <a:spcPct val="80000"/>
              </a:lnSpc>
              <a:buFontTx/>
              <a:buNone/>
              <a:tabLst>
                <a:tab pos="1371600" algn="l"/>
                <a:tab pos="2514600" algn="l"/>
              </a:tabLst>
            </a:pPr>
            <a:endParaRPr lang="en-US" altLang="en-US" sz="2000">
              <a:solidFill>
                <a:srgbClr val="990000"/>
              </a:solidFill>
              <a:effectLst/>
            </a:endParaRPr>
          </a:p>
          <a:p>
            <a:pPr eaLnBrk="1" hangingPunct="1">
              <a:lnSpc>
                <a:spcPct val="80000"/>
              </a:lnSpc>
              <a:tabLst>
                <a:tab pos="1371600" algn="l"/>
                <a:tab pos="2514600" algn="l"/>
              </a:tabLst>
            </a:pPr>
            <a:r>
              <a:rPr lang="en-US" altLang="en-US" sz="2000">
                <a:solidFill>
                  <a:srgbClr val="000000"/>
                </a:solidFill>
                <a:effectLst/>
              </a:rPr>
              <a:t>Cho biết các sản phẩm có đơn vị tính có chữ a và có đơn giá cao nhất</a:t>
            </a:r>
          </a:p>
          <a:p>
            <a:pPr lvl="1" eaLnBrk="1" hangingPunct="1">
              <a:lnSpc>
                <a:spcPct val="80000"/>
              </a:lnSpc>
              <a:buFontTx/>
              <a:buNone/>
              <a:tabLst>
                <a:tab pos="1371600" algn="l"/>
                <a:tab pos="2514600" algn="l"/>
              </a:tabLst>
            </a:pPr>
            <a:r>
              <a:rPr lang="en-US" altLang="en-US" sz="2000">
                <a:solidFill>
                  <a:srgbClr val="000000"/>
                </a:solidFill>
                <a:effectLst/>
              </a:rPr>
              <a:t>SELECT                  * </a:t>
            </a:r>
          </a:p>
          <a:p>
            <a:pPr lvl="1" eaLnBrk="1" hangingPunct="1">
              <a:lnSpc>
                <a:spcPct val="80000"/>
              </a:lnSpc>
              <a:buFontTx/>
              <a:buNone/>
              <a:tabLst>
                <a:tab pos="1371600" algn="l"/>
                <a:tab pos="2514600" algn="l"/>
              </a:tabLst>
            </a:pPr>
            <a:r>
              <a:rPr lang="en-US" altLang="en-US" sz="2000">
                <a:solidFill>
                  <a:srgbClr val="000000"/>
                </a:solidFill>
                <a:effectLst/>
              </a:rPr>
              <a:t>FROM    	[San pham]</a:t>
            </a:r>
          </a:p>
          <a:p>
            <a:pPr lvl="1" eaLnBrk="1" hangingPunct="1">
              <a:lnSpc>
                <a:spcPct val="80000"/>
              </a:lnSpc>
              <a:buFontTx/>
              <a:buNone/>
              <a:tabLst>
                <a:tab pos="1371600" algn="l"/>
                <a:tab pos="2514600" algn="l"/>
              </a:tabLst>
            </a:pPr>
            <a:r>
              <a:rPr lang="en-US" altLang="en-US" sz="2000">
                <a:solidFill>
                  <a:srgbClr val="000000"/>
                </a:solidFill>
                <a:effectLst/>
              </a:rPr>
              <a:t>WHERE 	DVT like ‘%a%’  and </a:t>
            </a:r>
          </a:p>
          <a:p>
            <a:pPr lvl="1" eaLnBrk="1" hangingPunct="1">
              <a:lnSpc>
                <a:spcPct val="80000"/>
              </a:lnSpc>
              <a:buFontTx/>
              <a:buNone/>
              <a:tabLst>
                <a:tab pos="1371600" algn="l"/>
                <a:tab pos="2514600" algn="l"/>
              </a:tabLst>
            </a:pPr>
            <a:r>
              <a:rPr lang="en-US" altLang="en-US" sz="2000">
                <a:solidFill>
                  <a:srgbClr val="000000"/>
                </a:solidFill>
                <a:effectLst/>
              </a:rPr>
              <a:t>			Dongia &gt;= ALL</a:t>
            </a:r>
          </a:p>
          <a:p>
            <a:pPr lvl="1" eaLnBrk="1" hangingPunct="1">
              <a:lnSpc>
                <a:spcPct val="80000"/>
              </a:lnSpc>
              <a:buFontTx/>
              <a:buNone/>
              <a:tabLst>
                <a:tab pos="1371600" algn="l"/>
                <a:tab pos="2514600" algn="l"/>
              </a:tabLst>
            </a:pPr>
            <a:r>
              <a:rPr lang="en-US" altLang="en-US" sz="2000">
                <a:solidFill>
                  <a:srgbClr val="000000"/>
                </a:solidFill>
                <a:effectLst/>
              </a:rPr>
              <a:t>		</a:t>
            </a:r>
            <a:r>
              <a:rPr lang="en-US" altLang="en-US" sz="2000">
                <a:solidFill>
                  <a:srgbClr val="990000"/>
                </a:solidFill>
                <a:effectLst/>
              </a:rPr>
              <a:t>(SELECT Dongia FROM [san pham])</a:t>
            </a:r>
          </a:p>
        </p:txBody>
      </p:sp>
      <p:sp>
        <p:nvSpPr>
          <p:cNvPr id="403461" name="Rectangle 5">
            <a:extLst>
              <a:ext uri="{FF2B5EF4-FFF2-40B4-BE49-F238E27FC236}">
                <a16:creationId xmlns:a16="http://schemas.microsoft.com/office/drawing/2014/main" id="{B2285E18-B316-4BF7-AFB1-7F0F3410B7AE}"/>
              </a:ext>
            </a:extLst>
          </p:cNvPr>
          <p:cNvSpPr>
            <a:spLocks noGrp="1" noChangeArrowheads="1"/>
          </p:cNvSpPr>
          <p:nvPr>
            <p:ph type="title"/>
          </p:nvPr>
        </p:nvSpPr>
        <p:spPr>
          <a:xfrm>
            <a:off x="1122363" y="914400"/>
            <a:ext cx="7793037" cy="762000"/>
          </a:xfrm>
        </p:spPr>
        <p:txBody>
          <a:bodyPr/>
          <a:lstStyle/>
          <a:p>
            <a:pPr eaLnBrk="1" hangingPunct="1">
              <a:defRPr/>
            </a:pPr>
            <a:r>
              <a:rPr lang="en-US">
                <a:solidFill>
                  <a:srgbClr val="0000FF"/>
                </a:solidFill>
              </a:rPr>
              <a:t>Subquery trả về nhiều giá trị</a:t>
            </a:r>
          </a:p>
        </p:txBody>
      </p:sp>
      <p:sp>
        <p:nvSpPr>
          <p:cNvPr id="208900" name="Footer Placeholder 1">
            <a:extLst>
              <a:ext uri="{FF2B5EF4-FFF2-40B4-BE49-F238E27FC236}">
                <a16:creationId xmlns:a16="http://schemas.microsoft.com/office/drawing/2014/main" id="{E0CDCE08-A852-4F1E-A7F7-9F07D9C0F47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4" presetClass="entr" presetSubtype="0" fill="hold" grpId="0" nodeType="clickEffect">
                                  <p:stCondLst>
                                    <p:cond delay="0"/>
                                  </p:stCondLst>
                                  <p:childTnLst>
                                    <p:set>
                                      <p:cBhvr>
                                        <p:cTn id="6" dur="1" fill="hold">
                                          <p:stCondLst>
                                            <p:cond delay="499"/>
                                          </p:stCondLst>
                                        </p:cTn>
                                        <p:tgtEl>
                                          <p:spTgt spid="403459">
                                            <p:txEl>
                                              <p:pRg st="0" end="0"/>
                                            </p:txEl>
                                          </p:spTgt>
                                        </p:tgtEl>
                                        <p:attrNameLst>
                                          <p:attrName>style.visibility</p:attrName>
                                        </p:attrNameLst>
                                      </p:cBhvr>
                                      <p:to>
                                        <p:strVal val="visible"/>
                                      </p:to>
                                    </p:set>
                                    <p:anim to="" calcmode="lin" valueType="num">
                                      <p:cBhvr>
                                        <p:cTn id="7" dur="1" fill="hold"/>
                                        <p:tgtEl>
                                          <p:spTgt spid="403459">
                                            <p:txEl>
                                              <p:pRg st="0" end="0"/>
                                            </p:txEl>
                                          </p:spTgt>
                                        </p:tgtEl>
                                        <p:attrNameLst>
                                          <p:attrName/>
                                        </p:attrNameLst>
                                      </p:cBhvr>
                                    </p:anim>
                                  </p:childTnLst>
                                </p:cTn>
                              </p:par>
                              <p:par>
                                <p:cTn id="8" presetID="24" presetClass="entr" presetSubtype="0" fill="hold" grpId="0" nodeType="withEffect">
                                  <p:stCondLst>
                                    <p:cond delay="0"/>
                                  </p:stCondLst>
                                  <p:childTnLst>
                                    <p:set>
                                      <p:cBhvr>
                                        <p:cTn id="9" dur="1" fill="hold">
                                          <p:stCondLst>
                                            <p:cond delay="499"/>
                                          </p:stCondLst>
                                        </p:cTn>
                                        <p:tgtEl>
                                          <p:spTgt spid="403459">
                                            <p:txEl>
                                              <p:pRg st="1" end="1"/>
                                            </p:txEl>
                                          </p:spTgt>
                                        </p:tgtEl>
                                        <p:attrNameLst>
                                          <p:attrName>style.visibility</p:attrName>
                                        </p:attrNameLst>
                                      </p:cBhvr>
                                      <p:to>
                                        <p:strVal val="visible"/>
                                      </p:to>
                                    </p:set>
                                    <p:anim to="" calcmode="lin" valueType="num">
                                      <p:cBhvr>
                                        <p:cTn id="10" dur="1" fill="hold"/>
                                        <p:tgtEl>
                                          <p:spTgt spid="403459">
                                            <p:txEl>
                                              <p:pRg st="1" end="1"/>
                                            </p:txEl>
                                          </p:spTgt>
                                        </p:tgtEl>
                                        <p:attrNameLst>
                                          <p:attrName/>
                                        </p:attrNameLst>
                                      </p:cBhvr>
                                    </p:anim>
                                  </p:childTnLst>
                                </p:cTn>
                              </p:par>
                              <p:par>
                                <p:cTn id="11" presetID="24" presetClass="entr" presetSubtype="0" fill="hold" grpId="0" nodeType="withEffect">
                                  <p:stCondLst>
                                    <p:cond delay="0"/>
                                  </p:stCondLst>
                                  <p:childTnLst>
                                    <p:set>
                                      <p:cBhvr>
                                        <p:cTn id="12" dur="1" fill="hold">
                                          <p:stCondLst>
                                            <p:cond delay="499"/>
                                          </p:stCondLst>
                                        </p:cTn>
                                        <p:tgtEl>
                                          <p:spTgt spid="403459">
                                            <p:txEl>
                                              <p:pRg st="2" end="2"/>
                                            </p:txEl>
                                          </p:spTgt>
                                        </p:tgtEl>
                                        <p:attrNameLst>
                                          <p:attrName>style.visibility</p:attrName>
                                        </p:attrNameLst>
                                      </p:cBhvr>
                                      <p:to>
                                        <p:strVal val="visible"/>
                                      </p:to>
                                    </p:set>
                                    <p:anim to="" calcmode="lin" valueType="num">
                                      <p:cBhvr>
                                        <p:cTn id="13" dur="1" fill="hold"/>
                                        <p:tgtEl>
                                          <p:spTgt spid="403459">
                                            <p:txEl>
                                              <p:pRg st="2" end="2"/>
                                            </p:txEl>
                                          </p:spTgt>
                                        </p:tgtEl>
                                        <p:attrNameLst>
                                          <p:attrName/>
                                        </p:attrNameLst>
                                      </p:cBhvr>
                                    </p:anim>
                                  </p:childTnLst>
                                </p:cTn>
                              </p:par>
                              <p:par>
                                <p:cTn id="14" presetID="24" presetClass="entr" presetSubtype="0" fill="hold" grpId="0" nodeType="withEffect">
                                  <p:stCondLst>
                                    <p:cond delay="0"/>
                                  </p:stCondLst>
                                  <p:childTnLst>
                                    <p:set>
                                      <p:cBhvr>
                                        <p:cTn id="15" dur="1" fill="hold">
                                          <p:stCondLst>
                                            <p:cond delay="499"/>
                                          </p:stCondLst>
                                        </p:cTn>
                                        <p:tgtEl>
                                          <p:spTgt spid="403459">
                                            <p:txEl>
                                              <p:pRg st="3" end="3"/>
                                            </p:txEl>
                                          </p:spTgt>
                                        </p:tgtEl>
                                        <p:attrNameLst>
                                          <p:attrName>style.visibility</p:attrName>
                                        </p:attrNameLst>
                                      </p:cBhvr>
                                      <p:to>
                                        <p:strVal val="visible"/>
                                      </p:to>
                                    </p:set>
                                    <p:anim to="" calcmode="lin" valueType="num">
                                      <p:cBhvr>
                                        <p:cTn id="16" dur="1" fill="hold"/>
                                        <p:tgtEl>
                                          <p:spTgt spid="403459">
                                            <p:txEl>
                                              <p:pRg st="3" end="3"/>
                                            </p:txEl>
                                          </p:spTgt>
                                        </p:tgtEl>
                                        <p:attrNameLst>
                                          <p:attrName/>
                                        </p:attrNameLst>
                                      </p:cBhvr>
                                    </p:anim>
                                  </p:childTnLst>
                                </p:cTn>
                              </p:par>
                              <p:par>
                                <p:cTn id="17" presetID="24" presetClass="entr" presetSubtype="0" fill="hold" grpId="0" nodeType="withEffect">
                                  <p:stCondLst>
                                    <p:cond delay="0"/>
                                  </p:stCondLst>
                                  <p:childTnLst>
                                    <p:set>
                                      <p:cBhvr>
                                        <p:cTn id="18" dur="1" fill="hold">
                                          <p:stCondLst>
                                            <p:cond delay="499"/>
                                          </p:stCondLst>
                                        </p:cTn>
                                        <p:tgtEl>
                                          <p:spTgt spid="403459">
                                            <p:txEl>
                                              <p:pRg st="4" end="4"/>
                                            </p:txEl>
                                          </p:spTgt>
                                        </p:tgtEl>
                                        <p:attrNameLst>
                                          <p:attrName>style.visibility</p:attrName>
                                        </p:attrNameLst>
                                      </p:cBhvr>
                                      <p:to>
                                        <p:strVal val="visible"/>
                                      </p:to>
                                    </p:set>
                                    <p:anim to="" calcmode="lin" valueType="num">
                                      <p:cBhvr>
                                        <p:cTn id="19" dur="1" fill="hold"/>
                                        <p:tgtEl>
                                          <p:spTgt spid="403459">
                                            <p:txEl>
                                              <p:pRg st="4" end="4"/>
                                            </p:txEl>
                                          </p:spTgt>
                                        </p:tgtEl>
                                        <p:attrNameLst>
                                          <p:attrName/>
                                        </p:attrNameLst>
                                      </p:cBhvr>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4" presetClass="entr" presetSubtype="0" fill="hold" grpId="0" nodeType="clickEffect">
                                  <p:stCondLst>
                                    <p:cond delay="0"/>
                                  </p:stCondLst>
                                  <p:childTnLst>
                                    <p:set>
                                      <p:cBhvr>
                                        <p:cTn id="23" dur="1" fill="hold">
                                          <p:stCondLst>
                                            <p:cond delay="499"/>
                                          </p:stCondLst>
                                        </p:cTn>
                                        <p:tgtEl>
                                          <p:spTgt spid="403459">
                                            <p:txEl>
                                              <p:pRg st="6" end="6"/>
                                            </p:txEl>
                                          </p:spTgt>
                                        </p:tgtEl>
                                        <p:attrNameLst>
                                          <p:attrName>style.visibility</p:attrName>
                                        </p:attrNameLst>
                                      </p:cBhvr>
                                      <p:to>
                                        <p:strVal val="visible"/>
                                      </p:to>
                                    </p:set>
                                    <p:anim to="" calcmode="lin" valueType="num">
                                      <p:cBhvr>
                                        <p:cTn id="24" dur="1" fill="hold"/>
                                        <p:tgtEl>
                                          <p:spTgt spid="403459">
                                            <p:txEl>
                                              <p:pRg st="6" end="6"/>
                                            </p:txEl>
                                          </p:spTgt>
                                        </p:tgtEl>
                                        <p:attrNameLst>
                                          <p:attrName/>
                                        </p:attrNameLst>
                                      </p:cBhvr>
                                    </p:anim>
                                  </p:childTnLst>
                                </p:cTn>
                              </p:par>
                              <p:par>
                                <p:cTn id="25" presetID="24" presetClass="entr" presetSubtype="0" fill="hold" grpId="0" nodeType="withEffect">
                                  <p:stCondLst>
                                    <p:cond delay="0"/>
                                  </p:stCondLst>
                                  <p:childTnLst>
                                    <p:set>
                                      <p:cBhvr>
                                        <p:cTn id="26" dur="1" fill="hold">
                                          <p:stCondLst>
                                            <p:cond delay="499"/>
                                          </p:stCondLst>
                                        </p:cTn>
                                        <p:tgtEl>
                                          <p:spTgt spid="403459">
                                            <p:txEl>
                                              <p:pRg st="7" end="7"/>
                                            </p:txEl>
                                          </p:spTgt>
                                        </p:tgtEl>
                                        <p:attrNameLst>
                                          <p:attrName>style.visibility</p:attrName>
                                        </p:attrNameLst>
                                      </p:cBhvr>
                                      <p:to>
                                        <p:strVal val="visible"/>
                                      </p:to>
                                    </p:set>
                                    <p:anim to="" calcmode="lin" valueType="num">
                                      <p:cBhvr>
                                        <p:cTn id="27" dur="1" fill="hold"/>
                                        <p:tgtEl>
                                          <p:spTgt spid="403459">
                                            <p:txEl>
                                              <p:pRg st="7" end="7"/>
                                            </p:txEl>
                                          </p:spTgt>
                                        </p:tgtEl>
                                        <p:attrNameLst>
                                          <p:attrName/>
                                        </p:attrNameLst>
                                      </p:cBhvr>
                                    </p:anim>
                                  </p:childTnLst>
                                </p:cTn>
                              </p:par>
                              <p:par>
                                <p:cTn id="28" presetID="24" presetClass="entr" presetSubtype="0" fill="hold" grpId="0" nodeType="withEffect">
                                  <p:stCondLst>
                                    <p:cond delay="0"/>
                                  </p:stCondLst>
                                  <p:childTnLst>
                                    <p:set>
                                      <p:cBhvr>
                                        <p:cTn id="29" dur="1" fill="hold">
                                          <p:stCondLst>
                                            <p:cond delay="499"/>
                                          </p:stCondLst>
                                        </p:cTn>
                                        <p:tgtEl>
                                          <p:spTgt spid="403459">
                                            <p:txEl>
                                              <p:pRg st="8" end="8"/>
                                            </p:txEl>
                                          </p:spTgt>
                                        </p:tgtEl>
                                        <p:attrNameLst>
                                          <p:attrName>style.visibility</p:attrName>
                                        </p:attrNameLst>
                                      </p:cBhvr>
                                      <p:to>
                                        <p:strVal val="visible"/>
                                      </p:to>
                                    </p:set>
                                    <p:anim to="" calcmode="lin" valueType="num">
                                      <p:cBhvr>
                                        <p:cTn id="30" dur="1" fill="hold"/>
                                        <p:tgtEl>
                                          <p:spTgt spid="403459">
                                            <p:txEl>
                                              <p:pRg st="8" end="8"/>
                                            </p:txEl>
                                          </p:spTgt>
                                        </p:tgtEl>
                                        <p:attrNameLst>
                                          <p:attrName/>
                                        </p:attrNameLst>
                                      </p:cBhvr>
                                    </p:anim>
                                  </p:childTnLst>
                                </p:cTn>
                              </p:par>
                              <p:par>
                                <p:cTn id="31" presetID="24" presetClass="entr" presetSubtype="0" fill="hold" grpId="0" nodeType="withEffect">
                                  <p:stCondLst>
                                    <p:cond delay="0"/>
                                  </p:stCondLst>
                                  <p:childTnLst>
                                    <p:set>
                                      <p:cBhvr>
                                        <p:cTn id="32" dur="1" fill="hold">
                                          <p:stCondLst>
                                            <p:cond delay="499"/>
                                          </p:stCondLst>
                                        </p:cTn>
                                        <p:tgtEl>
                                          <p:spTgt spid="403459">
                                            <p:txEl>
                                              <p:pRg st="9" end="9"/>
                                            </p:txEl>
                                          </p:spTgt>
                                        </p:tgtEl>
                                        <p:attrNameLst>
                                          <p:attrName>style.visibility</p:attrName>
                                        </p:attrNameLst>
                                      </p:cBhvr>
                                      <p:to>
                                        <p:strVal val="visible"/>
                                      </p:to>
                                    </p:set>
                                    <p:anim to="" calcmode="lin" valueType="num">
                                      <p:cBhvr>
                                        <p:cTn id="33" dur="1" fill="hold"/>
                                        <p:tgtEl>
                                          <p:spTgt spid="403459">
                                            <p:txEl>
                                              <p:pRg st="9" end="9"/>
                                            </p:txEl>
                                          </p:spTgt>
                                        </p:tgtEl>
                                        <p:attrNameLst>
                                          <p:attrName/>
                                        </p:attrNameLst>
                                      </p:cBhvr>
                                    </p:anim>
                                  </p:childTnLst>
                                </p:cTn>
                              </p:par>
                              <p:par>
                                <p:cTn id="34" presetID="24" presetClass="entr" presetSubtype="0" fill="hold" grpId="0" nodeType="withEffect">
                                  <p:stCondLst>
                                    <p:cond delay="0"/>
                                  </p:stCondLst>
                                  <p:childTnLst>
                                    <p:set>
                                      <p:cBhvr>
                                        <p:cTn id="35" dur="1" fill="hold">
                                          <p:stCondLst>
                                            <p:cond delay="499"/>
                                          </p:stCondLst>
                                        </p:cTn>
                                        <p:tgtEl>
                                          <p:spTgt spid="403459">
                                            <p:txEl>
                                              <p:pRg st="10" end="10"/>
                                            </p:txEl>
                                          </p:spTgt>
                                        </p:tgtEl>
                                        <p:attrNameLst>
                                          <p:attrName>style.visibility</p:attrName>
                                        </p:attrNameLst>
                                      </p:cBhvr>
                                      <p:to>
                                        <p:strVal val="visible"/>
                                      </p:to>
                                    </p:set>
                                    <p:anim to="" calcmode="lin" valueType="num">
                                      <p:cBhvr>
                                        <p:cTn id="36" dur="1" fill="hold"/>
                                        <p:tgtEl>
                                          <p:spTgt spid="403459">
                                            <p:txEl>
                                              <p:pRg st="10" end="10"/>
                                            </p:txEl>
                                          </p:spTgt>
                                        </p:tgtEl>
                                        <p:attrNameLst>
                                          <p:attrName/>
                                        </p:attrNameLst>
                                      </p:cBhvr>
                                    </p:anim>
                                  </p:childTnLst>
                                </p:cTn>
                              </p:par>
                              <p:par>
                                <p:cTn id="37" presetID="24" presetClass="entr" presetSubtype="0" fill="hold" grpId="0" nodeType="withEffect">
                                  <p:stCondLst>
                                    <p:cond delay="0"/>
                                  </p:stCondLst>
                                  <p:childTnLst>
                                    <p:set>
                                      <p:cBhvr>
                                        <p:cTn id="38" dur="1" fill="hold">
                                          <p:stCondLst>
                                            <p:cond delay="499"/>
                                          </p:stCondLst>
                                        </p:cTn>
                                        <p:tgtEl>
                                          <p:spTgt spid="403459">
                                            <p:txEl>
                                              <p:pRg st="11" end="11"/>
                                            </p:txEl>
                                          </p:spTgt>
                                        </p:tgtEl>
                                        <p:attrNameLst>
                                          <p:attrName>style.visibility</p:attrName>
                                        </p:attrNameLst>
                                      </p:cBhvr>
                                      <p:to>
                                        <p:strVal val="visible"/>
                                      </p:to>
                                    </p:set>
                                    <p:anim to="" calcmode="lin" valueType="num">
                                      <p:cBhvr>
                                        <p:cTn id="39" dur="1" fill="hold"/>
                                        <p:tgtEl>
                                          <p:spTgt spid="403459">
                                            <p:txEl>
                                              <p:pRg st="11" end="11"/>
                                            </p:txEl>
                                          </p:spTgt>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3459" grpId="0" build="p" autoUpdateAnimBg="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a:extLst>
              <a:ext uri="{FF2B5EF4-FFF2-40B4-BE49-F238E27FC236}">
                <a16:creationId xmlns:a16="http://schemas.microsoft.com/office/drawing/2014/main" id="{5D0AAD83-7AE5-4FAD-9CD4-7D1DEF2573C4}"/>
              </a:ext>
            </a:extLst>
          </p:cNvPr>
          <p:cNvSpPr>
            <a:spLocks noGrp="1" noChangeArrowheads="1"/>
          </p:cNvSpPr>
          <p:nvPr>
            <p:ph type="title" idx="4294967295"/>
          </p:nvPr>
        </p:nvSpPr>
        <p:spPr>
          <a:xfrm>
            <a:off x="990600" y="914400"/>
            <a:ext cx="8305800" cy="762000"/>
          </a:xfrm>
        </p:spPr>
        <p:txBody>
          <a:bodyPr>
            <a:normAutofit/>
          </a:bodyPr>
          <a:lstStyle/>
          <a:p>
            <a:pPr eaLnBrk="1" hangingPunct="1">
              <a:defRPr/>
            </a:pPr>
            <a:r>
              <a:rPr lang="en-US">
                <a:solidFill>
                  <a:srgbClr val="0000FF"/>
                </a:solidFill>
              </a:rPr>
              <a:t>Subquery với các toán tử so sánh</a:t>
            </a:r>
          </a:p>
        </p:txBody>
      </p:sp>
      <p:sp>
        <p:nvSpPr>
          <p:cNvPr id="81923" name="Rectangle 3">
            <a:extLst>
              <a:ext uri="{FF2B5EF4-FFF2-40B4-BE49-F238E27FC236}">
                <a16:creationId xmlns:a16="http://schemas.microsoft.com/office/drawing/2014/main" id="{8B2E8173-A7B6-4163-B49C-FD827079D90A}"/>
              </a:ext>
            </a:extLst>
          </p:cNvPr>
          <p:cNvSpPr>
            <a:spLocks noGrp="1" noChangeArrowheads="1"/>
          </p:cNvSpPr>
          <p:nvPr>
            <p:ph idx="4294967295"/>
          </p:nvPr>
        </p:nvSpPr>
        <p:spPr>
          <a:xfrm>
            <a:off x="838200" y="2133600"/>
            <a:ext cx="8077200" cy="4187825"/>
          </a:xfrm>
        </p:spPr>
        <p:txBody>
          <a:bodyPr lIns="182880" tIns="91440"/>
          <a:lstStyle/>
          <a:p>
            <a:pPr marL="265113" indent="-265113" eaLnBrk="1" hangingPunct="1">
              <a:defRPr/>
            </a:pPr>
            <a:r>
              <a:rPr lang="en-US" sz="2200" dirty="0" err="1">
                <a:effectLst/>
              </a:rPr>
              <a:t>Subquery</a:t>
            </a:r>
            <a:r>
              <a:rPr lang="en-US" sz="2200" dirty="0">
                <a:effectLst/>
              </a:rPr>
              <a:t> </a:t>
            </a:r>
            <a:r>
              <a:rPr lang="en-US" sz="2200" dirty="0" err="1">
                <a:effectLst/>
              </a:rPr>
              <a:t>trả</a:t>
            </a:r>
            <a:r>
              <a:rPr lang="en-US" sz="2200" dirty="0">
                <a:effectLst/>
              </a:rPr>
              <a:t> </a:t>
            </a:r>
            <a:r>
              <a:rPr lang="en-US" sz="2200" dirty="0" err="1">
                <a:effectLst/>
              </a:rPr>
              <a:t>về</a:t>
            </a:r>
            <a:r>
              <a:rPr lang="en-US" sz="2200" dirty="0">
                <a:effectLst/>
              </a:rPr>
              <a:t> </a:t>
            </a:r>
            <a:r>
              <a:rPr lang="en-US" sz="2200" dirty="0" err="1">
                <a:effectLst/>
              </a:rPr>
              <a:t>một</a:t>
            </a:r>
            <a:r>
              <a:rPr lang="en-US" sz="2200" dirty="0">
                <a:effectLst/>
              </a:rPr>
              <a:t> </a:t>
            </a:r>
            <a:r>
              <a:rPr lang="en-US" sz="2200" dirty="0" err="1">
                <a:effectLst/>
              </a:rPr>
              <a:t>giá</a:t>
            </a:r>
            <a:r>
              <a:rPr lang="en-US" sz="2200" dirty="0">
                <a:effectLst/>
              </a:rPr>
              <a:t> </a:t>
            </a:r>
            <a:r>
              <a:rPr lang="en-US" sz="2200" dirty="0" err="1">
                <a:effectLst/>
              </a:rPr>
              <a:t>trị</a:t>
            </a:r>
            <a:endParaRPr lang="en-US" sz="2200" dirty="0">
              <a:effectLst/>
            </a:endParaRPr>
          </a:p>
          <a:p>
            <a:pPr marL="265113" indent="-265113" eaLnBrk="1" hangingPunct="1">
              <a:buFontTx/>
              <a:buNone/>
              <a:defRPr/>
            </a:pPr>
            <a:r>
              <a:rPr lang="en-US" sz="2200" dirty="0">
                <a:effectLst/>
              </a:rPr>
              <a:t>	SELECT </a:t>
            </a:r>
            <a:r>
              <a:rPr lang="en-US" sz="2200" dirty="0" err="1">
                <a:effectLst/>
              </a:rPr>
              <a:t>Tensp</a:t>
            </a:r>
            <a:r>
              <a:rPr lang="en-US" sz="2200" dirty="0">
                <a:effectLst/>
              </a:rPr>
              <a:t>, </a:t>
            </a:r>
            <a:r>
              <a:rPr lang="en-US" sz="2200" dirty="0" err="1">
                <a:effectLst/>
              </a:rPr>
              <a:t>Dongia</a:t>
            </a:r>
            <a:r>
              <a:rPr lang="en-US" sz="2200" dirty="0">
                <a:effectLst/>
              </a:rPr>
              <a:t> FROM [San </a:t>
            </a:r>
            <a:r>
              <a:rPr lang="en-US" sz="2200" dirty="0" err="1">
                <a:effectLst/>
              </a:rPr>
              <a:t>pham</a:t>
            </a:r>
            <a:r>
              <a:rPr lang="en-US" sz="2200" dirty="0">
                <a:effectLst/>
              </a:rPr>
              <a:t>]</a:t>
            </a:r>
          </a:p>
          <a:p>
            <a:pPr marL="265113" indent="-265113" eaLnBrk="1" hangingPunct="1">
              <a:buFontTx/>
              <a:buNone/>
              <a:defRPr/>
            </a:pPr>
            <a:r>
              <a:rPr lang="en-US" sz="2200" dirty="0">
                <a:effectLst/>
              </a:rPr>
              <a:t>		WHERE </a:t>
            </a:r>
            <a:r>
              <a:rPr lang="en-US" sz="2200" dirty="0" err="1">
                <a:effectLst/>
              </a:rPr>
              <a:t>Dongia</a:t>
            </a:r>
            <a:r>
              <a:rPr lang="en-US" sz="2200" dirty="0">
                <a:effectLst/>
              </a:rPr>
              <a:t>&lt; ( SELECT AVG(</a:t>
            </a:r>
            <a:r>
              <a:rPr lang="en-US" sz="2200" dirty="0" err="1">
                <a:effectLst/>
              </a:rPr>
              <a:t>Dongia</a:t>
            </a:r>
            <a:r>
              <a:rPr lang="en-US" sz="2200" dirty="0">
                <a:effectLst/>
              </a:rPr>
              <a:t>) FROM [San 		</a:t>
            </a:r>
            <a:r>
              <a:rPr lang="en-US" sz="2200" dirty="0" err="1">
                <a:effectLst/>
              </a:rPr>
              <a:t>pham</a:t>
            </a:r>
            <a:r>
              <a:rPr lang="en-US" sz="2200" dirty="0">
                <a:effectLst/>
              </a:rPr>
              <a:t>] WHERE </a:t>
            </a:r>
            <a:r>
              <a:rPr lang="en-US" sz="2200" dirty="0" err="1">
                <a:effectLst/>
              </a:rPr>
              <a:t>Masp</a:t>
            </a:r>
            <a:r>
              <a:rPr lang="en-US" sz="2200" dirty="0">
                <a:effectLst/>
              </a:rPr>
              <a:t>&lt;5)</a:t>
            </a:r>
          </a:p>
          <a:p>
            <a:pPr marL="265113" indent="-265113" eaLnBrk="1" hangingPunct="1">
              <a:defRPr/>
            </a:pPr>
            <a:r>
              <a:rPr lang="en-US" sz="2200" dirty="0" err="1">
                <a:effectLst/>
              </a:rPr>
              <a:t>Subquery</a:t>
            </a:r>
            <a:r>
              <a:rPr lang="en-US" sz="2200" dirty="0">
                <a:effectLst/>
              </a:rPr>
              <a:t> </a:t>
            </a:r>
            <a:r>
              <a:rPr lang="en-US" sz="2200" dirty="0" err="1">
                <a:effectLst/>
              </a:rPr>
              <a:t>trả</a:t>
            </a:r>
            <a:r>
              <a:rPr lang="en-US" sz="2200" dirty="0">
                <a:effectLst/>
              </a:rPr>
              <a:t> </a:t>
            </a:r>
            <a:r>
              <a:rPr lang="en-US" sz="2200" dirty="0" err="1">
                <a:effectLst/>
              </a:rPr>
              <a:t>về</a:t>
            </a:r>
            <a:r>
              <a:rPr lang="en-US" sz="2200" dirty="0">
                <a:effectLst/>
              </a:rPr>
              <a:t> </a:t>
            </a:r>
            <a:r>
              <a:rPr lang="en-US" sz="2200" dirty="0" err="1">
                <a:effectLst/>
              </a:rPr>
              <a:t>một</a:t>
            </a:r>
            <a:r>
              <a:rPr lang="en-US" sz="2200" dirty="0">
                <a:effectLst/>
              </a:rPr>
              <a:t> </a:t>
            </a:r>
            <a:r>
              <a:rPr lang="en-US" sz="2200" dirty="0" err="1">
                <a:effectLst/>
              </a:rPr>
              <a:t>dãy</a:t>
            </a:r>
            <a:r>
              <a:rPr lang="en-US" sz="2200" dirty="0">
                <a:effectLst/>
              </a:rPr>
              <a:t> </a:t>
            </a:r>
            <a:r>
              <a:rPr lang="en-US" sz="2200" dirty="0" err="1">
                <a:effectLst/>
              </a:rPr>
              <a:t>giá</a:t>
            </a:r>
            <a:r>
              <a:rPr lang="en-US" sz="2200" dirty="0">
                <a:effectLst/>
              </a:rPr>
              <a:t> </a:t>
            </a:r>
            <a:r>
              <a:rPr lang="en-US" sz="2200" dirty="0" err="1">
                <a:effectLst/>
              </a:rPr>
              <a:t>trị</a:t>
            </a:r>
            <a:endParaRPr lang="en-US" sz="2200" dirty="0">
              <a:effectLst/>
            </a:endParaRPr>
          </a:p>
          <a:p>
            <a:pPr marL="0" indent="0">
              <a:buFontTx/>
              <a:buNone/>
              <a:defRPr/>
            </a:pPr>
            <a:r>
              <a:rPr lang="en-US" sz="2400" dirty="0"/>
              <a:t>	Select </a:t>
            </a:r>
            <a:r>
              <a:rPr lang="en-US" sz="2400" dirty="0" err="1"/>
              <a:t>Mahd</a:t>
            </a:r>
            <a:r>
              <a:rPr lang="en-US" sz="2400" dirty="0"/>
              <a:t>, </a:t>
            </a:r>
            <a:r>
              <a:rPr lang="en-US" sz="2400" dirty="0" err="1"/>
              <a:t>s.MASP,tensp</a:t>
            </a:r>
            <a:r>
              <a:rPr lang="en-US" sz="2400" dirty="0"/>
              <a:t> from [SAN PHAM]s join [	Chi </a:t>
            </a:r>
            <a:r>
              <a:rPr lang="en-US" sz="2400" dirty="0" err="1"/>
              <a:t>tiet</a:t>
            </a:r>
            <a:r>
              <a:rPr lang="en-US" sz="2400" dirty="0"/>
              <a:t> </a:t>
            </a:r>
            <a:r>
              <a:rPr lang="en-US" sz="2400" dirty="0" err="1"/>
              <a:t>hoa</a:t>
            </a:r>
            <a:r>
              <a:rPr lang="en-US" sz="2400" dirty="0"/>
              <a:t> don] c on </a:t>
            </a:r>
            <a:r>
              <a:rPr lang="en-US" sz="2400" dirty="0" err="1"/>
              <a:t>s.MASP</a:t>
            </a:r>
            <a:r>
              <a:rPr lang="en-US" sz="2400" dirty="0"/>
              <a:t>=</a:t>
            </a:r>
            <a:r>
              <a:rPr lang="en-US" sz="2400" dirty="0" err="1"/>
              <a:t>c.MASP</a:t>
            </a:r>
            <a:r>
              <a:rPr lang="en-US" sz="2400" dirty="0"/>
              <a:t> </a:t>
            </a:r>
          </a:p>
          <a:p>
            <a:pPr marL="0" indent="0">
              <a:buFontTx/>
              <a:buNone/>
              <a:defRPr/>
            </a:pPr>
            <a:r>
              <a:rPr lang="en-US" sz="2400" dirty="0"/>
              <a:t>		Where </a:t>
            </a:r>
            <a:r>
              <a:rPr lang="en-US" sz="2400" dirty="0" err="1"/>
              <a:t>s.Masp</a:t>
            </a:r>
            <a:r>
              <a:rPr lang="en-US" sz="2400" dirty="0"/>
              <a:t> IN (select </a:t>
            </a:r>
            <a:r>
              <a:rPr lang="en-US" sz="2400" dirty="0" err="1"/>
              <a:t>Masp</a:t>
            </a:r>
            <a:endParaRPr lang="en-US" sz="2400" dirty="0"/>
          </a:p>
          <a:p>
            <a:pPr marL="0" indent="0">
              <a:buFontTx/>
              <a:buNone/>
              <a:defRPr/>
            </a:pPr>
            <a:r>
              <a:rPr lang="en-US" sz="2400" dirty="0"/>
              <a:t>		From [Chi </a:t>
            </a:r>
            <a:r>
              <a:rPr lang="en-US" sz="2400" dirty="0" err="1"/>
              <a:t>Tiet</a:t>
            </a:r>
            <a:r>
              <a:rPr lang="en-US" sz="2400" dirty="0"/>
              <a:t> </a:t>
            </a:r>
            <a:r>
              <a:rPr lang="en-US" sz="2400" dirty="0" err="1"/>
              <a:t>Hoa</a:t>
            </a:r>
            <a:r>
              <a:rPr lang="en-US" sz="2400" dirty="0"/>
              <a:t> don]</a:t>
            </a:r>
          </a:p>
          <a:p>
            <a:pPr marL="0" indent="0">
              <a:buFontTx/>
              <a:buNone/>
              <a:defRPr/>
            </a:pPr>
            <a:r>
              <a:rPr lang="en-US" sz="2400" dirty="0"/>
              <a:t>		Where </a:t>
            </a:r>
            <a:r>
              <a:rPr lang="en-US" sz="2400" dirty="0" err="1"/>
              <a:t>Masp</a:t>
            </a:r>
            <a:r>
              <a:rPr lang="en-US" sz="2400" dirty="0"/>
              <a:t>&lt;5)</a:t>
            </a:r>
            <a:endParaRPr lang="en-US" sz="2200" dirty="0">
              <a:effectLst/>
            </a:endParaRPr>
          </a:p>
        </p:txBody>
      </p:sp>
      <p:sp>
        <p:nvSpPr>
          <p:cNvPr id="209924" name="Footer Placeholder 1">
            <a:extLst>
              <a:ext uri="{FF2B5EF4-FFF2-40B4-BE49-F238E27FC236}">
                <a16:creationId xmlns:a16="http://schemas.microsoft.com/office/drawing/2014/main" id="{CBAF9F0F-D3EB-4C0E-B665-7E75094A1A8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a:extLst>
              <a:ext uri="{FF2B5EF4-FFF2-40B4-BE49-F238E27FC236}">
                <a16:creationId xmlns:a16="http://schemas.microsoft.com/office/drawing/2014/main" id="{AEEB20FB-3E59-42EC-94CE-6A3FD93F2714}"/>
              </a:ext>
            </a:extLst>
          </p:cNvPr>
          <p:cNvSpPr>
            <a:spLocks noGrp="1" noChangeArrowheads="1"/>
          </p:cNvSpPr>
          <p:nvPr>
            <p:ph type="title"/>
          </p:nvPr>
        </p:nvSpPr>
        <p:spPr>
          <a:xfrm>
            <a:off x="1066800" y="871538"/>
            <a:ext cx="8229600" cy="704850"/>
          </a:xfrm>
        </p:spPr>
        <p:txBody>
          <a:bodyPr lIns="90488" tIns="44450" rIns="90488" bIns="44450"/>
          <a:lstStyle/>
          <a:p>
            <a:pPr eaLnBrk="1" hangingPunct="1">
              <a:defRPr/>
            </a:pPr>
            <a:r>
              <a:rPr lang="en-US" altLang="en-US" sz="4000">
                <a:solidFill>
                  <a:srgbClr val="A50021"/>
                </a:solidFill>
              </a:rPr>
              <a:t>Managing Data and Log File Growth</a:t>
            </a:r>
          </a:p>
        </p:txBody>
      </p:sp>
      <p:sp>
        <p:nvSpPr>
          <p:cNvPr id="629763" name="Rectangle 3">
            <a:extLst>
              <a:ext uri="{FF2B5EF4-FFF2-40B4-BE49-F238E27FC236}">
                <a16:creationId xmlns:a16="http://schemas.microsoft.com/office/drawing/2014/main" id="{B250A21F-D7F6-4197-9319-6B2400C563A7}"/>
              </a:ext>
            </a:extLst>
          </p:cNvPr>
          <p:cNvSpPr>
            <a:spLocks noGrp="1" noChangeArrowheads="1"/>
          </p:cNvSpPr>
          <p:nvPr>
            <p:ph type="body" idx="1"/>
          </p:nvPr>
        </p:nvSpPr>
        <p:spPr>
          <a:xfrm>
            <a:off x="1260475" y="2133600"/>
            <a:ext cx="7731125" cy="3562350"/>
          </a:xfrm>
        </p:spPr>
        <p:txBody>
          <a:bodyPr/>
          <a:lstStyle/>
          <a:p>
            <a:pPr marL="279400" indent="-279400" eaLnBrk="1" hangingPunct="1">
              <a:lnSpc>
                <a:spcPct val="90000"/>
              </a:lnSpc>
              <a:buFont typeface="Wingdings" pitchFamily="2" charset="2"/>
              <a:buNone/>
              <a:defRPr/>
            </a:pPr>
            <a:r>
              <a:rPr lang="en-US" sz="2800" dirty="0" err="1"/>
              <a:t>Xóa</a:t>
            </a:r>
            <a:r>
              <a:rPr lang="en-US" sz="2800" dirty="0"/>
              <a:t> </a:t>
            </a:r>
            <a:r>
              <a:rPr lang="en-US" sz="2800" dirty="0" err="1"/>
              <a:t>cơ</a:t>
            </a:r>
            <a:r>
              <a:rPr lang="en-US" sz="2800" dirty="0"/>
              <a:t> </a:t>
            </a:r>
            <a:r>
              <a:rPr lang="en-US" sz="2800" dirty="0" err="1"/>
              <a:t>sở</a:t>
            </a:r>
            <a:r>
              <a:rPr lang="en-US" sz="2800" dirty="0"/>
              <a:t> </a:t>
            </a:r>
            <a:r>
              <a:rPr lang="en-US" sz="2800" dirty="0" err="1"/>
              <a:t>dữ</a:t>
            </a:r>
            <a:r>
              <a:rPr lang="en-US" sz="2800" dirty="0"/>
              <a:t> </a:t>
            </a:r>
            <a:r>
              <a:rPr lang="en-US" sz="2800" dirty="0" err="1"/>
              <a:t>liệu</a:t>
            </a:r>
            <a:r>
              <a:rPr lang="en-US" sz="2800" dirty="0"/>
              <a:t>:</a:t>
            </a:r>
          </a:p>
          <a:p>
            <a:pPr marL="279400" indent="-279400" eaLnBrk="1" hangingPunct="1">
              <a:lnSpc>
                <a:spcPct val="90000"/>
              </a:lnSpc>
              <a:defRPr/>
            </a:pPr>
            <a:r>
              <a:rPr lang="en-US" sz="2800" dirty="0" err="1"/>
              <a:t>Khi</a:t>
            </a:r>
            <a:r>
              <a:rPr lang="en-US" sz="2800" dirty="0"/>
              <a:t> 1 CSDL </a:t>
            </a:r>
            <a:r>
              <a:rPr lang="en-US" sz="2800" dirty="0" err="1"/>
              <a:t>bị</a:t>
            </a:r>
            <a:r>
              <a:rPr lang="en-US" sz="2800" dirty="0"/>
              <a:t> </a:t>
            </a:r>
            <a:r>
              <a:rPr lang="en-US" sz="2800" dirty="0" err="1"/>
              <a:t>xóa</a:t>
            </a:r>
            <a:r>
              <a:rPr lang="en-US" sz="2800" dirty="0"/>
              <a:t> </a:t>
            </a:r>
            <a:r>
              <a:rPr lang="en-US" sz="2800" dirty="0" err="1"/>
              <a:t>thì</a:t>
            </a:r>
            <a:r>
              <a:rPr lang="en-US" sz="2800" dirty="0"/>
              <a:t> </a:t>
            </a:r>
            <a:r>
              <a:rPr lang="en-US" sz="2800" dirty="0" err="1"/>
              <a:t>tất</a:t>
            </a:r>
            <a:r>
              <a:rPr lang="en-US" sz="2800" dirty="0"/>
              <a:t> </a:t>
            </a:r>
            <a:r>
              <a:rPr lang="en-US" sz="2800" dirty="0" err="1"/>
              <a:t>cả</a:t>
            </a:r>
            <a:r>
              <a:rPr lang="en-US" sz="2800" dirty="0"/>
              <a:t> </a:t>
            </a:r>
            <a:r>
              <a:rPr lang="en-US" sz="2800" dirty="0" err="1"/>
              <a:t>các</a:t>
            </a:r>
            <a:r>
              <a:rPr lang="en-US" sz="2800" dirty="0"/>
              <a:t> file </a:t>
            </a:r>
            <a:r>
              <a:rPr lang="en-US" sz="2800" dirty="0" err="1"/>
              <a:t>vật</a:t>
            </a:r>
            <a:r>
              <a:rPr lang="en-US" sz="2800" dirty="0"/>
              <a:t> </a:t>
            </a:r>
            <a:r>
              <a:rPr lang="en-US" sz="2800" dirty="0" err="1"/>
              <a:t>lý</a:t>
            </a:r>
            <a:r>
              <a:rPr lang="en-US" sz="2800" dirty="0"/>
              <a:t> </a:t>
            </a:r>
            <a:r>
              <a:rPr lang="en-US" sz="2800" dirty="0" err="1"/>
              <a:t>của</a:t>
            </a:r>
            <a:r>
              <a:rPr lang="en-US" sz="2800" dirty="0"/>
              <a:t> </a:t>
            </a:r>
            <a:r>
              <a:rPr lang="en-US" sz="2800" dirty="0" err="1"/>
              <a:t>nó</a:t>
            </a:r>
            <a:r>
              <a:rPr lang="en-US" sz="2800" dirty="0"/>
              <a:t> </a:t>
            </a:r>
            <a:r>
              <a:rPr lang="en-US" sz="2800" dirty="0" err="1"/>
              <a:t>sẽ</a:t>
            </a:r>
            <a:r>
              <a:rPr lang="en-US" sz="2800" dirty="0"/>
              <a:t> </a:t>
            </a:r>
            <a:r>
              <a:rPr lang="en-US" sz="2800" dirty="0" err="1"/>
              <a:t>bị</a:t>
            </a:r>
            <a:r>
              <a:rPr lang="en-US" sz="2800" dirty="0"/>
              <a:t> </a:t>
            </a:r>
            <a:r>
              <a:rPr lang="en-US" sz="2800" dirty="0" err="1"/>
              <a:t>xóa</a:t>
            </a:r>
            <a:endParaRPr lang="en-US" sz="2800" dirty="0"/>
          </a:p>
          <a:p>
            <a:pPr marL="279400" indent="-279400" eaLnBrk="1" hangingPunct="1">
              <a:lnSpc>
                <a:spcPct val="90000"/>
              </a:lnSpc>
              <a:defRPr/>
            </a:pPr>
            <a:r>
              <a:rPr lang="en-US" sz="2800" b="1" dirty="0" err="1"/>
              <a:t>Cú</a:t>
            </a:r>
            <a:r>
              <a:rPr lang="en-US" sz="2800" b="1" dirty="0"/>
              <a:t> </a:t>
            </a:r>
            <a:r>
              <a:rPr lang="en-US" sz="2800" b="1" dirty="0" err="1"/>
              <a:t>pháp</a:t>
            </a:r>
            <a:r>
              <a:rPr lang="en-US" sz="2800" b="1" dirty="0"/>
              <a:t>:</a:t>
            </a:r>
          </a:p>
          <a:p>
            <a:pPr marL="279400" indent="-279400" eaLnBrk="1" hangingPunct="1">
              <a:lnSpc>
                <a:spcPct val="90000"/>
              </a:lnSpc>
              <a:buFont typeface="Wingdings" pitchFamily="2" charset="2"/>
              <a:buNone/>
              <a:defRPr/>
            </a:pPr>
            <a:r>
              <a:rPr lang="en-US" sz="2800" b="1" dirty="0"/>
              <a:t>		</a:t>
            </a:r>
            <a:r>
              <a:rPr lang="en-US" sz="2800" b="1" dirty="0">
                <a:solidFill>
                  <a:srgbClr val="990000"/>
                </a:solidFill>
              </a:rPr>
              <a:t>DROP DATABASE </a:t>
            </a:r>
            <a:r>
              <a:rPr lang="en-US" sz="2800" b="1" i="1" dirty="0" err="1">
                <a:solidFill>
                  <a:srgbClr val="990000"/>
                </a:solidFill>
              </a:rPr>
              <a:t>database_name</a:t>
            </a:r>
            <a:endParaRPr lang="en-US" sz="2800" b="1" i="1" dirty="0">
              <a:solidFill>
                <a:srgbClr val="990000"/>
              </a:solidFill>
            </a:endParaRPr>
          </a:p>
          <a:p>
            <a:pPr marL="279400" indent="-279400" eaLnBrk="1" hangingPunct="1">
              <a:lnSpc>
                <a:spcPct val="90000"/>
              </a:lnSpc>
              <a:defRPr/>
            </a:pPr>
            <a:r>
              <a:rPr lang="en-US" sz="2800" b="1" dirty="0" err="1"/>
              <a:t>Ví</a:t>
            </a:r>
            <a:r>
              <a:rPr lang="en-US" sz="2800" b="1" dirty="0"/>
              <a:t> </a:t>
            </a:r>
            <a:r>
              <a:rPr lang="en-US" sz="2800" b="1" dirty="0" err="1"/>
              <a:t>dụ</a:t>
            </a:r>
            <a:r>
              <a:rPr lang="en-US" sz="2800" b="1" dirty="0"/>
              <a:t>:</a:t>
            </a:r>
          </a:p>
          <a:p>
            <a:pPr marL="279400" indent="-279400" algn="just" eaLnBrk="1" hangingPunct="1">
              <a:lnSpc>
                <a:spcPct val="90000"/>
              </a:lnSpc>
              <a:buClr>
                <a:schemeClr val="tx1"/>
              </a:buClr>
              <a:buFont typeface="Wingdings" pitchFamily="2" charset="2"/>
              <a:buNone/>
              <a:defRPr/>
            </a:pPr>
            <a:r>
              <a:rPr lang="en-GB" sz="2800" dirty="0"/>
              <a:t>		Drop database </a:t>
            </a:r>
            <a:r>
              <a:rPr lang="en-GB" sz="2800" dirty="0" err="1"/>
              <a:t>Banhang</a:t>
            </a:r>
            <a:endParaRPr lang="en-GB" sz="2800" dirty="0"/>
          </a:p>
          <a:p>
            <a:pPr marL="279400" indent="-279400" algn="just" eaLnBrk="1" hangingPunct="1">
              <a:lnSpc>
                <a:spcPct val="90000"/>
              </a:lnSpc>
              <a:buClr>
                <a:schemeClr val="tx1"/>
              </a:buClr>
              <a:buFont typeface="Wingdings" pitchFamily="2" charset="2"/>
              <a:buNone/>
              <a:defRPr/>
            </a:pPr>
            <a:endParaRPr lang="en-GB" sz="2800" dirty="0"/>
          </a:p>
          <a:p>
            <a:pPr marL="279400" indent="-279400" eaLnBrk="1" hangingPunct="1">
              <a:lnSpc>
                <a:spcPct val="90000"/>
              </a:lnSpc>
              <a:buClr>
                <a:schemeClr val="tx1"/>
              </a:buClr>
              <a:buFont typeface="Wingdings" pitchFamily="2" charset="2"/>
              <a:buNone/>
              <a:defRPr/>
            </a:pPr>
            <a:r>
              <a:rPr lang="en-GB" sz="2800" dirty="0">
                <a:solidFill>
                  <a:schemeClr val="tx2">
                    <a:lumMod val="60000"/>
                    <a:lumOff val="40000"/>
                  </a:schemeClr>
                </a:solidFill>
              </a:rPr>
              <a:t>	</a:t>
            </a:r>
            <a:r>
              <a:rPr lang="en-GB" sz="2800" dirty="0" err="1">
                <a:solidFill>
                  <a:schemeClr val="tx2">
                    <a:lumMod val="60000"/>
                    <a:lumOff val="40000"/>
                  </a:schemeClr>
                </a:solidFill>
              </a:rPr>
              <a:t>Chú</a:t>
            </a:r>
            <a:r>
              <a:rPr lang="en-GB" sz="2800" dirty="0">
                <a:solidFill>
                  <a:schemeClr val="tx2">
                    <a:lumMod val="60000"/>
                    <a:lumOff val="40000"/>
                  </a:schemeClr>
                </a:solidFill>
              </a:rPr>
              <a:t> ý: </a:t>
            </a:r>
            <a:r>
              <a:rPr lang="en-GB" sz="2800" dirty="0" err="1">
                <a:solidFill>
                  <a:schemeClr val="tx2">
                    <a:lumMod val="60000"/>
                    <a:lumOff val="40000"/>
                  </a:schemeClr>
                </a:solidFill>
              </a:rPr>
              <a:t>Không</a:t>
            </a:r>
            <a:r>
              <a:rPr lang="en-GB" sz="2800" dirty="0">
                <a:solidFill>
                  <a:schemeClr val="tx2">
                    <a:lumMod val="60000"/>
                    <a:lumOff val="40000"/>
                  </a:schemeClr>
                </a:solidFill>
              </a:rPr>
              <a:t> </a:t>
            </a:r>
            <a:r>
              <a:rPr lang="en-GB" sz="2800" dirty="0" err="1">
                <a:solidFill>
                  <a:schemeClr val="tx2">
                    <a:lumMod val="60000"/>
                    <a:lumOff val="40000"/>
                  </a:schemeClr>
                </a:solidFill>
              </a:rPr>
              <a:t>thể</a:t>
            </a:r>
            <a:r>
              <a:rPr lang="en-GB" sz="2800" dirty="0">
                <a:solidFill>
                  <a:schemeClr val="tx2">
                    <a:lumMod val="60000"/>
                    <a:lumOff val="40000"/>
                  </a:schemeClr>
                </a:solidFill>
              </a:rPr>
              <a:t> </a:t>
            </a:r>
            <a:r>
              <a:rPr lang="en-GB" sz="2800" dirty="0" err="1">
                <a:solidFill>
                  <a:schemeClr val="tx2">
                    <a:lumMod val="60000"/>
                    <a:lumOff val="40000"/>
                  </a:schemeClr>
                </a:solidFill>
              </a:rPr>
              <a:t>xóa</a:t>
            </a:r>
            <a:r>
              <a:rPr lang="en-GB" sz="2800" dirty="0">
                <a:solidFill>
                  <a:schemeClr val="tx2">
                    <a:lumMod val="60000"/>
                    <a:lumOff val="40000"/>
                  </a:schemeClr>
                </a:solidFill>
              </a:rPr>
              <a:t> </a:t>
            </a:r>
            <a:r>
              <a:rPr lang="en-GB" sz="2800" dirty="0" err="1">
                <a:solidFill>
                  <a:schemeClr val="tx2">
                    <a:lumMod val="60000"/>
                    <a:lumOff val="40000"/>
                  </a:schemeClr>
                </a:solidFill>
              </a:rPr>
              <a:t>các</a:t>
            </a:r>
            <a:r>
              <a:rPr lang="en-GB" sz="2800" dirty="0">
                <a:solidFill>
                  <a:schemeClr val="tx2">
                    <a:lumMod val="60000"/>
                    <a:lumOff val="40000"/>
                  </a:schemeClr>
                </a:solidFill>
              </a:rPr>
              <a:t> CSDL master, model, </a:t>
            </a:r>
            <a:r>
              <a:rPr lang="en-GB" sz="2800" dirty="0" err="1">
                <a:solidFill>
                  <a:schemeClr val="tx2">
                    <a:lumMod val="60000"/>
                    <a:lumOff val="40000"/>
                  </a:schemeClr>
                </a:solidFill>
              </a:rPr>
              <a:t>tempdb</a:t>
            </a:r>
            <a:endParaRPr lang="en-GB" sz="2800" dirty="0">
              <a:solidFill>
                <a:schemeClr val="tx2">
                  <a:lumMod val="60000"/>
                  <a:lumOff val="40000"/>
                </a:schemeClr>
              </a:solidFill>
            </a:endParaRPr>
          </a:p>
        </p:txBody>
      </p:sp>
      <p:sp>
        <p:nvSpPr>
          <p:cNvPr id="23556" name="Footer Placeholder 1">
            <a:extLst>
              <a:ext uri="{FF2B5EF4-FFF2-40B4-BE49-F238E27FC236}">
                <a16:creationId xmlns:a16="http://schemas.microsoft.com/office/drawing/2014/main" id="{FBCA087E-6F6A-4940-9A80-C999F060748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a:extLst>
              <a:ext uri="{FF2B5EF4-FFF2-40B4-BE49-F238E27FC236}">
                <a16:creationId xmlns:a16="http://schemas.microsoft.com/office/drawing/2014/main" id="{8074D472-F27E-4A19-87D7-EADC5602E85F}"/>
              </a:ext>
            </a:extLst>
          </p:cNvPr>
          <p:cNvSpPr>
            <a:spLocks noGrp="1" noChangeArrowheads="1"/>
          </p:cNvSpPr>
          <p:nvPr>
            <p:ph type="title" idx="4294967295"/>
          </p:nvPr>
        </p:nvSpPr>
        <p:spPr>
          <a:xfrm>
            <a:off x="990600" y="838200"/>
            <a:ext cx="8534400" cy="762000"/>
          </a:xfrm>
        </p:spPr>
        <p:txBody>
          <a:bodyPr>
            <a:normAutofit/>
          </a:bodyPr>
          <a:lstStyle/>
          <a:p>
            <a:pPr eaLnBrk="1" hangingPunct="1">
              <a:defRPr/>
            </a:pPr>
            <a:r>
              <a:rPr lang="en-US">
                <a:solidFill>
                  <a:srgbClr val="0000FF"/>
                </a:solidFill>
              </a:rPr>
              <a:t>Subquery với các toán tử so sánh</a:t>
            </a:r>
          </a:p>
        </p:txBody>
      </p:sp>
      <p:sp>
        <p:nvSpPr>
          <p:cNvPr id="394243" name="Rectangle 3">
            <a:extLst>
              <a:ext uri="{FF2B5EF4-FFF2-40B4-BE49-F238E27FC236}">
                <a16:creationId xmlns:a16="http://schemas.microsoft.com/office/drawing/2014/main" id="{14A6FC55-8A5F-446A-AEA8-47A7E0AE0635}"/>
              </a:ext>
            </a:extLst>
          </p:cNvPr>
          <p:cNvSpPr>
            <a:spLocks noGrp="1" noChangeArrowheads="1"/>
          </p:cNvSpPr>
          <p:nvPr>
            <p:ph idx="4294967295"/>
          </p:nvPr>
        </p:nvSpPr>
        <p:spPr>
          <a:xfrm>
            <a:off x="1066800" y="2022475"/>
            <a:ext cx="7620000" cy="4835525"/>
          </a:xfrm>
        </p:spPr>
        <p:txBody>
          <a:bodyPr lIns="182880" tIns="91440"/>
          <a:lstStyle/>
          <a:p>
            <a:pPr marL="265113" indent="-265113" algn="just" eaLnBrk="1" hangingPunct="1">
              <a:lnSpc>
                <a:spcPct val="105000"/>
              </a:lnSpc>
              <a:defRPr/>
            </a:pPr>
            <a:r>
              <a:rPr lang="en-US" sz="2400"/>
              <a:t>Toán tử so sánh phức (Modified Comparison operators) là toán tử so sánh đơn giản có kèm theo các từ All, any hay some</a:t>
            </a:r>
          </a:p>
          <a:p>
            <a:pPr marL="265113" indent="-265113" algn="just" eaLnBrk="1" hangingPunct="1">
              <a:lnSpc>
                <a:spcPct val="105000"/>
              </a:lnSpc>
              <a:buFont typeface="Wingdings" pitchFamily="2" charset="2"/>
              <a:buNone/>
              <a:defRPr/>
            </a:pPr>
            <a:r>
              <a:rPr lang="en-US" sz="2400"/>
              <a:t>			(=toán tử s/sánh+ [All,Any,some])</a:t>
            </a:r>
          </a:p>
          <a:p>
            <a:pPr marL="265113" indent="-265113" algn="just" eaLnBrk="1" hangingPunct="1">
              <a:lnSpc>
                <a:spcPct val="105000"/>
              </a:lnSpc>
              <a:defRPr/>
            </a:pPr>
            <a:r>
              <a:rPr lang="en-US" sz="2400"/>
              <a:t>Subquery bắt đầu với toán tử so sánh phức sẽ trả về 1 danh sách (list) của 0 hay nhiều gia trị và có thể bao gồm cả mệnh đề GROUP BY hay HAVING.</a:t>
            </a:r>
          </a:p>
        </p:txBody>
      </p:sp>
      <p:sp>
        <p:nvSpPr>
          <p:cNvPr id="211972" name="Footer Placeholder 1">
            <a:extLst>
              <a:ext uri="{FF2B5EF4-FFF2-40B4-BE49-F238E27FC236}">
                <a16:creationId xmlns:a16="http://schemas.microsoft.com/office/drawing/2014/main" id="{2B403D57-FD84-4D0C-B2BC-ED07901603E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31A03B76-1278-4C03-B6F2-54091F862C44}"/>
              </a:ext>
            </a:extLst>
          </p:cNvPr>
          <p:cNvSpPr>
            <a:spLocks noGrp="1" noChangeArrowheads="1"/>
          </p:cNvSpPr>
          <p:nvPr>
            <p:ph type="title" idx="4294967295"/>
          </p:nvPr>
        </p:nvSpPr>
        <p:spPr>
          <a:xfrm>
            <a:off x="1143000" y="838200"/>
            <a:ext cx="8305800" cy="762000"/>
          </a:xfrm>
        </p:spPr>
        <p:txBody>
          <a:bodyPr>
            <a:normAutofit/>
          </a:bodyPr>
          <a:lstStyle/>
          <a:p>
            <a:pPr eaLnBrk="1" hangingPunct="1">
              <a:defRPr/>
            </a:pPr>
            <a:r>
              <a:rPr lang="en-US">
                <a:solidFill>
                  <a:srgbClr val="0000FF"/>
                </a:solidFill>
              </a:rPr>
              <a:t>Subquery với các toán tử so sánh</a:t>
            </a:r>
          </a:p>
        </p:txBody>
      </p:sp>
      <p:sp>
        <p:nvSpPr>
          <p:cNvPr id="214019" name="Rectangle 3">
            <a:extLst>
              <a:ext uri="{FF2B5EF4-FFF2-40B4-BE49-F238E27FC236}">
                <a16:creationId xmlns:a16="http://schemas.microsoft.com/office/drawing/2014/main" id="{FE7B34D0-F5DC-4612-A073-546B43B703F6}"/>
              </a:ext>
            </a:extLst>
          </p:cNvPr>
          <p:cNvSpPr>
            <a:spLocks noGrp="1" noChangeArrowheads="1"/>
          </p:cNvSpPr>
          <p:nvPr>
            <p:ph idx="4294967295"/>
          </p:nvPr>
        </p:nvSpPr>
        <p:spPr>
          <a:xfrm>
            <a:off x="914400" y="2133600"/>
            <a:ext cx="7924800" cy="4987925"/>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eaLnBrk="1" hangingPunct="1">
              <a:lnSpc>
                <a:spcPct val="90000"/>
              </a:lnSpc>
            </a:pPr>
            <a:r>
              <a:rPr lang="en-US" altLang="en-US" sz="2400">
                <a:solidFill>
                  <a:srgbClr val="FF0066"/>
                </a:solidFill>
                <a:effectLst/>
              </a:rPr>
              <a:t>&gt;ALL</a:t>
            </a:r>
            <a:r>
              <a:rPr lang="en-US" altLang="en-US" sz="2400">
                <a:effectLst/>
              </a:rPr>
              <a:t> có nghĩa lớn hơn mọi giá trị.</a:t>
            </a:r>
          </a:p>
          <a:p>
            <a:pPr marL="265113" indent="-265113" eaLnBrk="1" hangingPunct="1">
              <a:lnSpc>
                <a:spcPct val="90000"/>
              </a:lnSpc>
            </a:pPr>
            <a:r>
              <a:rPr lang="en-US" altLang="en-US" sz="2400">
                <a:solidFill>
                  <a:srgbClr val="FF0066"/>
                </a:solidFill>
                <a:effectLst/>
              </a:rPr>
              <a:t>&gt;ANY</a:t>
            </a:r>
            <a:r>
              <a:rPr lang="en-US" altLang="en-US" sz="2400">
                <a:effectLst/>
              </a:rPr>
              <a:t> có nghĩa lớn hơn ít nhất 1 giá trị</a:t>
            </a:r>
          </a:p>
          <a:p>
            <a:pPr marL="265113" indent="-265113" eaLnBrk="1" hangingPunct="1">
              <a:lnSpc>
                <a:spcPct val="90000"/>
              </a:lnSpc>
              <a:buFont typeface="Wingdings" panose="05000000000000000000" pitchFamily="2" charset="2"/>
              <a:buNone/>
            </a:pPr>
            <a:r>
              <a:rPr lang="en-US" altLang="en-US" sz="2400">
                <a:effectLst/>
              </a:rPr>
              <a:t>	 Vd: &gt;ALL (1, 2, 3) lớn hơn 3</a:t>
            </a:r>
          </a:p>
          <a:p>
            <a:pPr marL="547688" lvl="1" indent="-200025" eaLnBrk="1" hangingPunct="1">
              <a:lnSpc>
                <a:spcPct val="90000"/>
              </a:lnSpc>
              <a:buFontTx/>
              <a:buNone/>
            </a:pPr>
            <a:r>
              <a:rPr lang="en-US" altLang="en-US" sz="2400">
                <a:effectLst/>
              </a:rPr>
              <a:t>   &gt;ANY (1, 2, 3) lớn hơn 1  </a:t>
            </a:r>
          </a:p>
          <a:p>
            <a:pPr marL="265113" indent="-265113" eaLnBrk="1" hangingPunct="1">
              <a:lnSpc>
                <a:spcPct val="90000"/>
              </a:lnSpc>
            </a:pPr>
            <a:r>
              <a:rPr lang="en-US" altLang="en-US" sz="2400">
                <a:solidFill>
                  <a:srgbClr val="CC0000"/>
                </a:solidFill>
                <a:effectLst/>
              </a:rPr>
              <a:t>Ví dụ:</a:t>
            </a:r>
          </a:p>
          <a:p>
            <a:pPr marL="265113" indent="-265113" eaLnBrk="1" hangingPunct="1">
              <a:lnSpc>
                <a:spcPct val="90000"/>
              </a:lnSpc>
              <a:buFont typeface="Wingdings" panose="05000000000000000000" pitchFamily="2" charset="2"/>
              <a:buNone/>
            </a:pPr>
            <a:r>
              <a:rPr lang="en-US" altLang="en-US" sz="2400">
                <a:effectLst/>
              </a:rPr>
              <a:t>	SELECT Manv, Honv,Tennv </a:t>
            </a:r>
          </a:p>
          <a:p>
            <a:pPr marL="265113" indent="-265113" eaLnBrk="1" hangingPunct="1">
              <a:lnSpc>
                <a:spcPct val="90000"/>
              </a:lnSpc>
              <a:buFont typeface="Wingdings" panose="05000000000000000000" pitchFamily="2" charset="2"/>
              <a:buNone/>
            </a:pPr>
            <a:r>
              <a:rPr lang="en-US" altLang="en-US" sz="2400">
                <a:effectLst/>
              </a:rPr>
              <a:t>	FROM [Nhan vien] WHERE Thanhpho&lt;&gt; ALL (SELECT thanhpho FROM [Khach hang]) </a:t>
            </a:r>
          </a:p>
        </p:txBody>
      </p:sp>
      <p:sp>
        <p:nvSpPr>
          <p:cNvPr id="214020" name="Footer Placeholder 1">
            <a:extLst>
              <a:ext uri="{FF2B5EF4-FFF2-40B4-BE49-F238E27FC236}">
                <a16:creationId xmlns:a16="http://schemas.microsoft.com/office/drawing/2014/main" id="{5EAC0991-A7F7-4911-8ED9-5B37167AA94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6342E723-9842-4BA7-992A-ED09B5B1A603}"/>
              </a:ext>
            </a:extLst>
          </p:cNvPr>
          <p:cNvSpPr>
            <a:spLocks noGrp="1" noChangeArrowheads="1"/>
          </p:cNvSpPr>
          <p:nvPr>
            <p:ph type="title" idx="4294967295"/>
          </p:nvPr>
        </p:nvSpPr>
        <p:spPr>
          <a:xfrm>
            <a:off x="1143000" y="838200"/>
            <a:ext cx="8305800" cy="762000"/>
          </a:xfrm>
        </p:spPr>
        <p:txBody>
          <a:bodyPr>
            <a:normAutofit/>
          </a:bodyPr>
          <a:lstStyle/>
          <a:p>
            <a:pPr eaLnBrk="1" hangingPunct="1">
              <a:defRPr/>
            </a:pPr>
            <a:r>
              <a:rPr lang="en-US">
                <a:solidFill>
                  <a:srgbClr val="0000FF"/>
                </a:solidFill>
              </a:rPr>
              <a:t>Subquery với các toán tử so sánh</a:t>
            </a:r>
          </a:p>
        </p:txBody>
      </p:sp>
      <p:sp>
        <p:nvSpPr>
          <p:cNvPr id="216067" name="Footer Placeholder 1">
            <a:extLst>
              <a:ext uri="{FF2B5EF4-FFF2-40B4-BE49-F238E27FC236}">
                <a16:creationId xmlns:a16="http://schemas.microsoft.com/office/drawing/2014/main" id="{4BCA5E5C-AAF3-4F7A-BB1B-EC3E189C6AE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216068" name="Picture 1">
            <a:extLst>
              <a:ext uri="{FF2B5EF4-FFF2-40B4-BE49-F238E27FC236}">
                <a16:creationId xmlns:a16="http://schemas.microsoft.com/office/drawing/2014/main" id="{398C282B-C58A-4FB1-87A2-5DE8A7FBC9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7162800" cy="4121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2">
            <a:extLst>
              <a:ext uri="{FF2B5EF4-FFF2-40B4-BE49-F238E27FC236}">
                <a16:creationId xmlns:a16="http://schemas.microsoft.com/office/drawing/2014/main" id="{CBDCFA09-1C77-4D2A-86CF-2845EB8546EB}"/>
              </a:ext>
            </a:extLst>
          </p:cNvPr>
          <p:cNvSpPr>
            <a:spLocks noGrp="1" noChangeArrowheads="1"/>
          </p:cNvSpPr>
          <p:nvPr>
            <p:ph type="title" idx="4294967295"/>
          </p:nvPr>
        </p:nvSpPr>
        <p:spPr>
          <a:xfrm>
            <a:off x="1143000" y="838200"/>
            <a:ext cx="8305800" cy="762000"/>
          </a:xfrm>
        </p:spPr>
        <p:txBody>
          <a:bodyPr>
            <a:normAutofit/>
          </a:bodyPr>
          <a:lstStyle/>
          <a:p>
            <a:pPr eaLnBrk="1" hangingPunct="1">
              <a:defRPr/>
            </a:pPr>
            <a:r>
              <a:rPr lang="en-US">
                <a:solidFill>
                  <a:srgbClr val="0000FF"/>
                </a:solidFill>
              </a:rPr>
              <a:t>Subquery với các toán tử so sánh</a:t>
            </a:r>
          </a:p>
        </p:txBody>
      </p:sp>
      <p:sp>
        <p:nvSpPr>
          <p:cNvPr id="218115" name="Footer Placeholder 1">
            <a:extLst>
              <a:ext uri="{FF2B5EF4-FFF2-40B4-BE49-F238E27FC236}">
                <a16:creationId xmlns:a16="http://schemas.microsoft.com/office/drawing/2014/main" id="{C7DF2DDF-7D12-47F3-B2A1-9B0ACA58D2A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218116" name="Picture 2">
            <a:extLst>
              <a:ext uri="{FF2B5EF4-FFF2-40B4-BE49-F238E27FC236}">
                <a16:creationId xmlns:a16="http://schemas.microsoft.com/office/drawing/2014/main" id="{5FB7B760-69BE-43B5-84DC-CBBC419DBA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9688" y="2209800"/>
            <a:ext cx="7539037"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8117" name="Rectangle 3">
            <a:extLst>
              <a:ext uri="{FF2B5EF4-FFF2-40B4-BE49-F238E27FC236}">
                <a16:creationId xmlns:a16="http://schemas.microsoft.com/office/drawing/2014/main" id="{ECA0CA17-86BA-409E-B7D2-12F397AA54DD}"/>
              </a:ext>
            </a:extLst>
          </p:cNvPr>
          <p:cNvSpPr>
            <a:spLocks noChangeArrowheads="1"/>
          </p:cNvSpPr>
          <p:nvPr/>
        </p:nvSpPr>
        <p:spPr bwMode="auto">
          <a:xfrm>
            <a:off x="4038600" y="5791200"/>
            <a:ext cx="4648200" cy="457200"/>
          </a:xfrm>
          <a:prstGeom prst="rect">
            <a:avLst/>
          </a:prstGeom>
          <a:solidFill>
            <a:schemeClr val="bg1"/>
          </a:solidFill>
          <a:ln w="9525" algn="ctr">
            <a:solidFill>
              <a:schemeClr val="bg1"/>
            </a:solidFill>
            <a:round/>
            <a:headEnd/>
            <a:tailEnd/>
          </a:ln>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a:extLst>
              <a:ext uri="{FF2B5EF4-FFF2-40B4-BE49-F238E27FC236}">
                <a16:creationId xmlns:a16="http://schemas.microsoft.com/office/drawing/2014/main" id="{FB392CD7-4A5B-455F-9622-48FE4E1934B4}"/>
              </a:ext>
            </a:extLst>
          </p:cNvPr>
          <p:cNvSpPr>
            <a:spLocks noGrp="1" noChangeArrowheads="1"/>
          </p:cNvSpPr>
          <p:nvPr>
            <p:ph type="title" idx="4294967295"/>
          </p:nvPr>
        </p:nvSpPr>
        <p:spPr>
          <a:xfrm>
            <a:off x="457200" y="685800"/>
            <a:ext cx="8686800" cy="762000"/>
          </a:xfrm>
        </p:spPr>
        <p:txBody>
          <a:bodyPr>
            <a:normAutofit/>
          </a:bodyPr>
          <a:lstStyle/>
          <a:p>
            <a:pPr algn="ctr" eaLnBrk="1" hangingPunct="1">
              <a:defRPr/>
            </a:pPr>
            <a:r>
              <a:rPr lang="en-US" dirty="0" err="1">
                <a:solidFill>
                  <a:srgbClr val="0000FF"/>
                </a:solidFill>
              </a:rPr>
              <a:t>Subquery</a:t>
            </a:r>
            <a:r>
              <a:rPr lang="en-US" dirty="0">
                <a:solidFill>
                  <a:srgbClr val="0000FF"/>
                </a:solidFill>
              </a:rPr>
              <a:t> </a:t>
            </a:r>
            <a:r>
              <a:rPr lang="en-US" dirty="0" err="1">
                <a:solidFill>
                  <a:srgbClr val="0000FF"/>
                </a:solidFill>
              </a:rPr>
              <a:t>với</a:t>
            </a:r>
            <a:r>
              <a:rPr lang="en-US" dirty="0">
                <a:solidFill>
                  <a:srgbClr val="0000FF"/>
                </a:solidFill>
              </a:rPr>
              <a:t> </a:t>
            </a:r>
            <a:r>
              <a:rPr lang="en-US" dirty="0" err="1">
                <a:solidFill>
                  <a:srgbClr val="0000FF"/>
                </a:solidFill>
              </a:rPr>
              <a:t>các</a:t>
            </a:r>
            <a:r>
              <a:rPr lang="en-US" dirty="0">
                <a:solidFill>
                  <a:srgbClr val="0000FF"/>
                </a:solidFill>
              </a:rPr>
              <a:t> </a:t>
            </a:r>
            <a:r>
              <a:rPr lang="en-US" dirty="0" err="1">
                <a:solidFill>
                  <a:srgbClr val="0000FF"/>
                </a:solidFill>
              </a:rPr>
              <a:t>toán</a:t>
            </a:r>
            <a:r>
              <a:rPr lang="en-US" dirty="0">
                <a:solidFill>
                  <a:srgbClr val="0000FF"/>
                </a:solidFill>
              </a:rPr>
              <a:t> </a:t>
            </a:r>
            <a:r>
              <a:rPr lang="en-US" dirty="0" err="1">
                <a:solidFill>
                  <a:srgbClr val="0000FF"/>
                </a:solidFill>
              </a:rPr>
              <a:t>tử</a:t>
            </a:r>
            <a:r>
              <a:rPr lang="en-US" dirty="0">
                <a:solidFill>
                  <a:srgbClr val="0000FF"/>
                </a:solidFill>
              </a:rPr>
              <a:t> so </a:t>
            </a:r>
            <a:r>
              <a:rPr lang="en-US" dirty="0" err="1">
                <a:solidFill>
                  <a:srgbClr val="0000FF"/>
                </a:solidFill>
              </a:rPr>
              <a:t>sánh</a:t>
            </a:r>
            <a:endParaRPr lang="en-US" dirty="0">
              <a:solidFill>
                <a:srgbClr val="0000FF"/>
              </a:solidFill>
            </a:endParaRPr>
          </a:p>
        </p:txBody>
      </p:sp>
      <p:sp>
        <p:nvSpPr>
          <p:cNvPr id="220163" name="TextBox 1">
            <a:extLst>
              <a:ext uri="{FF2B5EF4-FFF2-40B4-BE49-F238E27FC236}">
                <a16:creationId xmlns:a16="http://schemas.microsoft.com/office/drawing/2014/main" id="{7A036E96-C848-4699-A9BE-8B2098E63F03}"/>
              </a:ext>
            </a:extLst>
          </p:cNvPr>
          <p:cNvSpPr txBox="1">
            <a:spLocks noChangeArrowheads="1"/>
          </p:cNvSpPr>
          <p:nvPr/>
        </p:nvSpPr>
        <p:spPr bwMode="auto">
          <a:xfrm flipH="1">
            <a:off x="1219200" y="2114550"/>
            <a:ext cx="7391400" cy="4894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Select Masp, tensp, dongia from [San pham]</a:t>
            </a:r>
          </a:p>
          <a:p>
            <a:pPr eaLnBrk="1" hangingPunct="1">
              <a:spcBef>
                <a:spcPct val="0"/>
              </a:spcBef>
              <a:buFontTx/>
              <a:buNone/>
            </a:pPr>
            <a:r>
              <a:rPr lang="en-US" altLang="en-US" sz="2400"/>
              <a:t>Where dongia&gt;ALL (Select dongia from [San pham] 	where tensp like ‘B%’)</a:t>
            </a:r>
          </a:p>
          <a:p>
            <a:pPr eaLnBrk="1" hangingPunct="1">
              <a:spcBef>
                <a:spcPct val="0"/>
              </a:spcBef>
              <a:buFontTx/>
              <a:buNone/>
            </a:pPr>
            <a:endParaRPr lang="en-US" altLang="en-US" sz="2400"/>
          </a:p>
          <a:p>
            <a:pPr eaLnBrk="1" hangingPunct="1">
              <a:spcBef>
                <a:spcPct val="0"/>
              </a:spcBef>
              <a:buFontTx/>
              <a:buNone/>
            </a:pPr>
            <a:r>
              <a:rPr lang="en-US" altLang="en-US" sz="2400"/>
              <a:t>Select Masp, tensp, dongia from [San pham]</a:t>
            </a:r>
          </a:p>
          <a:p>
            <a:pPr eaLnBrk="1" hangingPunct="1">
              <a:spcBef>
                <a:spcPct val="0"/>
              </a:spcBef>
              <a:buFontTx/>
              <a:buNone/>
            </a:pPr>
            <a:r>
              <a:rPr lang="en-US" altLang="en-US" sz="2400"/>
              <a:t>Where dongia&gt;ANY (Select dongia from [San pham] 	where tensp like ‘B%’)</a:t>
            </a:r>
          </a:p>
          <a:p>
            <a:pPr eaLnBrk="1" hangingPunct="1">
              <a:spcBef>
                <a:spcPct val="0"/>
              </a:spcBef>
              <a:buFontTx/>
              <a:buNone/>
            </a:pPr>
            <a:endParaRPr lang="en-US" altLang="en-US" sz="2400"/>
          </a:p>
          <a:p>
            <a:pPr eaLnBrk="1" hangingPunct="1">
              <a:spcBef>
                <a:spcPct val="0"/>
              </a:spcBef>
              <a:buFontTx/>
              <a:buNone/>
            </a:pPr>
            <a:r>
              <a:rPr lang="en-US" altLang="en-US" sz="2400"/>
              <a:t>Select Masp, tensp, dongia from [San pham]</a:t>
            </a:r>
          </a:p>
          <a:p>
            <a:pPr eaLnBrk="1" hangingPunct="1">
              <a:spcBef>
                <a:spcPct val="0"/>
              </a:spcBef>
              <a:buFontTx/>
              <a:buNone/>
            </a:pPr>
            <a:r>
              <a:rPr lang="en-US" altLang="en-US" sz="2400"/>
              <a:t>Where dongia=ANY (Select dongia from [San pham] 	where tensp like ‘B%’))</a:t>
            </a:r>
          </a:p>
          <a:p>
            <a:pPr eaLnBrk="1" hangingPunct="1">
              <a:spcBef>
                <a:spcPct val="0"/>
              </a:spcBef>
              <a:buFontTx/>
              <a:buNone/>
            </a:pPr>
            <a:endParaRPr lang="en-US" altLang="en-US" sz="2400"/>
          </a:p>
          <a:p>
            <a:pPr eaLnBrk="1" hangingPunct="1">
              <a:spcBef>
                <a:spcPct val="0"/>
              </a:spcBef>
              <a:buFontTx/>
              <a:buNone/>
            </a:pPr>
            <a:endParaRPr lang="en-US" altLang="en-US" sz="2400"/>
          </a:p>
        </p:txBody>
      </p:sp>
      <p:sp>
        <p:nvSpPr>
          <p:cNvPr id="220164" name="Footer Placeholder 1">
            <a:extLst>
              <a:ext uri="{FF2B5EF4-FFF2-40B4-BE49-F238E27FC236}">
                <a16:creationId xmlns:a16="http://schemas.microsoft.com/office/drawing/2014/main" id="{8E2B7EC0-3D04-4BB7-BD19-2536F5CE632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a:extLst>
              <a:ext uri="{FF2B5EF4-FFF2-40B4-BE49-F238E27FC236}">
                <a16:creationId xmlns:a16="http://schemas.microsoft.com/office/drawing/2014/main" id="{A3AEC1D7-1DF0-4F12-8F3E-AE90AFB28C89}"/>
              </a:ext>
            </a:extLst>
          </p:cNvPr>
          <p:cNvSpPr>
            <a:spLocks noGrp="1" noChangeArrowheads="1"/>
          </p:cNvSpPr>
          <p:nvPr>
            <p:ph type="title"/>
          </p:nvPr>
        </p:nvSpPr>
        <p:spPr>
          <a:xfrm>
            <a:off x="1122363" y="974725"/>
            <a:ext cx="7793037" cy="701675"/>
          </a:xfrm>
        </p:spPr>
        <p:txBody>
          <a:bodyPr/>
          <a:lstStyle/>
          <a:p>
            <a:pPr eaLnBrk="1" hangingPunct="1">
              <a:defRPr/>
            </a:pPr>
            <a:r>
              <a:rPr lang="en-US" sz="4000">
                <a:solidFill>
                  <a:srgbClr val="0000FF"/>
                </a:solidFill>
                <a:latin typeface="Arial" pitchFamily="34" charset="0"/>
              </a:rPr>
              <a:t>Using EXISTS and NOT EXISTS</a:t>
            </a:r>
          </a:p>
        </p:txBody>
      </p:sp>
      <p:sp>
        <p:nvSpPr>
          <p:cNvPr id="222211" name="Rectangle 5">
            <a:extLst>
              <a:ext uri="{FF2B5EF4-FFF2-40B4-BE49-F238E27FC236}">
                <a16:creationId xmlns:a16="http://schemas.microsoft.com/office/drawing/2014/main" id="{4BC734ED-5010-4E64-84C2-884E514C8C87}"/>
              </a:ext>
            </a:extLst>
          </p:cNvPr>
          <p:cNvSpPr>
            <a:spLocks noChangeArrowheads="1"/>
          </p:cNvSpPr>
          <p:nvPr/>
        </p:nvSpPr>
        <p:spPr bwMode="auto">
          <a:xfrm>
            <a:off x="1143000" y="2057400"/>
            <a:ext cx="7696200"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rgbClr val="0000FF"/>
              </a:buClr>
              <a:buSzPct val="60000"/>
              <a:buFont typeface="Wingdings" panose="05000000000000000000" pitchFamily="2" charset="2"/>
              <a:buChar char="n"/>
            </a:pPr>
            <a:r>
              <a:rPr lang="en-US" altLang="en-US" sz="2000"/>
              <a:t>Đ</a:t>
            </a:r>
            <a:r>
              <a:rPr lang="vi-VN" altLang="en-US" sz="2000"/>
              <a:t>ể kiểm tra xem một truy vấn con có trả về dòng kết quả nào hay không. </a:t>
            </a:r>
            <a:endParaRPr lang="en-US" altLang="en-US" sz="2000"/>
          </a:p>
          <a:p>
            <a:pPr algn="just" eaLnBrk="1" hangingPunct="1">
              <a:buClr>
                <a:srgbClr val="0000FF"/>
              </a:buClr>
              <a:buSzPct val="60000"/>
              <a:buFont typeface="Wingdings" panose="05000000000000000000" pitchFamily="2" charset="2"/>
              <a:buChar char="n"/>
            </a:pPr>
            <a:r>
              <a:rPr lang="vi-VN" altLang="en-US" sz="2000"/>
              <a:t>Lượng từ EXISTS (tương ứng NOT EXISTS) trả về giá trị True (tương ứng False) nếu kết quả của truy vấn con có ít nhất một dòng (tương ứng không có dòng nào). </a:t>
            </a:r>
            <a:endParaRPr lang="en-US" altLang="en-US" sz="2000"/>
          </a:p>
          <a:p>
            <a:pPr algn="just" eaLnBrk="1" hangingPunct="1">
              <a:buClr>
                <a:srgbClr val="0000FF"/>
              </a:buClr>
              <a:buSzPct val="60000"/>
              <a:buFont typeface="Wingdings" panose="05000000000000000000" pitchFamily="2" charset="2"/>
              <a:buChar char="n"/>
            </a:pPr>
            <a:r>
              <a:rPr lang="vi-VN" altLang="en-US" sz="2000"/>
              <a:t>Điều khác biệt của việc sử dụng EXISTS với hai cách đã nêu ở trên là trong danh sách chọn của truy vấn con có thể có nhiều hơn hai cột. </a:t>
            </a:r>
            <a:endParaRPr lang="en-GB" altLang="en-US" sz="2000">
              <a:solidFill>
                <a:srgbClr val="000000"/>
              </a:solidFill>
              <a:latin typeface="Tahoma" panose="020B0604030504040204" pitchFamily="34" charset="0"/>
              <a:cs typeface="Times New Roman" panose="02020603050405020304" pitchFamily="18" charset="0"/>
            </a:endParaRPr>
          </a:p>
        </p:txBody>
      </p:sp>
      <p:sp>
        <p:nvSpPr>
          <p:cNvPr id="404487" name="Text Box 7">
            <a:extLst>
              <a:ext uri="{FF2B5EF4-FFF2-40B4-BE49-F238E27FC236}">
                <a16:creationId xmlns:a16="http://schemas.microsoft.com/office/drawing/2014/main" id="{0079C482-C990-430C-9408-A195A2F70A9B}"/>
              </a:ext>
            </a:extLst>
          </p:cNvPr>
          <p:cNvSpPr txBox="1">
            <a:spLocks noChangeArrowheads="1"/>
          </p:cNvSpPr>
          <p:nvPr/>
        </p:nvSpPr>
        <p:spPr bwMode="auto">
          <a:xfrm>
            <a:off x="1130300" y="4464050"/>
            <a:ext cx="11668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1800" b="1" u="sng">
                <a:solidFill>
                  <a:schemeClr val="tx2"/>
                </a:solidFill>
                <a:latin typeface="Tahoma" panose="020B0604030504040204" pitchFamily="34" charset="0"/>
                <a:cs typeface="Courier New" panose="02070309020205020404" pitchFamily="49" charset="0"/>
              </a:rPr>
              <a:t>Example</a:t>
            </a:r>
            <a:endParaRPr lang="en-US" altLang="en-US" sz="1800">
              <a:solidFill>
                <a:schemeClr val="tx2"/>
              </a:solidFill>
              <a:latin typeface="Georgia" panose="02040502050405020303" pitchFamily="18" charset="0"/>
            </a:endParaRPr>
          </a:p>
        </p:txBody>
      </p:sp>
      <p:sp>
        <p:nvSpPr>
          <p:cNvPr id="404488" name="Rectangle 8">
            <a:extLst>
              <a:ext uri="{FF2B5EF4-FFF2-40B4-BE49-F238E27FC236}">
                <a16:creationId xmlns:a16="http://schemas.microsoft.com/office/drawing/2014/main" id="{9C71F68B-EE3B-493F-A42D-CF8347E43A1F}"/>
              </a:ext>
            </a:extLst>
          </p:cNvPr>
          <p:cNvSpPr>
            <a:spLocks noChangeArrowheads="1"/>
          </p:cNvSpPr>
          <p:nvPr/>
        </p:nvSpPr>
        <p:spPr bwMode="auto">
          <a:xfrm>
            <a:off x="1395413" y="4860925"/>
            <a:ext cx="7010400" cy="17526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SELECT Mahd, Makh FROM [Hoa don] </a:t>
            </a:r>
          </a:p>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	WHERE EXISTS </a:t>
            </a:r>
          </a:p>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	(SELECT Makh FROM [Khach hang])</a:t>
            </a:r>
          </a:p>
        </p:txBody>
      </p:sp>
      <p:sp>
        <p:nvSpPr>
          <p:cNvPr id="222214" name="Footer Placeholder 1">
            <a:extLst>
              <a:ext uri="{FF2B5EF4-FFF2-40B4-BE49-F238E27FC236}">
                <a16:creationId xmlns:a16="http://schemas.microsoft.com/office/drawing/2014/main" id="{3B590042-489C-4456-99C7-137ED193A68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4487"/>
                                        </p:tgtEl>
                                        <p:attrNameLst>
                                          <p:attrName>style.visibility</p:attrName>
                                        </p:attrNameLst>
                                      </p:cBhvr>
                                      <p:to>
                                        <p:strVal val="visible"/>
                                      </p:to>
                                    </p:set>
                                    <p:anim calcmode="lin" valueType="num">
                                      <p:cBhvr additive="base">
                                        <p:cTn id="7" dur="500" fill="hold"/>
                                        <p:tgtEl>
                                          <p:spTgt spid="404487"/>
                                        </p:tgtEl>
                                        <p:attrNameLst>
                                          <p:attrName>ppt_x</p:attrName>
                                        </p:attrNameLst>
                                      </p:cBhvr>
                                      <p:tavLst>
                                        <p:tav tm="0">
                                          <p:val>
                                            <p:strVal val="0-#ppt_w/2"/>
                                          </p:val>
                                        </p:tav>
                                        <p:tav tm="100000">
                                          <p:val>
                                            <p:strVal val="#ppt_x"/>
                                          </p:val>
                                        </p:tav>
                                      </p:tavLst>
                                    </p:anim>
                                    <p:anim calcmode="lin" valueType="num">
                                      <p:cBhvr additive="base">
                                        <p:cTn id="8" dur="500" fill="hold"/>
                                        <p:tgtEl>
                                          <p:spTgt spid="404487"/>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404488"/>
                                        </p:tgtEl>
                                        <p:attrNameLst>
                                          <p:attrName>style.visibility</p:attrName>
                                        </p:attrNameLst>
                                      </p:cBhvr>
                                      <p:to>
                                        <p:strVal val="visible"/>
                                      </p:to>
                                    </p:set>
                                    <p:animEffect transition="in" filter="dissolve">
                                      <p:cBhvr>
                                        <p:cTn id="13" dur="500"/>
                                        <p:tgtEl>
                                          <p:spTgt spid="404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4487" grpId="0" autoUpdateAnimBg="0"/>
      <p:bldP spid="404488" grpId="0" animBg="1" autoUpdateAnimBg="0"/>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a:extLst>
              <a:ext uri="{FF2B5EF4-FFF2-40B4-BE49-F238E27FC236}">
                <a16:creationId xmlns:a16="http://schemas.microsoft.com/office/drawing/2014/main" id="{82D892F9-1E8F-43C6-9D2E-557DE48353E2}"/>
              </a:ext>
            </a:extLst>
          </p:cNvPr>
          <p:cNvSpPr>
            <a:spLocks noGrp="1" noChangeArrowheads="1"/>
          </p:cNvSpPr>
          <p:nvPr>
            <p:ph type="title"/>
          </p:nvPr>
        </p:nvSpPr>
        <p:spPr>
          <a:xfrm>
            <a:off x="1122363" y="974725"/>
            <a:ext cx="7793037" cy="701675"/>
          </a:xfrm>
        </p:spPr>
        <p:txBody>
          <a:bodyPr/>
          <a:lstStyle/>
          <a:p>
            <a:pPr eaLnBrk="1" hangingPunct="1">
              <a:defRPr/>
            </a:pPr>
            <a:r>
              <a:rPr lang="en-US" sz="4000">
                <a:solidFill>
                  <a:srgbClr val="0000FF"/>
                </a:solidFill>
                <a:latin typeface="Arial" pitchFamily="34" charset="0"/>
              </a:rPr>
              <a:t>Using EXISTS and NOT EXISTS</a:t>
            </a:r>
          </a:p>
        </p:txBody>
      </p:sp>
      <p:sp>
        <p:nvSpPr>
          <p:cNvPr id="223235" name="Footer Placeholder 1">
            <a:extLst>
              <a:ext uri="{FF2B5EF4-FFF2-40B4-BE49-F238E27FC236}">
                <a16:creationId xmlns:a16="http://schemas.microsoft.com/office/drawing/2014/main" id="{9D421198-50E0-46AA-9DDF-21DDC4E6708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223236" name="Picture 1">
            <a:extLst>
              <a:ext uri="{FF2B5EF4-FFF2-40B4-BE49-F238E27FC236}">
                <a16:creationId xmlns:a16="http://schemas.microsoft.com/office/drawing/2014/main" id="{368BC8E0-7650-4C50-A1D9-E885798B90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175" y="1952625"/>
            <a:ext cx="7312025" cy="490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a:extLst>
              <a:ext uri="{FF2B5EF4-FFF2-40B4-BE49-F238E27FC236}">
                <a16:creationId xmlns:a16="http://schemas.microsoft.com/office/drawing/2014/main" id="{43CA3686-71F4-4E9D-BECB-7C1B9323FF4A}"/>
              </a:ext>
            </a:extLst>
          </p:cNvPr>
          <p:cNvSpPr>
            <a:spLocks noGrp="1" noChangeArrowheads="1"/>
          </p:cNvSpPr>
          <p:nvPr>
            <p:ph type="title"/>
          </p:nvPr>
        </p:nvSpPr>
        <p:spPr>
          <a:xfrm>
            <a:off x="1122363" y="974725"/>
            <a:ext cx="7793037" cy="701675"/>
          </a:xfrm>
        </p:spPr>
        <p:txBody>
          <a:bodyPr/>
          <a:lstStyle/>
          <a:p>
            <a:pPr eaLnBrk="1" hangingPunct="1">
              <a:defRPr/>
            </a:pPr>
            <a:r>
              <a:rPr lang="en-US" sz="4000">
                <a:solidFill>
                  <a:srgbClr val="0000FF"/>
                </a:solidFill>
                <a:latin typeface="Arial" pitchFamily="34" charset="0"/>
              </a:rPr>
              <a:t>Using EXISTS and NOT EXISTS</a:t>
            </a:r>
          </a:p>
        </p:txBody>
      </p:sp>
      <p:sp>
        <p:nvSpPr>
          <p:cNvPr id="224259" name="Footer Placeholder 1">
            <a:extLst>
              <a:ext uri="{FF2B5EF4-FFF2-40B4-BE49-F238E27FC236}">
                <a16:creationId xmlns:a16="http://schemas.microsoft.com/office/drawing/2014/main" id="{CB9CA360-0CF0-41F6-9F3C-3D13C7B2501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224260" name="Picture 2">
            <a:extLst>
              <a:ext uri="{FF2B5EF4-FFF2-40B4-BE49-F238E27FC236}">
                <a16:creationId xmlns:a16="http://schemas.microsoft.com/office/drawing/2014/main" id="{0DA3C10D-DB8A-442C-86F8-107A07918A8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1947863"/>
            <a:ext cx="7696200"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a:extLst>
              <a:ext uri="{FF2B5EF4-FFF2-40B4-BE49-F238E27FC236}">
                <a16:creationId xmlns:a16="http://schemas.microsoft.com/office/drawing/2014/main" id="{ABB33460-ED38-4688-90B8-773D8524E34F}"/>
              </a:ext>
            </a:extLst>
          </p:cNvPr>
          <p:cNvSpPr>
            <a:spLocks noGrp="1" noChangeArrowheads="1"/>
          </p:cNvSpPr>
          <p:nvPr>
            <p:ph type="title"/>
          </p:nvPr>
        </p:nvSpPr>
        <p:spPr>
          <a:xfrm>
            <a:off x="1122363" y="974725"/>
            <a:ext cx="7793037" cy="701675"/>
          </a:xfrm>
        </p:spPr>
        <p:txBody>
          <a:bodyPr/>
          <a:lstStyle/>
          <a:p>
            <a:pPr eaLnBrk="1" hangingPunct="1">
              <a:defRPr/>
            </a:pPr>
            <a:r>
              <a:rPr lang="en-US" sz="4000">
                <a:solidFill>
                  <a:srgbClr val="0000FF"/>
                </a:solidFill>
                <a:latin typeface="Arial" pitchFamily="34" charset="0"/>
              </a:rPr>
              <a:t>Using EXISTS and NOT EXISTS</a:t>
            </a:r>
          </a:p>
        </p:txBody>
      </p:sp>
      <p:sp>
        <p:nvSpPr>
          <p:cNvPr id="225283" name="Footer Placeholder 1">
            <a:extLst>
              <a:ext uri="{FF2B5EF4-FFF2-40B4-BE49-F238E27FC236}">
                <a16:creationId xmlns:a16="http://schemas.microsoft.com/office/drawing/2014/main" id="{F0C51A4F-D2C7-4FE9-AE4B-1235FBB93AF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225284" name="Picture 1">
            <a:extLst>
              <a:ext uri="{FF2B5EF4-FFF2-40B4-BE49-F238E27FC236}">
                <a16:creationId xmlns:a16="http://schemas.microsoft.com/office/drawing/2014/main" id="{29F70C65-DECA-487D-ABE1-35A653712F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47875"/>
            <a:ext cx="7543800"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a:extLst>
              <a:ext uri="{FF2B5EF4-FFF2-40B4-BE49-F238E27FC236}">
                <a16:creationId xmlns:a16="http://schemas.microsoft.com/office/drawing/2014/main" id="{73FA141E-93F0-49BE-9536-5C87FC3F8496}"/>
              </a:ext>
            </a:extLst>
          </p:cNvPr>
          <p:cNvSpPr>
            <a:spLocks noGrp="1" noChangeArrowheads="1"/>
          </p:cNvSpPr>
          <p:nvPr>
            <p:ph type="title"/>
          </p:nvPr>
        </p:nvSpPr>
        <p:spPr>
          <a:xfrm>
            <a:off x="1122363" y="974725"/>
            <a:ext cx="7793037" cy="701675"/>
          </a:xfrm>
        </p:spPr>
        <p:txBody>
          <a:bodyPr/>
          <a:lstStyle/>
          <a:p>
            <a:pPr eaLnBrk="1" hangingPunct="1">
              <a:defRPr/>
            </a:pPr>
            <a:r>
              <a:rPr lang="en-US" sz="4000">
                <a:solidFill>
                  <a:srgbClr val="0000FF"/>
                </a:solidFill>
                <a:latin typeface="Arial" pitchFamily="34" charset="0"/>
              </a:rPr>
              <a:t>Using EXISTS and NOT EXISTS</a:t>
            </a:r>
          </a:p>
        </p:txBody>
      </p:sp>
      <p:sp>
        <p:nvSpPr>
          <p:cNvPr id="226307" name="Footer Placeholder 1">
            <a:extLst>
              <a:ext uri="{FF2B5EF4-FFF2-40B4-BE49-F238E27FC236}">
                <a16:creationId xmlns:a16="http://schemas.microsoft.com/office/drawing/2014/main" id="{409B22A5-129C-47B4-9F70-7BABD02D1B7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226308" name="Picture 2">
            <a:extLst>
              <a:ext uri="{FF2B5EF4-FFF2-40B4-BE49-F238E27FC236}">
                <a16:creationId xmlns:a16="http://schemas.microsoft.com/office/drawing/2014/main" id="{7F825AD2-E438-420F-93AF-A14C37A48A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363" y="2209800"/>
            <a:ext cx="7010400" cy="482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9FA0D3D3-299B-429B-B071-4D3F4A8B370C}"/>
              </a:ext>
            </a:extLst>
          </p:cNvPr>
          <p:cNvSpPr>
            <a:spLocks noGrp="1" noChangeArrowheads="1"/>
          </p:cNvSpPr>
          <p:nvPr>
            <p:ph type="title"/>
          </p:nvPr>
        </p:nvSpPr>
        <p:spPr/>
        <p:txBody>
          <a:bodyPr/>
          <a:lstStyle/>
          <a:p>
            <a:pPr eaLnBrk="1" hangingPunct="1">
              <a:defRPr/>
            </a:pPr>
            <a:r>
              <a:rPr lang="en-US" altLang="en-US">
                <a:solidFill>
                  <a:srgbClr val="800000"/>
                </a:solidFill>
              </a:rPr>
              <a:t>System Data Types</a:t>
            </a:r>
          </a:p>
        </p:txBody>
      </p:sp>
      <p:sp>
        <p:nvSpPr>
          <p:cNvPr id="32771" name="Rectangle 3">
            <a:extLst>
              <a:ext uri="{FF2B5EF4-FFF2-40B4-BE49-F238E27FC236}">
                <a16:creationId xmlns:a16="http://schemas.microsoft.com/office/drawing/2014/main" id="{67E53D4C-1D48-4874-89C4-7DB359B2CB1A}"/>
              </a:ext>
            </a:extLst>
          </p:cNvPr>
          <p:cNvSpPr>
            <a:spLocks noGrp="1" noChangeArrowheads="1"/>
          </p:cNvSpPr>
          <p:nvPr>
            <p:ph type="body" idx="1"/>
          </p:nvPr>
        </p:nvSpPr>
        <p:spPr>
          <a:xfrm>
            <a:off x="914400" y="2209800"/>
            <a:ext cx="8056563" cy="3886200"/>
          </a:xfrm>
        </p:spPr>
        <p:txBody>
          <a:bodyPr/>
          <a:lstStyle/>
          <a:p>
            <a:pPr algn="just" eaLnBrk="1" hangingPunct="1">
              <a:lnSpc>
                <a:spcPct val="105000"/>
              </a:lnSpc>
              <a:buFont typeface="Wingdings" pitchFamily="2" charset="2"/>
              <a:buNone/>
              <a:defRPr/>
            </a:pPr>
            <a:r>
              <a:rPr lang="en-US" altLang="en-US" sz="2800">
                <a:cs typeface="Times New Roman" pitchFamily="18" charset="0"/>
              </a:rPr>
              <a:t>Có 2 nhóm: </a:t>
            </a:r>
          </a:p>
          <a:p>
            <a:pPr algn="just" eaLnBrk="1" hangingPunct="1">
              <a:lnSpc>
                <a:spcPct val="105000"/>
              </a:lnSpc>
              <a:defRPr/>
            </a:pPr>
            <a:r>
              <a:rPr lang="en-US" altLang="en-US" sz="2800" b="1"/>
              <a:t>System-Supplied datatype:</a:t>
            </a:r>
            <a:r>
              <a:rPr lang="en-US" altLang="en-US" sz="2800"/>
              <a:t> Các kiểu dữ liệu cơ bản được hỗ trợ bởi SQL Server.</a:t>
            </a:r>
          </a:p>
          <a:p>
            <a:pPr algn="just" eaLnBrk="1" hangingPunct="1">
              <a:lnSpc>
                <a:spcPct val="105000"/>
              </a:lnSpc>
              <a:defRPr/>
            </a:pPr>
            <a:r>
              <a:rPr lang="en-US" altLang="en-US" sz="2800" b="1"/>
              <a:t>User-defined datatype:</a:t>
            </a:r>
            <a:r>
              <a:rPr lang="en-US" altLang="en-US" sz="2800"/>
              <a:t> Các kiểu dữ liệu của người dùng tự định nghĩa dựa trên các kiểu dữ liệu cơ bản.</a:t>
            </a:r>
          </a:p>
        </p:txBody>
      </p:sp>
      <p:sp>
        <p:nvSpPr>
          <p:cNvPr id="24580" name="Footer Placeholder 1">
            <a:extLst>
              <a:ext uri="{FF2B5EF4-FFF2-40B4-BE49-F238E27FC236}">
                <a16:creationId xmlns:a16="http://schemas.microsoft.com/office/drawing/2014/main" id="{D7814BA6-FFC5-4A27-93C0-9660473D877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a:extLst>
              <a:ext uri="{FF2B5EF4-FFF2-40B4-BE49-F238E27FC236}">
                <a16:creationId xmlns:a16="http://schemas.microsoft.com/office/drawing/2014/main" id="{3D0AF730-0DF7-4D06-A4CB-83160B8A653F}"/>
              </a:ext>
            </a:extLst>
          </p:cNvPr>
          <p:cNvSpPr>
            <a:spLocks noGrp="1" noChangeArrowheads="1"/>
          </p:cNvSpPr>
          <p:nvPr>
            <p:ph type="title"/>
          </p:nvPr>
        </p:nvSpPr>
        <p:spPr>
          <a:xfrm>
            <a:off x="1122363" y="974725"/>
            <a:ext cx="7793037" cy="701675"/>
          </a:xfrm>
        </p:spPr>
        <p:txBody>
          <a:bodyPr/>
          <a:lstStyle/>
          <a:p>
            <a:pPr eaLnBrk="1" hangingPunct="1">
              <a:defRPr/>
            </a:pPr>
            <a:r>
              <a:rPr lang="en-US" sz="4000">
                <a:solidFill>
                  <a:srgbClr val="0000FF"/>
                </a:solidFill>
                <a:latin typeface="Arial" pitchFamily="34" charset="0"/>
              </a:rPr>
              <a:t>Using EXISTS and NOT EXISTS</a:t>
            </a:r>
          </a:p>
        </p:txBody>
      </p:sp>
      <p:sp>
        <p:nvSpPr>
          <p:cNvPr id="227331" name="Footer Placeholder 1">
            <a:extLst>
              <a:ext uri="{FF2B5EF4-FFF2-40B4-BE49-F238E27FC236}">
                <a16:creationId xmlns:a16="http://schemas.microsoft.com/office/drawing/2014/main" id="{410BE9FF-3BC3-4432-9946-086D046593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227332" name="Picture 1">
            <a:extLst>
              <a:ext uri="{FF2B5EF4-FFF2-40B4-BE49-F238E27FC236}">
                <a16:creationId xmlns:a16="http://schemas.microsoft.com/office/drawing/2014/main" id="{D2547831-9682-4B11-9EE5-9F7C3E83E9C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175" y="2057400"/>
            <a:ext cx="7616825"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a:extLst>
              <a:ext uri="{FF2B5EF4-FFF2-40B4-BE49-F238E27FC236}">
                <a16:creationId xmlns:a16="http://schemas.microsoft.com/office/drawing/2014/main" id="{BCCFE577-9A73-4A21-803C-13378E28513F}"/>
              </a:ext>
            </a:extLst>
          </p:cNvPr>
          <p:cNvSpPr>
            <a:spLocks noGrp="1" noChangeArrowheads="1"/>
          </p:cNvSpPr>
          <p:nvPr>
            <p:ph type="title"/>
          </p:nvPr>
        </p:nvSpPr>
        <p:spPr>
          <a:xfrm>
            <a:off x="1122363" y="974725"/>
            <a:ext cx="7793037" cy="701675"/>
          </a:xfrm>
        </p:spPr>
        <p:txBody>
          <a:bodyPr/>
          <a:lstStyle/>
          <a:p>
            <a:pPr eaLnBrk="1" hangingPunct="1">
              <a:defRPr/>
            </a:pPr>
            <a:r>
              <a:rPr lang="en-US" sz="4000">
                <a:solidFill>
                  <a:srgbClr val="0000FF"/>
                </a:solidFill>
                <a:latin typeface="Arial" pitchFamily="34" charset="0"/>
              </a:rPr>
              <a:t>Using EXISTS and NOT EXISTS</a:t>
            </a:r>
          </a:p>
        </p:txBody>
      </p:sp>
      <p:sp>
        <p:nvSpPr>
          <p:cNvPr id="228355" name="Footer Placeholder 1">
            <a:extLst>
              <a:ext uri="{FF2B5EF4-FFF2-40B4-BE49-F238E27FC236}">
                <a16:creationId xmlns:a16="http://schemas.microsoft.com/office/drawing/2014/main" id="{71234853-D44F-4B0A-A59F-D7D21C3944A2}"/>
              </a:ext>
            </a:extLst>
          </p:cNvPr>
          <p:cNvSpPr>
            <a:spLocks noGrp="1"/>
          </p:cNvSpPr>
          <p:nvPr>
            <p:ph type="ftr" sz="quarter" idx="11"/>
          </p:nvPr>
        </p:nvSpPr>
        <p:spPr>
          <a:xfrm>
            <a:off x="3592513" y="6400800"/>
            <a:ext cx="2895600" cy="4572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228356" name="Picture 2">
            <a:extLst>
              <a:ext uri="{FF2B5EF4-FFF2-40B4-BE49-F238E27FC236}">
                <a16:creationId xmlns:a16="http://schemas.microsoft.com/office/drawing/2014/main" id="{F8A58C61-E8B6-489E-B6B4-757EA9D884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43013" y="2273300"/>
            <a:ext cx="7673975" cy="412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8357" name="Rectangle 3">
            <a:extLst>
              <a:ext uri="{FF2B5EF4-FFF2-40B4-BE49-F238E27FC236}">
                <a16:creationId xmlns:a16="http://schemas.microsoft.com/office/drawing/2014/main" id="{AFED259D-9F7D-49DE-894E-401E89CD7ACA}"/>
              </a:ext>
            </a:extLst>
          </p:cNvPr>
          <p:cNvSpPr>
            <a:spLocks noChangeArrowheads="1"/>
          </p:cNvSpPr>
          <p:nvPr/>
        </p:nvSpPr>
        <p:spPr bwMode="auto">
          <a:xfrm>
            <a:off x="4138613" y="5943600"/>
            <a:ext cx="4776787" cy="457200"/>
          </a:xfrm>
          <a:prstGeom prst="rect">
            <a:avLst/>
          </a:prstGeom>
          <a:solidFill>
            <a:schemeClr val="bg1"/>
          </a:solidFill>
          <a:ln w="9525" algn="ctr">
            <a:solidFill>
              <a:schemeClr val="bg1"/>
            </a:solidFill>
            <a:round/>
            <a:headEnd/>
            <a:tailEnd/>
          </a:ln>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3">
            <a:extLst>
              <a:ext uri="{FF2B5EF4-FFF2-40B4-BE49-F238E27FC236}">
                <a16:creationId xmlns:a16="http://schemas.microsoft.com/office/drawing/2014/main" id="{168FBD0F-3BFA-4761-A217-E6BB40A4D2D2}"/>
              </a:ext>
            </a:extLst>
          </p:cNvPr>
          <p:cNvSpPr>
            <a:spLocks noGrp="1" noChangeArrowheads="1"/>
          </p:cNvSpPr>
          <p:nvPr>
            <p:ph idx="4294967295"/>
          </p:nvPr>
        </p:nvSpPr>
        <p:spPr>
          <a:xfrm>
            <a:off x="1074738" y="2057400"/>
            <a:ext cx="8077200" cy="41878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eaLnBrk="1" hangingPunct="1">
              <a:defRPr/>
            </a:pPr>
            <a:r>
              <a:rPr lang="vi-VN" sz="2800"/>
              <a:t>Ví dụ: Tìm các số hóa đơn (sohd) mua cùng lúc 2 sản phẩm có mã số “BB01” và “BB02”. </a:t>
            </a:r>
            <a:endParaRPr lang="en-US" sz="2800"/>
          </a:p>
          <a:p>
            <a:pPr marL="265113" indent="-265113" eaLnBrk="1" hangingPunct="1">
              <a:defRPr/>
            </a:pPr>
            <a:r>
              <a:rPr lang="vi-VN" sz="2800"/>
              <a:t>select distinct sohd from CTHD where masp='BB01' and sohd IN (select sohd from CTHD where masp='BB02') </a:t>
            </a:r>
            <a:endParaRPr lang="en-US" sz="2800"/>
          </a:p>
          <a:p>
            <a:pPr marL="265113" indent="-265113" eaLnBrk="1" hangingPunct="1">
              <a:defRPr/>
            </a:pPr>
            <a:r>
              <a:rPr lang="vi-VN" sz="2800"/>
              <a:t>select distinct A.sohd from CTHD A where A.masp='BB01' and EXISTS (select * from CTHD B where B.masp='BB02‘ and A.sohd=B.sohd)</a:t>
            </a:r>
            <a:endParaRPr lang="en-US" altLang="en-US" sz="2800">
              <a:effectLst/>
            </a:endParaRPr>
          </a:p>
        </p:txBody>
      </p:sp>
      <p:sp>
        <p:nvSpPr>
          <p:cNvPr id="4" name="Rectangle 2">
            <a:extLst>
              <a:ext uri="{FF2B5EF4-FFF2-40B4-BE49-F238E27FC236}">
                <a16:creationId xmlns:a16="http://schemas.microsoft.com/office/drawing/2014/main" id="{A7FE0F6F-F483-44C3-AAF6-C5B5F229967D}"/>
              </a:ext>
            </a:extLst>
          </p:cNvPr>
          <p:cNvSpPr txBox="1">
            <a:spLocks noChangeArrowheads="1"/>
          </p:cNvSpPr>
          <p:nvPr/>
        </p:nvSpPr>
        <p:spPr>
          <a:xfrm>
            <a:off x="1122363" y="974725"/>
            <a:ext cx="7793037" cy="701675"/>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eaLnBrk="1" hangingPunct="1">
              <a:defRPr/>
            </a:pPr>
            <a:r>
              <a:rPr lang="en-US" sz="4000" dirty="0">
                <a:solidFill>
                  <a:srgbClr val="0000FF"/>
                </a:solidFill>
                <a:latin typeface="Arial" pitchFamily="34" charset="0"/>
              </a:rPr>
              <a:t>Using EXISTS and NOT EXISTS</a:t>
            </a:r>
          </a:p>
        </p:txBody>
      </p:sp>
      <p:sp>
        <p:nvSpPr>
          <p:cNvPr id="229380" name="Footer Placeholder 1">
            <a:extLst>
              <a:ext uri="{FF2B5EF4-FFF2-40B4-BE49-F238E27FC236}">
                <a16:creationId xmlns:a16="http://schemas.microsoft.com/office/drawing/2014/main" id="{C1976E15-1194-4B50-9E3D-3F1940AB6A6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3">
            <a:extLst>
              <a:ext uri="{FF2B5EF4-FFF2-40B4-BE49-F238E27FC236}">
                <a16:creationId xmlns:a16="http://schemas.microsoft.com/office/drawing/2014/main" id="{5CE8C387-9BAD-44B0-8C0E-2C9D21812568}"/>
              </a:ext>
            </a:extLst>
          </p:cNvPr>
          <p:cNvSpPr>
            <a:spLocks noGrp="1" noChangeArrowheads="1"/>
          </p:cNvSpPr>
          <p:nvPr>
            <p:ph idx="4294967295"/>
          </p:nvPr>
        </p:nvSpPr>
        <p:spPr>
          <a:xfrm>
            <a:off x="1074738" y="2057400"/>
            <a:ext cx="8077200" cy="4187825"/>
          </a:xfr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eaLnBrk="1" hangingPunct="1">
              <a:defRPr/>
            </a:pPr>
            <a:r>
              <a:rPr lang="vi-VN" sz="2800"/>
              <a:t>Ví dụ: Tìm các số hóa đơn (sohd) có mua sản phẩm mã số ‘BB01’ nhưng không mua sản phẩm mã số ‘BB02’. </a:t>
            </a:r>
            <a:endParaRPr lang="en-US" sz="2800"/>
          </a:p>
          <a:p>
            <a:pPr marL="265113" indent="-265113" eaLnBrk="1" hangingPunct="1">
              <a:defRPr/>
            </a:pPr>
            <a:r>
              <a:rPr lang="vi-VN" sz="2800"/>
              <a:t>select distinct sohd from CTHD where masp='BB01' and sohd NOT IN (select sohd from CTHD where masp='BB02') </a:t>
            </a:r>
            <a:endParaRPr lang="en-US" sz="2800"/>
          </a:p>
          <a:p>
            <a:pPr marL="265113" indent="-265113" eaLnBrk="1" hangingPunct="1">
              <a:defRPr/>
            </a:pPr>
            <a:r>
              <a:rPr lang="vi-VN" sz="2800"/>
              <a:t>select distinct A.sohd from CTHD A where A.masp='BB01' and NOT EXISTS (select * from CTHD B where B.masp='BB02‘ and A.sohd=B.sohd)</a:t>
            </a:r>
            <a:endParaRPr lang="en-US" altLang="en-US" sz="2800">
              <a:effectLst/>
            </a:endParaRPr>
          </a:p>
        </p:txBody>
      </p:sp>
      <p:sp>
        <p:nvSpPr>
          <p:cNvPr id="4" name="Rectangle 2">
            <a:extLst>
              <a:ext uri="{FF2B5EF4-FFF2-40B4-BE49-F238E27FC236}">
                <a16:creationId xmlns:a16="http://schemas.microsoft.com/office/drawing/2014/main" id="{37BBDA84-DB69-4F57-B3FC-B5CED8A7F4D7}"/>
              </a:ext>
            </a:extLst>
          </p:cNvPr>
          <p:cNvSpPr txBox="1">
            <a:spLocks noChangeArrowheads="1"/>
          </p:cNvSpPr>
          <p:nvPr/>
        </p:nvSpPr>
        <p:spPr>
          <a:xfrm>
            <a:off x="1122363" y="974725"/>
            <a:ext cx="7793037" cy="701675"/>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eaLnBrk="1" hangingPunct="1">
              <a:defRPr/>
            </a:pPr>
            <a:r>
              <a:rPr lang="en-US" sz="4000" dirty="0">
                <a:solidFill>
                  <a:srgbClr val="0000FF"/>
                </a:solidFill>
                <a:latin typeface="Arial" pitchFamily="34" charset="0"/>
              </a:rPr>
              <a:t>Using EXISTS and NOT EXISTS</a:t>
            </a:r>
          </a:p>
        </p:txBody>
      </p:sp>
      <p:sp>
        <p:nvSpPr>
          <p:cNvPr id="231428" name="Footer Placeholder 1">
            <a:extLst>
              <a:ext uri="{FF2B5EF4-FFF2-40B4-BE49-F238E27FC236}">
                <a16:creationId xmlns:a16="http://schemas.microsoft.com/office/drawing/2014/main" id="{54B31F73-B8EB-40E4-938A-BB57850840C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a:extLst>
              <a:ext uri="{FF2B5EF4-FFF2-40B4-BE49-F238E27FC236}">
                <a16:creationId xmlns:a16="http://schemas.microsoft.com/office/drawing/2014/main" id="{364EECE5-C24C-45B6-879A-538121BF53C5}"/>
              </a:ext>
            </a:extLst>
          </p:cNvPr>
          <p:cNvSpPr>
            <a:spLocks noGrp="1" noChangeArrowheads="1"/>
          </p:cNvSpPr>
          <p:nvPr>
            <p:ph idx="4294967295"/>
          </p:nvPr>
        </p:nvSpPr>
        <p:spPr>
          <a:xfrm>
            <a:off x="1074738" y="2057400"/>
            <a:ext cx="8069262" cy="4187825"/>
          </a:xfrm>
        </p:spPr>
        <p:txBody>
          <a:bodyPr lIns="182880" tIns="91440"/>
          <a:lstStyle/>
          <a:p>
            <a:pPr marL="265113" indent="-265113" eaLnBrk="1" hangingPunct="1">
              <a:defRPr/>
            </a:pPr>
            <a:r>
              <a:rPr lang="en-US" sz="2400" dirty="0">
                <a:effectLst/>
              </a:rPr>
              <a:t>Cho </a:t>
            </a:r>
            <a:r>
              <a:rPr lang="en-US" sz="2400" dirty="0" err="1">
                <a:effectLst/>
              </a:rPr>
              <a:t>biết</a:t>
            </a:r>
            <a:r>
              <a:rPr lang="en-US" sz="2400" dirty="0">
                <a:effectLst/>
              </a:rPr>
              <a:t> </a:t>
            </a:r>
            <a:r>
              <a:rPr lang="en-US" sz="2400" dirty="0" err="1">
                <a:effectLst/>
              </a:rPr>
              <a:t>những</a:t>
            </a:r>
            <a:r>
              <a:rPr lang="en-US" sz="2400" dirty="0">
                <a:effectLst/>
              </a:rPr>
              <a:t> </a:t>
            </a:r>
            <a:r>
              <a:rPr lang="en-US" sz="2400" dirty="0" err="1">
                <a:effectLst/>
              </a:rPr>
              <a:t>sản</a:t>
            </a:r>
            <a:r>
              <a:rPr lang="en-US" sz="2400" dirty="0">
                <a:effectLst/>
              </a:rPr>
              <a:t> </a:t>
            </a:r>
            <a:r>
              <a:rPr lang="en-US" sz="2400" dirty="0" err="1">
                <a:effectLst/>
              </a:rPr>
              <a:t>phẩm</a:t>
            </a:r>
            <a:r>
              <a:rPr lang="en-US" sz="2400" dirty="0">
                <a:effectLst/>
              </a:rPr>
              <a:t> </a:t>
            </a:r>
            <a:r>
              <a:rPr lang="en-US" sz="2400" dirty="0" err="1">
                <a:effectLst/>
              </a:rPr>
              <a:t>nào</a:t>
            </a:r>
            <a:r>
              <a:rPr lang="en-US" sz="2400" dirty="0">
                <a:effectLst/>
              </a:rPr>
              <a:t> </a:t>
            </a:r>
            <a:r>
              <a:rPr lang="en-US" sz="2400" dirty="0" err="1">
                <a:effectLst/>
              </a:rPr>
              <a:t>chưa</a:t>
            </a:r>
            <a:r>
              <a:rPr lang="en-US" sz="2400" dirty="0">
                <a:effectLst/>
              </a:rPr>
              <a:t> </a:t>
            </a:r>
            <a:r>
              <a:rPr lang="en-US" sz="2400" dirty="0" err="1">
                <a:effectLst/>
              </a:rPr>
              <a:t>bán</a:t>
            </a:r>
            <a:r>
              <a:rPr lang="en-US" sz="2400" dirty="0">
                <a:effectLst/>
              </a:rPr>
              <a:t> </a:t>
            </a:r>
            <a:r>
              <a:rPr lang="en-US" sz="2400" dirty="0" err="1">
                <a:effectLst/>
              </a:rPr>
              <a:t>được</a:t>
            </a:r>
            <a:r>
              <a:rPr lang="en-US" sz="2400" dirty="0">
                <a:effectLst/>
              </a:rPr>
              <a:t> </a:t>
            </a:r>
            <a:r>
              <a:rPr lang="en-US" sz="2400" dirty="0" err="1">
                <a:effectLst/>
              </a:rPr>
              <a:t>dùng</a:t>
            </a:r>
            <a:r>
              <a:rPr lang="en-US" sz="2400" dirty="0">
                <a:effectLst/>
              </a:rPr>
              <a:t> 3 </a:t>
            </a:r>
            <a:r>
              <a:rPr lang="en-US" sz="2400" dirty="0" err="1">
                <a:effectLst/>
              </a:rPr>
              <a:t>cách</a:t>
            </a:r>
            <a:r>
              <a:rPr lang="en-US" sz="2400" dirty="0">
                <a:effectLst/>
              </a:rPr>
              <a:t> left outer join, not in </a:t>
            </a:r>
            <a:r>
              <a:rPr lang="en-US" sz="2400" dirty="0" err="1">
                <a:effectLst/>
              </a:rPr>
              <a:t>và</a:t>
            </a:r>
            <a:r>
              <a:rPr lang="en-US" sz="2400" dirty="0">
                <a:effectLst/>
              </a:rPr>
              <a:t> not exists</a:t>
            </a:r>
          </a:p>
          <a:p>
            <a:pPr marL="457200" indent="-457200" eaLnBrk="1" hangingPunct="1">
              <a:buFont typeface="+mj-lt"/>
              <a:buAutoNum type="arabicParenR"/>
              <a:defRPr/>
            </a:pPr>
            <a:r>
              <a:rPr lang="en-US" sz="2400" dirty="0">
                <a:effectLst/>
              </a:rPr>
              <a:t>Select * from [San Pham] s</a:t>
            </a:r>
          </a:p>
          <a:p>
            <a:pPr marL="0" indent="0" eaLnBrk="1" hangingPunct="1">
              <a:buFontTx/>
              <a:buNone/>
              <a:defRPr/>
            </a:pPr>
            <a:r>
              <a:rPr lang="en-US" sz="2400" dirty="0">
                <a:effectLst/>
              </a:rPr>
              <a:t>    where NOT EXISTS ( SELECT * from [Chi </a:t>
            </a:r>
            <a:r>
              <a:rPr lang="en-US" sz="2400" dirty="0" err="1">
                <a:effectLst/>
              </a:rPr>
              <a:t>Tiet</a:t>
            </a:r>
            <a:r>
              <a:rPr lang="en-US" sz="2400" dirty="0">
                <a:effectLst/>
              </a:rPr>
              <a:t> </a:t>
            </a:r>
            <a:r>
              <a:rPr lang="en-US" sz="2400" dirty="0" err="1">
                <a:effectLst/>
              </a:rPr>
              <a:t>Hoa</a:t>
            </a:r>
            <a:r>
              <a:rPr lang="en-US" sz="2400" dirty="0">
                <a:effectLst/>
              </a:rPr>
              <a:t> don] c 	where </a:t>
            </a:r>
            <a:r>
              <a:rPr lang="en-US" sz="2400" dirty="0" err="1">
                <a:effectLst/>
              </a:rPr>
              <a:t>s.masp</a:t>
            </a:r>
            <a:r>
              <a:rPr lang="en-US" sz="2400" dirty="0">
                <a:effectLst/>
              </a:rPr>
              <a:t>=</a:t>
            </a:r>
            <a:r>
              <a:rPr lang="en-US" sz="2400" dirty="0" err="1">
                <a:effectLst/>
              </a:rPr>
              <a:t>c.masp</a:t>
            </a:r>
            <a:r>
              <a:rPr lang="en-US" sz="2400" dirty="0">
                <a:effectLst/>
              </a:rPr>
              <a:t>)</a:t>
            </a:r>
          </a:p>
          <a:p>
            <a:pPr marL="457200" indent="-457200" eaLnBrk="1" hangingPunct="1">
              <a:buFontTx/>
              <a:buAutoNum type="arabicParenR" startAt="2"/>
              <a:defRPr/>
            </a:pPr>
            <a:r>
              <a:rPr lang="en-US" sz="2400" dirty="0">
                <a:effectLst/>
              </a:rPr>
              <a:t>Select * from [San Pham]</a:t>
            </a:r>
          </a:p>
          <a:p>
            <a:pPr marL="0" indent="0" eaLnBrk="1" hangingPunct="1">
              <a:buFontTx/>
              <a:buNone/>
              <a:defRPr/>
            </a:pPr>
            <a:r>
              <a:rPr lang="en-US" sz="2400" dirty="0">
                <a:effectLst/>
              </a:rPr>
              <a:t>      where </a:t>
            </a:r>
            <a:r>
              <a:rPr lang="en-US" sz="2400" dirty="0" err="1">
                <a:effectLst/>
              </a:rPr>
              <a:t>Masp</a:t>
            </a:r>
            <a:r>
              <a:rPr lang="en-US" sz="2400" dirty="0">
                <a:effectLst/>
              </a:rPr>
              <a:t> NOT IN ( SELECT </a:t>
            </a:r>
            <a:r>
              <a:rPr lang="en-US" sz="2400" dirty="0" err="1">
                <a:effectLst/>
              </a:rPr>
              <a:t>masp</a:t>
            </a:r>
            <a:r>
              <a:rPr lang="en-US" sz="2400" dirty="0">
                <a:effectLst/>
              </a:rPr>
              <a:t> from [Chi </a:t>
            </a:r>
            <a:r>
              <a:rPr lang="en-US" sz="2400" dirty="0" err="1">
                <a:effectLst/>
              </a:rPr>
              <a:t>Tiet</a:t>
            </a:r>
            <a:r>
              <a:rPr lang="en-US" sz="2400" dirty="0">
                <a:effectLst/>
              </a:rPr>
              <a:t> </a:t>
            </a:r>
            <a:r>
              <a:rPr lang="en-US" sz="2400" dirty="0" err="1">
                <a:effectLst/>
              </a:rPr>
              <a:t>Hoa</a:t>
            </a:r>
            <a:r>
              <a:rPr lang="en-US" sz="2400" dirty="0">
                <a:effectLst/>
              </a:rPr>
              <a:t> 	don])</a:t>
            </a:r>
          </a:p>
          <a:p>
            <a:pPr marL="265113" indent="-265113" eaLnBrk="1" hangingPunct="1">
              <a:buFontTx/>
              <a:buNone/>
              <a:defRPr/>
            </a:pPr>
            <a:r>
              <a:rPr lang="en-US" sz="2400" dirty="0">
                <a:effectLst/>
              </a:rPr>
              <a:t>3) Select * from [San Pham] s Left outer join [Chi </a:t>
            </a:r>
            <a:r>
              <a:rPr lang="en-US" sz="2400" dirty="0" err="1">
                <a:effectLst/>
              </a:rPr>
              <a:t>Tiet</a:t>
            </a:r>
            <a:r>
              <a:rPr lang="en-US" sz="2400" dirty="0">
                <a:effectLst/>
              </a:rPr>
              <a:t> </a:t>
            </a:r>
            <a:r>
              <a:rPr lang="en-US" sz="2400" dirty="0" err="1">
                <a:effectLst/>
              </a:rPr>
              <a:t>Hoa</a:t>
            </a:r>
            <a:r>
              <a:rPr lang="en-US" sz="2400" dirty="0">
                <a:effectLst/>
              </a:rPr>
              <a:t> don] c ON </a:t>
            </a:r>
            <a:r>
              <a:rPr lang="en-US" sz="2400" dirty="0" err="1">
                <a:effectLst/>
              </a:rPr>
              <a:t>s.Masp</a:t>
            </a:r>
            <a:r>
              <a:rPr lang="en-US" sz="2400" dirty="0">
                <a:effectLst/>
              </a:rPr>
              <a:t>=</a:t>
            </a:r>
            <a:r>
              <a:rPr lang="en-US" sz="2400" dirty="0" err="1">
                <a:effectLst/>
              </a:rPr>
              <a:t>c.Masp</a:t>
            </a:r>
            <a:r>
              <a:rPr lang="en-US" sz="2400" dirty="0">
                <a:effectLst/>
              </a:rPr>
              <a:t> WHERE </a:t>
            </a:r>
            <a:r>
              <a:rPr lang="en-US" sz="2400" dirty="0" err="1">
                <a:effectLst/>
              </a:rPr>
              <a:t>c.Masp</a:t>
            </a:r>
            <a:r>
              <a:rPr lang="en-US" sz="2400" dirty="0">
                <a:effectLst/>
              </a:rPr>
              <a:t> is null</a:t>
            </a:r>
          </a:p>
          <a:p>
            <a:pPr marL="0" indent="0" eaLnBrk="1" hangingPunct="1">
              <a:buFontTx/>
              <a:buNone/>
              <a:defRPr/>
            </a:pPr>
            <a:endParaRPr lang="en-US" sz="2400" dirty="0">
              <a:effectLst/>
            </a:endParaRPr>
          </a:p>
        </p:txBody>
      </p:sp>
      <p:sp>
        <p:nvSpPr>
          <p:cNvPr id="4" name="Rectangle 2">
            <a:extLst>
              <a:ext uri="{FF2B5EF4-FFF2-40B4-BE49-F238E27FC236}">
                <a16:creationId xmlns:a16="http://schemas.microsoft.com/office/drawing/2014/main" id="{5B1D8B02-D3C8-4773-9ADE-7364B58426BB}"/>
              </a:ext>
            </a:extLst>
          </p:cNvPr>
          <p:cNvSpPr txBox="1">
            <a:spLocks noChangeArrowheads="1"/>
          </p:cNvSpPr>
          <p:nvPr/>
        </p:nvSpPr>
        <p:spPr>
          <a:xfrm>
            <a:off x="1122363" y="974725"/>
            <a:ext cx="7793037" cy="701675"/>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eaLnBrk="1" hangingPunct="1">
              <a:defRPr/>
            </a:pPr>
            <a:r>
              <a:rPr lang="en-US" sz="4000" dirty="0">
                <a:solidFill>
                  <a:srgbClr val="0000FF"/>
                </a:solidFill>
                <a:latin typeface="Arial" pitchFamily="34" charset="0"/>
              </a:rPr>
              <a:t>Using EXISTS and NOT EXISTS</a:t>
            </a:r>
          </a:p>
        </p:txBody>
      </p:sp>
      <p:sp>
        <p:nvSpPr>
          <p:cNvPr id="233476" name="Footer Placeholder 1">
            <a:extLst>
              <a:ext uri="{FF2B5EF4-FFF2-40B4-BE49-F238E27FC236}">
                <a16:creationId xmlns:a16="http://schemas.microsoft.com/office/drawing/2014/main" id="{CA60BC3E-D589-4580-8B95-8A83CB5AD14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Rectangle 3">
            <a:extLst>
              <a:ext uri="{FF2B5EF4-FFF2-40B4-BE49-F238E27FC236}">
                <a16:creationId xmlns:a16="http://schemas.microsoft.com/office/drawing/2014/main" id="{B3AB63F5-771F-46D3-9ED7-2CBEEA9E3874}"/>
              </a:ext>
            </a:extLst>
          </p:cNvPr>
          <p:cNvSpPr>
            <a:spLocks noGrp="1" noChangeArrowheads="1"/>
          </p:cNvSpPr>
          <p:nvPr>
            <p:ph idx="4294967295"/>
          </p:nvPr>
        </p:nvSpPr>
        <p:spPr>
          <a:xfrm>
            <a:off x="1074738" y="2057400"/>
            <a:ext cx="8069262" cy="4187825"/>
          </a:xfrm>
        </p:spPr>
        <p:txBody>
          <a:bodyPr lIns="182880" tIns="91440"/>
          <a:lstStyle/>
          <a:p>
            <a:pPr marL="265113" indent="-265113" eaLnBrk="1" hangingPunct="1">
              <a:defRPr/>
            </a:pPr>
            <a:r>
              <a:rPr lang="en-US" sz="2400" dirty="0">
                <a:effectLst/>
              </a:rPr>
              <a:t>Cho </a:t>
            </a:r>
            <a:r>
              <a:rPr lang="en-US" sz="2400" dirty="0" err="1">
                <a:effectLst/>
              </a:rPr>
              <a:t>biết</a:t>
            </a:r>
            <a:r>
              <a:rPr lang="en-US" sz="2400" dirty="0">
                <a:effectLst/>
              </a:rPr>
              <a:t> </a:t>
            </a:r>
            <a:r>
              <a:rPr lang="en-US" sz="2400" dirty="0" err="1">
                <a:effectLst/>
              </a:rPr>
              <a:t>những</a:t>
            </a:r>
            <a:r>
              <a:rPr lang="en-US" sz="2400" dirty="0">
                <a:effectLst/>
              </a:rPr>
              <a:t> </a:t>
            </a:r>
            <a:r>
              <a:rPr lang="en-US" sz="2400" dirty="0" err="1">
                <a:effectLst/>
              </a:rPr>
              <a:t>sản</a:t>
            </a:r>
            <a:r>
              <a:rPr lang="en-US" sz="2400" dirty="0">
                <a:effectLst/>
              </a:rPr>
              <a:t> </a:t>
            </a:r>
            <a:r>
              <a:rPr lang="en-US" sz="2400" dirty="0" err="1">
                <a:effectLst/>
              </a:rPr>
              <a:t>phẩm</a:t>
            </a:r>
            <a:r>
              <a:rPr lang="en-US" sz="2400" dirty="0">
                <a:effectLst/>
              </a:rPr>
              <a:t> </a:t>
            </a:r>
            <a:r>
              <a:rPr lang="en-US" sz="2400" dirty="0" err="1">
                <a:effectLst/>
              </a:rPr>
              <a:t>nào</a:t>
            </a:r>
            <a:r>
              <a:rPr lang="en-US" sz="2400" dirty="0">
                <a:effectLst/>
              </a:rPr>
              <a:t> </a:t>
            </a:r>
            <a:r>
              <a:rPr lang="en-US" sz="2400" dirty="0" err="1">
                <a:effectLst/>
              </a:rPr>
              <a:t>có</a:t>
            </a:r>
            <a:r>
              <a:rPr lang="en-US" sz="2400" dirty="0">
                <a:effectLst/>
              </a:rPr>
              <a:t> </a:t>
            </a:r>
            <a:r>
              <a:rPr lang="en-US" sz="2400" dirty="0" err="1">
                <a:effectLst/>
              </a:rPr>
              <a:t>tổng</a:t>
            </a:r>
            <a:r>
              <a:rPr lang="en-US" sz="2400" dirty="0">
                <a:effectLst/>
              </a:rPr>
              <a:t> </a:t>
            </a:r>
            <a:r>
              <a:rPr lang="en-US" sz="2400" dirty="0" err="1">
                <a:effectLst/>
              </a:rPr>
              <a:t>số</a:t>
            </a:r>
            <a:r>
              <a:rPr lang="en-US" sz="2400" dirty="0">
                <a:effectLst/>
              </a:rPr>
              <a:t> </a:t>
            </a:r>
            <a:r>
              <a:rPr lang="en-US" sz="2400" dirty="0" err="1">
                <a:effectLst/>
              </a:rPr>
              <a:t>lượng</a:t>
            </a:r>
            <a:r>
              <a:rPr lang="en-US" sz="2400" dirty="0">
                <a:effectLst/>
              </a:rPr>
              <a:t> </a:t>
            </a:r>
            <a:r>
              <a:rPr lang="en-US" sz="2400" dirty="0" err="1">
                <a:effectLst/>
              </a:rPr>
              <a:t>bán</a:t>
            </a:r>
            <a:r>
              <a:rPr lang="en-US" sz="2400" dirty="0">
                <a:effectLst/>
              </a:rPr>
              <a:t> </a:t>
            </a:r>
            <a:r>
              <a:rPr lang="en-US" sz="2400" dirty="0" err="1">
                <a:effectLst/>
              </a:rPr>
              <a:t>được</a:t>
            </a:r>
            <a:r>
              <a:rPr lang="en-US" sz="2400" dirty="0">
                <a:effectLst/>
              </a:rPr>
              <a:t> </a:t>
            </a:r>
            <a:r>
              <a:rPr lang="en-US" sz="2400" dirty="0" err="1">
                <a:effectLst/>
              </a:rPr>
              <a:t>lớn</a:t>
            </a:r>
            <a:r>
              <a:rPr lang="en-US" sz="2400" dirty="0">
                <a:effectLst/>
              </a:rPr>
              <a:t> </a:t>
            </a:r>
            <a:r>
              <a:rPr lang="en-US" sz="2400" dirty="0" err="1">
                <a:effectLst/>
              </a:rPr>
              <a:t>hơn</a:t>
            </a:r>
            <a:r>
              <a:rPr lang="en-US" sz="2400" dirty="0">
                <a:effectLst/>
              </a:rPr>
              <a:t> </a:t>
            </a:r>
            <a:r>
              <a:rPr lang="en-US" sz="2400" dirty="0" err="1">
                <a:effectLst/>
              </a:rPr>
              <a:t>số</a:t>
            </a:r>
            <a:r>
              <a:rPr lang="en-US" sz="2400" dirty="0">
                <a:effectLst/>
              </a:rPr>
              <a:t> </a:t>
            </a:r>
            <a:r>
              <a:rPr lang="en-US" sz="2400" dirty="0" err="1">
                <a:effectLst/>
              </a:rPr>
              <a:t>lượng</a:t>
            </a:r>
            <a:r>
              <a:rPr lang="en-US" sz="2400" dirty="0">
                <a:effectLst/>
              </a:rPr>
              <a:t> </a:t>
            </a:r>
            <a:r>
              <a:rPr lang="en-US" sz="2400" dirty="0" err="1">
                <a:effectLst/>
              </a:rPr>
              <a:t>trung</a:t>
            </a:r>
            <a:r>
              <a:rPr lang="en-US" sz="2400" dirty="0">
                <a:effectLst/>
              </a:rPr>
              <a:t> </a:t>
            </a:r>
            <a:r>
              <a:rPr lang="en-US" sz="2400" dirty="0" err="1">
                <a:effectLst/>
              </a:rPr>
              <a:t>bình</a:t>
            </a:r>
            <a:r>
              <a:rPr lang="en-US" sz="2400" dirty="0">
                <a:effectLst/>
              </a:rPr>
              <a:t> </a:t>
            </a:r>
            <a:r>
              <a:rPr lang="en-US" sz="2400" dirty="0" err="1">
                <a:effectLst/>
              </a:rPr>
              <a:t>bán</a:t>
            </a:r>
            <a:r>
              <a:rPr lang="en-US" sz="2400" dirty="0">
                <a:effectLst/>
              </a:rPr>
              <a:t> </a:t>
            </a:r>
            <a:r>
              <a:rPr lang="en-US" sz="2400" dirty="0" err="1">
                <a:effectLst/>
              </a:rPr>
              <a:t>ra</a:t>
            </a:r>
            <a:endParaRPr lang="en-US" sz="2400" dirty="0">
              <a:effectLst/>
            </a:endParaRPr>
          </a:p>
          <a:p>
            <a:pPr marL="457200" indent="-457200" eaLnBrk="1" hangingPunct="1">
              <a:buFont typeface="+mj-lt"/>
              <a:buAutoNum type="arabicParenR"/>
              <a:defRPr/>
            </a:pPr>
            <a:r>
              <a:rPr lang="en-US" sz="2400" dirty="0">
                <a:effectLst/>
              </a:rPr>
              <a:t>Select </a:t>
            </a:r>
            <a:r>
              <a:rPr lang="en-US" sz="2400" dirty="0" err="1">
                <a:effectLst/>
              </a:rPr>
              <a:t>masp</a:t>
            </a:r>
            <a:r>
              <a:rPr lang="en-US" sz="2400" dirty="0">
                <a:effectLst/>
              </a:rPr>
              <a:t>, </a:t>
            </a:r>
            <a:r>
              <a:rPr lang="en-US" sz="2400" dirty="0" err="1">
                <a:effectLst/>
              </a:rPr>
              <a:t>tensp</a:t>
            </a:r>
            <a:r>
              <a:rPr lang="en-US" sz="2400" dirty="0">
                <a:effectLst/>
              </a:rPr>
              <a:t>, </a:t>
            </a:r>
            <a:r>
              <a:rPr lang="en-US" sz="2400" dirty="0" err="1">
                <a:effectLst/>
              </a:rPr>
              <a:t>TongSL</a:t>
            </a:r>
            <a:r>
              <a:rPr lang="en-US" sz="2400" dirty="0">
                <a:effectLst/>
              </a:rPr>
              <a:t>=sum(</a:t>
            </a:r>
            <a:r>
              <a:rPr lang="en-US" sz="2400" dirty="0" err="1">
                <a:effectLst/>
              </a:rPr>
              <a:t>Soluong</a:t>
            </a:r>
            <a:r>
              <a:rPr lang="en-US" sz="2400" dirty="0">
                <a:effectLst/>
              </a:rPr>
              <a:t>)  </a:t>
            </a:r>
          </a:p>
          <a:p>
            <a:pPr marL="0" indent="0" eaLnBrk="1" hangingPunct="1">
              <a:buFontTx/>
              <a:buNone/>
              <a:defRPr/>
            </a:pPr>
            <a:r>
              <a:rPr lang="en-US" sz="2400" dirty="0">
                <a:effectLst/>
              </a:rPr>
              <a:t>	from [San Pham] s, [Chi </a:t>
            </a:r>
            <a:r>
              <a:rPr lang="en-US" sz="2400" dirty="0" err="1">
                <a:effectLst/>
              </a:rPr>
              <a:t>Tiet</a:t>
            </a:r>
            <a:r>
              <a:rPr lang="en-US" sz="2400" dirty="0">
                <a:effectLst/>
              </a:rPr>
              <a:t> </a:t>
            </a:r>
            <a:r>
              <a:rPr lang="en-US" sz="2400" dirty="0" err="1">
                <a:effectLst/>
              </a:rPr>
              <a:t>Hoa</a:t>
            </a:r>
            <a:r>
              <a:rPr lang="en-US" sz="2400" dirty="0">
                <a:effectLst/>
              </a:rPr>
              <a:t> Don] c</a:t>
            </a:r>
          </a:p>
          <a:p>
            <a:pPr marL="0" indent="0" eaLnBrk="1" hangingPunct="1">
              <a:buFontTx/>
              <a:buNone/>
              <a:defRPr/>
            </a:pPr>
            <a:r>
              <a:rPr lang="en-US" sz="2400" dirty="0">
                <a:effectLst/>
              </a:rPr>
              <a:t>	where </a:t>
            </a:r>
            <a:r>
              <a:rPr lang="en-US" sz="2400" dirty="0" err="1">
                <a:effectLst/>
              </a:rPr>
              <a:t>s.masp</a:t>
            </a:r>
            <a:r>
              <a:rPr lang="en-US" sz="2400" dirty="0">
                <a:effectLst/>
              </a:rPr>
              <a:t>=</a:t>
            </a:r>
            <a:r>
              <a:rPr lang="en-US" sz="2400" dirty="0" err="1">
                <a:effectLst/>
              </a:rPr>
              <a:t>c.masp</a:t>
            </a:r>
            <a:endParaRPr lang="en-US" sz="2400" dirty="0">
              <a:effectLst/>
            </a:endParaRPr>
          </a:p>
          <a:p>
            <a:pPr marL="0" indent="0" eaLnBrk="1" hangingPunct="1">
              <a:buFontTx/>
              <a:buNone/>
              <a:defRPr/>
            </a:pPr>
            <a:r>
              <a:rPr lang="en-US" sz="2400" dirty="0">
                <a:effectLst/>
              </a:rPr>
              <a:t>	Group by </a:t>
            </a:r>
            <a:r>
              <a:rPr lang="en-US" sz="2400" dirty="0" err="1">
                <a:effectLst/>
              </a:rPr>
              <a:t>c.masp</a:t>
            </a:r>
            <a:r>
              <a:rPr lang="en-US" sz="2400" dirty="0">
                <a:effectLst/>
              </a:rPr>
              <a:t>, </a:t>
            </a:r>
            <a:r>
              <a:rPr lang="en-US" sz="2400" dirty="0" err="1">
                <a:effectLst/>
              </a:rPr>
              <a:t>tensp</a:t>
            </a:r>
            <a:endParaRPr lang="en-US" sz="2400" dirty="0">
              <a:effectLst/>
            </a:endParaRPr>
          </a:p>
          <a:p>
            <a:pPr marL="0" indent="0" eaLnBrk="1" hangingPunct="1">
              <a:buFontTx/>
              <a:buNone/>
              <a:defRPr/>
            </a:pPr>
            <a:r>
              <a:rPr lang="en-US" sz="2400" dirty="0">
                <a:effectLst/>
              </a:rPr>
              <a:t>    	having sum(</a:t>
            </a:r>
            <a:r>
              <a:rPr lang="en-US" sz="2400" dirty="0" err="1">
                <a:effectLst/>
              </a:rPr>
              <a:t>soluong</a:t>
            </a:r>
            <a:r>
              <a:rPr lang="en-US" sz="2400" dirty="0">
                <a:effectLst/>
              </a:rPr>
              <a:t>)&gt;(Select AVG(</a:t>
            </a:r>
            <a:r>
              <a:rPr lang="en-US" sz="2400" dirty="0" err="1">
                <a:effectLst/>
              </a:rPr>
              <a:t>soluong</a:t>
            </a:r>
            <a:r>
              <a:rPr lang="en-US" sz="2400" dirty="0">
                <a:effectLst/>
              </a:rPr>
              <a:t>) form [Chi 	</a:t>
            </a:r>
            <a:r>
              <a:rPr lang="en-US" sz="2400" dirty="0" err="1">
                <a:effectLst/>
              </a:rPr>
              <a:t>tiet</a:t>
            </a:r>
            <a:r>
              <a:rPr lang="en-US" sz="2400" dirty="0">
                <a:effectLst/>
              </a:rPr>
              <a:t> </a:t>
            </a:r>
            <a:r>
              <a:rPr lang="en-US" sz="2400" dirty="0" err="1">
                <a:effectLst/>
              </a:rPr>
              <a:t>hoa</a:t>
            </a:r>
            <a:r>
              <a:rPr lang="en-US" sz="2400" dirty="0">
                <a:effectLst/>
              </a:rPr>
              <a:t> don])</a:t>
            </a:r>
          </a:p>
        </p:txBody>
      </p:sp>
      <p:sp>
        <p:nvSpPr>
          <p:cNvPr id="4" name="Rectangle 2">
            <a:extLst>
              <a:ext uri="{FF2B5EF4-FFF2-40B4-BE49-F238E27FC236}">
                <a16:creationId xmlns:a16="http://schemas.microsoft.com/office/drawing/2014/main" id="{40452B88-5C46-435E-8979-1E3166D0C80A}"/>
              </a:ext>
            </a:extLst>
          </p:cNvPr>
          <p:cNvSpPr txBox="1">
            <a:spLocks noChangeArrowheads="1"/>
          </p:cNvSpPr>
          <p:nvPr/>
        </p:nvSpPr>
        <p:spPr>
          <a:xfrm>
            <a:off x="1122363" y="974725"/>
            <a:ext cx="7793037" cy="701675"/>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eaLnBrk="1" hangingPunct="1">
              <a:defRPr/>
            </a:pPr>
            <a:r>
              <a:rPr lang="en-US" sz="4000" dirty="0">
                <a:solidFill>
                  <a:srgbClr val="0000FF"/>
                </a:solidFill>
                <a:latin typeface="Arial" pitchFamily="34" charset="0"/>
              </a:rPr>
              <a:t>Using EXISTS and NOT EXISTS</a:t>
            </a:r>
          </a:p>
        </p:txBody>
      </p:sp>
      <p:sp>
        <p:nvSpPr>
          <p:cNvPr id="235524" name="Footer Placeholder 1">
            <a:extLst>
              <a:ext uri="{FF2B5EF4-FFF2-40B4-BE49-F238E27FC236}">
                <a16:creationId xmlns:a16="http://schemas.microsoft.com/office/drawing/2014/main" id="{2BC10F8B-5051-4BA8-AE11-96BFE6A81C6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a:extLst>
              <a:ext uri="{FF2B5EF4-FFF2-40B4-BE49-F238E27FC236}">
                <a16:creationId xmlns:a16="http://schemas.microsoft.com/office/drawing/2014/main" id="{01D9BD6C-2A13-49DB-94F8-417B6CE1660F}"/>
              </a:ext>
            </a:extLst>
          </p:cNvPr>
          <p:cNvSpPr>
            <a:spLocks noGrp="1" noChangeArrowheads="1"/>
          </p:cNvSpPr>
          <p:nvPr>
            <p:ph type="title"/>
          </p:nvPr>
        </p:nvSpPr>
        <p:spPr>
          <a:xfrm>
            <a:off x="1198563" y="982663"/>
            <a:ext cx="7793037" cy="701675"/>
          </a:xfrm>
        </p:spPr>
        <p:txBody>
          <a:bodyPr/>
          <a:lstStyle/>
          <a:p>
            <a:pPr eaLnBrk="1" hangingPunct="1">
              <a:defRPr/>
            </a:pPr>
            <a:r>
              <a:rPr lang="en-US" sz="4000">
                <a:solidFill>
                  <a:srgbClr val="0000FF"/>
                </a:solidFill>
                <a:latin typeface="Impact" pitchFamily="34" charset="0"/>
              </a:rPr>
              <a:t>Nested Subqueries</a:t>
            </a:r>
          </a:p>
        </p:txBody>
      </p:sp>
      <p:sp>
        <p:nvSpPr>
          <p:cNvPr id="406531" name="Rectangle 3">
            <a:extLst>
              <a:ext uri="{FF2B5EF4-FFF2-40B4-BE49-F238E27FC236}">
                <a16:creationId xmlns:a16="http://schemas.microsoft.com/office/drawing/2014/main" id="{963CD916-2A14-4070-9C18-63EA601477F7}"/>
              </a:ext>
            </a:extLst>
          </p:cNvPr>
          <p:cNvSpPr>
            <a:spLocks noChangeArrowheads="1"/>
          </p:cNvSpPr>
          <p:nvPr/>
        </p:nvSpPr>
        <p:spPr bwMode="auto">
          <a:xfrm>
            <a:off x="1198563" y="1981200"/>
            <a:ext cx="7669212" cy="99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en-US" sz="2400">
                <a:latin typeface="Tahoma" panose="020B0604030504040204" pitchFamily="34" charset="0"/>
              </a:rPr>
              <a:t>Nested subqueries are subqueries within other subqueries</a:t>
            </a:r>
          </a:p>
        </p:txBody>
      </p:sp>
      <p:sp>
        <p:nvSpPr>
          <p:cNvPr id="406532" name="Text Box 4">
            <a:extLst>
              <a:ext uri="{FF2B5EF4-FFF2-40B4-BE49-F238E27FC236}">
                <a16:creationId xmlns:a16="http://schemas.microsoft.com/office/drawing/2014/main" id="{2CCEA06E-6023-489D-97D4-1A88EE97BB3D}"/>
              </a:ext>
            </a:extLst>
          </p:cNvPr>
          <p:cNvSpPr txBox="1">
            <a:spLocks noChangeArrowheads="1"/>
          </p:cNvSpPr>
          <p:nvPr/>
        </p:nvSpPr>
        <p:spPr bwMode="auto">
          <a:xfrm>
            <a:off x="1416050" y="3109913"/>
            <a:ext cx="127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000" b="1" u="sng">
                <a:solidFill>
                  <a:schemeClr val="tx2"/>
                </a:solidFill>
                <a:latin typeface="Tahoma" panose="020B0604030504040204" pitchFamily="34" charset="0"/>
                <a:cs typeface="Courier New" panose="02070309020205020404" pitchFamily="49" charset="0"/>
              </a:rPr>
              <a:t>Example</a:t>
            </a:r>
            <a:endParaRPr lang="en-US" altLang="en-US" sz="2000">
              <a:solidFill>
                <a:schemeClr val="tx2"/>
              </a:solidFill>
              <a:latin typeface="Georgia" panose="02040502050405020303" pitchFamily="18" charset="0"/>
            </a:endParaRPr>
          </a:p>
        </p:txBody>
      </p:sp>
      <p:sp>
        <p:nvSpPr>
          <p:cNvPr id="406533" name="Rectangle 5">
            <a:extLst>
              <a:ext uri="{FF2B5EF4-FFF2-40B4-BE49-F238E27FC236}">
                <a16:creationId xmlns:a16="http://schemas.microsoft.com/office/drawing/2014/main" id="{775839E4-1E98-48FF-A54A-4E0B724D9F72}"/>
              </a:ext>
            </a:extLst>
          </p:cNvPr>
          <p:cNvSpPr>
            <a:spLocks noChangeArrowheads="1"/>
          </p:cNvSpPr>
          <p:nvPr/>
        </p:nvSpPr>
        <p:spPr bwMode="auto">
          <a:xfrm>
            <a:off x="1198563" y="3657600"/>
            <a:ext cx="7183437" cy="26670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SELECT Makh, Tenkh FROM [Khach hang]</a:t>
            </a:r>
          </a:p>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WHERE Makh in</a:t>
            </a:r>
          </a:p>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(SELECT Makh from [Hoa don]</a:t>
            </a:r>
          </a:p>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WHERE Mahd in</a:t>
            </a:r>
          </a:p>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	(SELECT Mahd FROM [Chi tiet hoa don] where 	masp&gt;3))</a:t>
            </a:r>
            <a:endParaRPr lang="en-US" altLang="en-US" sz="2400">
              <a:cs typeface="Times New Roman" panose="02020603050405020304" pitchFamily="18" charset="0"/>
            </a:endParaRPr>
          </a:p>
        </p:txBody>
      </p:sp>
      <p:sp>
        <p:nvSpPr>
          <p:cNvPr id="237574" name="Footer Placeholder 1">
            <a:extLst>
              <a:ext uri="{FF2B5EF4-FFF2-40B4-BE49-F238E27FC236}">
                <a16:creationId xmlns:a16="http://schemas.microsoft.com/office/drawing/2014/main" id="{AF851C8C-A4FB-4C8E-B804-5C5D37CED2C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6531">
                                            <p:txEl>
                                              <p:pRg st="0" end="0"/>
                                            </p:txEl>
                                          </p:spTgt>
                                        </p:tgtEl>
                                        <p:attrNameLst>
                                          <p:attrName>style.visibility</p:attrName>
                                        </p:attrNameLst>
                                      </p:cBhvr>
                                      <p:to>
                                        <p:strVal val="visible"/>
                                      </p:to>
                                    </p:set>
                                    <p:anim calcmode="lin" valueType="num">
                                      <p:cBhvr additive="base">
                                        <p:cTn id="7" dur="500" fill="hold"/>
                                        <p:tgtEl>
                                          <p:spTgt spid="40653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40653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406532"/>
                                        </p:tgtEl>
                                        <p:attrNameLst>
                                          <p:attrName>style.visibility</p:attrName>
                                        </p:attrNameLst>
                                      </p:cBhvr>
                                      <p:to>
                                        <p:strVal val="visible"/>
                                      </p:to>
                                    </p:set>
                                    <p:anim calcmode="lin" valueType="num">
                                      <p:cBhvr additive="base">
                                        <p:cTn id="13" dur="500" fill="hold"/>
                                        <p:tgtEl>
                                          <p:spTgt spid="406532"/>
                                        </p:tgtEl>
                                        <p:attrNameLst>
                                          <p:attrName>ppt_x</p:attrName>
                                        </p:attrNameLst>
                                      </p:cBhvr>
                                      <p:tavLst>
                                        <p:tav tm="0">
                                          <p:val>
                                            <p:strVal val="0-#ppt_w/2"/>
                                          </p:val>
                                        </p:tav>
                                        <p:tav tm="100000">
                                          <p:val>
                                            <p:strVal val="#ppt_x"/>
                                          </p:val>
                                        </p:tav>
                                      </p:tavLst>
                                    </p:anim>
                                    <p:anim calcmode="lin" valueType="num">
                                      <p:cBhvr additive="base">
                                        <p:cTn id="14" dur="500" fill="hold"/>
                                        <p:tgtEl>
                                          <p:spTgt spid="40653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406533"/>
                                        </p:tgtEl>
                                        <p:attrNameLst>
                                          <p:attrName>style.visibility</p:attrName>
                                        </p:attrNameLst>
                                      </p:cBhvr>
                                      <p:to>
                                        <p:strVal val="visible"/>
                                      </p:to>
                                    </p:set>
                                    <p:animEffect transition="in" filter="dissolve">
                                      <p:cBhvr>
                                        <p:cTn id="19" dur="500"/>
                                        <p:tgtEl>
                                          <p:spTgt spid="4065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1" grpId="0" build="p" bldLvl="2" autoUpdateAnimBg="0"/>
      <p:bldP spid="406532" grpId="0" autoUpdateAnimBg="0"/>
      <p:bldP spid="406533" grpId="0" animBg="1" autoUpdateAnimBg="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a:extLst>
              <a:ext uri="{FF2B5EF4-FFF2-40B4-BE49-F238E27FC236}">
                <a16:creationId xmlns:a16="http://schemas.microsoft.com/office/drawing/2014/main" id="{9918541E-DDC2-4926-8E8A-A2D08D41D6E2}"/>
              </a:ext>
            </a:extLst>
          </p:cNvPr>
          <p:cNvSpPr>
            <a:spLocks noGrp="1" noChangeArrowheads="1"/>
          </p:cNvSpPr>
          <p:nvPr>
            <p:ph type="title"/>
          </p:nvPr>
        </p:nvSpPr>
        <p:spPr>
          <a:xfrm>
            <a:off x="1141413" y="933450"/>
            <a:ext cx="7793037" cy="762000"/>
          </a:xfrm>
        </p:spPr>
        <p:txBody>
          <a:bodyPr/>
          <a:lstStyle/>
          <a:p>
            <a:pPr eaLnBrk="1" hangingPunct="1">
              <a:defRPr/>
            </a:pPr>
            <a:r>
              <a:rPr lang="en-US">
                <a:solidFill>
                  <a:srgbClr val="0000FF"/>
                </a:solidFill>
                <a:latin typeface="Impact" pitchFamily="34" charset="0"/>
              </a:rPr>
              <a:t>Correlated Subqueries</a:t>
            </a:r>
          </a:p>
        </p:txBody>
      </p:sp>
      <p:sp>
        <p:nvSpPr>
          <p:cNvPr id="311299" name="Rectangle 3">
            <a:extLst>
              <a:ext uri="{FF2B5EF4-FFF2-40B4-BE49-F238E27FC236}">
                <a16:creationId xmlns:a16="http://schemas.microsoft.com/office/drawing/2014/main" id="{07C15001-63A7-497C-B607-42BDE6B2FEB3}"/>
              </a:ext>
            </a:extLst>
          </p:cNvPr>
          <p:cNvSpPr>
            <a:spLocks noChangeArrowheads="1"/>
          </p:cNvSpPr>
          <p:nvPr/>
        </p:nvSpPr>
        <p:spPr bwMode="auto">
          <a:xfrm>
            <a:off x="1141413" y="2133600"/>
            <a:ext cx="7543800"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Char char="n"/>
            </a:pPr>
            <a:r>
              <a:rPr lang="en-US" altLang="en-US" sz="2400">
                <a:latin typeface="Tahoma" panose="020B0604030504040204" pitchFamily="34" charset="0"/>
              </a:rPr>
              <a:t>A subquery refers to the parent query</a:t>
            </a:r>
          </a:p>
          <a:p>
            <a:pPr eaLnBrk="1" hangingPunct="1">
              <a:buClr>
                <a:schemeClr val="folHlink"/>
              </a:buClr>
              <a:buSzPct val="60000"/>
              <a:buFont typeface="Wingdings" panose="05000000000000000000" pitchFamily="2" charset="2"/>
              <a:buChar char="n"/>
            </a:pPr>
            <a:r>
              <a:rPr lang="en-US" altLang="en-US" sz="2400">
                <a:latin typeface="Tahoma" panose="020B0604030504040204" pitchFamily="34" charset="0"/>
              </a:rPr>
              <a:t>A subquery is re-evaluated for every iteration of the parent query</a:t>
            </a:r>
            <a:endParaRPr lang="en-GB" altLang="en-US" sz="2400">
              <a:latin typeface="Tahoma" panose="020B0604030504040204" pitchFamily="34" charset="0"/>
            </a:endParaRPr>
          </a:p>
        </p:txBody>
      </p:sp>
      <p:sp>
        <p:nvSpPr>
          <p:cNvPr id="311300" name="Text Box 4">
            <a:extLst>
              <a:ext uri="{FF2B5EF4-FFF2-40B4-BE49-F238E27FC236}">
                <a16:creationId xmlns:a16="http://schemas.microsoft.com/office/drawing/2014/main" id="{AB7A2218-1A18-47D6-8277-B109867B0B26}"/>
              </a:ext>
            </a:extLst>
          </p:cNvPr>
          <p:cNvSpPr txBox="1">
            <a:spLocks noChangeArrowheads="1"/>
          </p:cNvSpPr>
          <p:nvPr/>
        </p:nvSpPr>
        <p:spPr bwMode="auto">
          <a:xfrm>
            <a:off x="1219200" y="3429000"/>
            <a:ext cx="12763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000" b="1" u="sng">
                <a:solidFill>
                  <a:schemeClr val="tx2"/>
                </a:solidFill>
                <a:latin typeface="Tahoma" panose="020B0604030504040204" pitchFamily="34" charset="0"/>
                <a:cs typeface="Courier New" panose="02070309020205020404" pitchFamily="49" charset="0"/>
              </a:rPr>
              <a:t>Example</a:t>
            </a:r>
            <a:endParaRPr lang="en-US" altLang="en-US" sz="2000">
              <a:solidFill>
                <a:schemeClr val="tx2"/>
              </a:solidFill>
              <a:latin typeface="Georgia" panose="02040502050405020303" pitchFamily="18" charset="0"/>
            </a:endParaRPr>
          </a:p>
        </p:txBody>
      </p:sp>
      <p:sp>
        <p:nvSpPr>
          <p:cNvPr id="311301" name="Rectangle 5">
            <a:extLst>
              <a:ext uri="{FF2B5EF4-FFF2-40B4-BE49-F238E27FC236}">
                <a16:creationId xmlns:a16="http://schemas.microsoft.com/office/drawing/2014/main" id="{130A0E7B-8CFD-406B-AC72-8F9B4AC25A2C}"/>
              </a:ext>
            </a:extLst>
          </p:cNvPr>
          <p:cNvSpPr>
            <a:spLocks noChangeArrowheads="1"/>
          </p:cNvSpPr>
          <p:nvPr/>
        </p:nvSpPr>
        <p:spPr bwMode="auto">
          <a:xfrm>
            <a:off x="1295400" y="4038600"/>
            <a:ext cx="7469188" cy="24384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SELECT Makh,Tenkh, Thanhpho FROM [Khach hang]</a:t>
            </a:r>
          </a:p>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WHERE Makh IN</a:t>
            </a:r>
          </a:p>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(SELECT Makh FROM [Nhan vien], [hoa don]</a:t>
            </a:r>
          </a:p>
          <a:p>
            <a:pPr algn="just" eaLnBrk="1" hangingPunct="1">
              <a:buClr>
                <a:schemeClr val="folHlink"/>
              </a:buClr>
              <a:buSzPct val="60000"/>
              <a:buFont typeface="Wingdings" panose="05000000000000000000" pitchFamily="2" charset="2"/>
              <a:buNone/>
            </a:pPr>
            <a:r>
              <a:rPr lang="en-GB" altLang="en-US" sz="2400">
                <a:cs typeface="Times New Roman" panose="02020603050405020304" pitchFamily="18" charset="0"/>
              </a:rPr>
              <a:t>WHERE [Hoa don].Manv = [Nhan vien].Manv and [Nhan vien].Thanhpho =[Khach hang].Thanhpho)</a:t>
            </a:r>
            <a:endParaRPr lang="en-US" altLang="en-US" sz="2400">
              <a:cs typeface="Times New Roman" panose="02020603050405020304" pitchFamily="18" charset="0"/>
            </a:endParaRPr>
          </a:p>
        </p:txBody>
      </p:sp>
      <p:sp>
        <p:nvSpPr>
          <p:cNvPr id="238598" name="Footer Placeholder 1">
            <a:extLst>
              <a:ext uri="{FF2B5EF4-FFF2-40B4-BE49-F238E27FC236}">
                <a16:creationId xmlns:a16="http://schemas.microsoft.com/office/drawing/2014/main" id="{36AB15E5-42AB-4D84-8796-A5395483CBB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11299">
                                            <p:txEl>
                                              <p:pRg st="0" end="0"/>
                                            </p:txEl>
                                          </p:spTgt>
                                        </p:tgtEl>
                                        <p:attrNameLst>
                                          <p:attrName>style.visibility</p:attrName>
                                        </p:attrNameLst>
                                      </p:cBhvr>
                                      <p:to>
                                        <p:strVal val="visible"/>
                                      </p:to>
                                    </p:set>
                                    <p:anim calcmode="lin" valueType="num">
                                      <p:cBhvr additive="base">
                                        <p:cTn id="7" dur="500" fill="hold"/>
                                        <p:tgtEl>
                                          <p:spTgt spid="3112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112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1299">
                                            <p:txEl>
                                              <p:pRg st="1" end="1"/>
                                            </p:txEl>
                                          </p:spTgt>
                                        </p:tgtEl>
                                        <p:attrNameLst>
                                          <p:attrName>style.visibility</p:attrName>
                                        </p:attrNameLst>
                                      </p:cBhvr>
                                      <p:to>
                                        <p:strVal val="visible"/>
                                      </p:to>
                                    </p:set>
                                    <p:anim calcmode="lin" valueType="num">
                                      <p:cBhvr additive="base">
                                        <p:cTn id="13" dur="500" fill="hold"/>
                                        <p:tgtEl>
                                          <p:spTgt spid="31129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31129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11300"/>
                                        </p:tgtEl>
                                        <p:attrNameLst>
                                          <p:attrName>style.visibility</p:attrName>
                                        </p:attrNameLst>
                                      </p:cBhvr>
                                      <p:to>
                                        <p:strVal val="visible"/>
                                      </p:to>
                                    </p:set>
                                    <p:anim calcmode="lin" valueType="num">
                                      <p:cBhvr additive="base">
                                        <p:cTn id="19" dur="500" fill="hold"/>
                                        <p:tgtEl>
                                          <p:spTgt spid="311300"/>
                                        </p:tgtEl>
                                        <p:attrNameLst>
                                          <p:attrName>ppt_x</p:attrName>
                                        </p:attrNameLst>
                                      </p:cBhvr>
                                      <p:tavLst>
                                        <p:tav tm="0">
                                          <p:val>
                                            <p:strVal val="0-#ppt_w/2"/>
                                          </p:val>
                                        </p:tav>
                                        <p:tav tm="100000">
                                          <p:val>
                                            <p:strVal val="#ppt_x"/>
                                          </p:val>
                                        </p:tav>
                                      </p:tavLst>
                                    </p:anim>
                                    <p:anim calcmode="lin" valueType="num">
                                      <p:cBhvr additive="base">
                                        <p:cTn id="20" dur="500" fill="hold"/>
                                        <p:tgtEl>
                                          <p:spTgt spid="311300"/>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11301"/>
                                        </p:tgtEl>
                                        <p:attrNameLst>
                                          <p:attrName>style.visibility</p:attrName>
                                        </p:attrNameLst>
                                      </p:cBhvr>
                                      <p:to>
                                        <p:strVal val="visible"/>
                                      </p:to>
                                    </p:set>
                                    <p:animEffect transition="in" filter="dissolve">
                                      <p:cBhvr>
                                        <p:cTn id="25" dur="500"/>
                                        <p:tgtEl>
                                          <p:spTgt spid="3113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1299" grpId="0" build="p" autoUpdateAnimBg="0"/>
      <p:bldP spid="311300" grpId="0" autoUpdateAnimBg="0"/>
      <p:bldP spid="311301" grpId="0" animBg="1" autoUpdateAnimBg="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F08A3AC0-9419-4954-9DD1-AEF57D608365}"/>
              </a:ext>
            </a:extLst>
          </p:cNvPr>
          <p:cNvSpPr>
            <a:spLocks noGrp="1" noChangeArrowheads="1"/>
          </p:cNvSpPr>
          <p:nvPr>
            <p:ph type="title"/>
          </p:nvPr>
        </p:nvSpPr>
        <p:spPr>
          <a:xfrm>
            <a:off x="1122363" y="1001713"/>
            <a:ext cx="7793037" cy="701675"/>
          </a:xfrm>
        </p:spPr>
        <p:txBody>
          <a:bodyPr/>
          <a:lstStyle/>
          <a:p>
            <a:pPr eaLnBrk="1" hangingPunct="1">
              <a:defRPr/>
            </a:pPr>
            <a:r>
              <a:rPr lang="en-US" sz="4000" dirty="0">
                <a:solidFill>
                  <a:srgbClr val="0000FF"/>
                </a:solidFill>
                <a:latin typeface="Impact" pitchFamily="34" charset="0"/>
              </a:rPr>
              <a:t>Unions – </a:t>
            </a:r>
            <a:r>
              <a:rPr lang="en-US" sz="4000" dirty="0" err="1">
                <a:solidFill>
                  <a:srgbClr val="0000FF"/>
                </a:solidFill>
                <a:latin typeface="Impact" pitchFamily="34" charset="0"/>
              </a:rPr>
              <a:t>Phép</a:t>
            </a:r>
            <a:r>
              <a:rPr lang="en-US" sz="4000" dirty="0">
                <a:solidFill>
                  <a:srgbClr val="0000FF"/>
                </a:solidFill>
                <a:latin typeface="Impact" pitchFamily="34" charset="0"/>
              </a:rPr>
              <a:t> </a:t>
            </a:r>
            <a:r>
              <a:rPr lang="en-US" sz="4000" dirty="0" err="1">
                <a:solidFill>
                  <a:srgbClr val="0000FF"/>
                </a:solidFill>
                <a:latin typeface="Impact" pitchFamily="34" charset="0"/>
              </a:rPr>
              <a:t>hợp</a:t>
            </a:r>
            <a:endParaRPr lang="en-US" sz="4000" dirty="0">
              <a:solidFill>
                <a:srgbClr val="0000FF"/>
              </a:solidFill>
              <a:latin typeface="Impact" pitchFamily="34" charset="0"/>
            </a:endParaRPr>
          </a:p>
        </p:txBody>
      </p:sp>
      <p:sp>
        <p:nvSpPr>
          <p:cNvPr id="334851" name="Text Box 3">
            <a:extLst>
              <a:ext uri="{FF2B5EF4-FFF2-40B4-BE49-F238E27FC236}">
                <a16:creationId xmlns:a16="http://schemas.microsoft.com/office/drawing/2014/main" id="{4EA01708-C9C9-4A8A-8B2B-FE1A8FF383DF}"/>
              </a:ext>
            </a:extLst>
          </p:cNvPr>
          <p:cNvSpPr txBox="1">
            <a:spLocks noChangeArrowheads="1"/>
          </p:cNvSpPr>
          <p:nvPr/>
        </p:nvSpPr>
        <p:spPr bwMode="auto">
          <a:xfrm>
            <a:off x="2895600" y="2743200"/>
            <a:ext cx="2992438" cy="1552575"/>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50000"/>
              </a:spcBef>
              <a:buFontTx/>
              <a:buNone/>
            </a:pPr>
            <a:r>
              <a:rPr lang="en-GB" altLang="en-US" sz="2400">
                <a:solidFill>
                  <a:srgbClr val="C60000"/>
                </a:solidFill>
                <a:cs typeface="Courier New" panose="02070309020205020404" pitchFamily="49" charset="0"/>
              </a:rPr>
              <a:t>SELECT statement</a:t>
            </a:r>
            <a:endParaRPr lang="en-GB" altLang="en-US" sz="2400">
              <a:solidFill>
                <a:srgbClr val="C60000"/>
              </a:solidFill>
              <a:cs typeface="Times New Roman" panose="02020603050405020304" pitchFamily="18" charset="0"/>
            </a:endParaRPr>
          </a:p>
          <a:p>
            <a:pPr algn="just" eaLnBrk="1" hangingPunct="1">
              <a:spcBef>
                <a:spcPct val="50000"/>
              </a:spcBef>
              <a:buFontTx/>
              <a:buNone/>
            </a:pPr>
            <a:r>
              <a:rPr lang="en-GB" altLang="en-US" sz="2400">
                <a:solidFill>
                  <a:srgbClr val="C60000"/>
                </a:solidFill>
                <a:cs typeface="Courier New" panose="02070309020205020404" pitchFamily="49" charset="0"/>
              </a:rPr>
              <a:t>	UNION [ALL]</a:t>
            </a:r>
            <a:endParaRPr lang="en-GB" altLang="en-US" sz="2400">
              <a:solidFill>
                <a:srgbClr val="C60000"/>
              </a:solidFill>
              <a:cs typeface="Times New Roman" panose="02020603050405020304" pitchFamily="18" charset="0"/>
            </a:endParaRPr>
          </a:p>
          <a:p>
            <a:pPr eaLnBrk="1" hangingPunct="1">
              <a:spcBef>
                <a:spcPct val="50000"/>
              </a:spcBef>
              <a:buFontTx/>
              <a:buNone/>
            </a:pPr>
            <a:r>
              <a:rPr lang="en-GB" altLang="en-US" sz="2400">
                <a:solidFill>
                  <a:srgbClr val="C60000"/>
                </a:solidFill>
                <a:cs typeface="Courier New" panose="02070309020205020404" pitchFamily="49" charset="0"/>
              </a:rPr>
              <a:t>SELECT statement</a:t>
            </a:r>
            <a:r>
              <a:rPr lang="en-US" altLang="en-US" sz="2400">
                <a:solidFill>
                  <a:srgbClr val="C60000"/>
                </a:solidFill>
                <a:cs typeface="Courier New" panose="02070309020205020404" pitchFamily="49" charset="0"/>
              </a:rPr>
              <a:t> </a:t>
            </a:r>
          </a:p>
        </p:txBody>
      </p:sp>
      <p:sp>
        <p:nvSpPr>
          <p:cNvPr id="334852" name="Text Box 4">
            <a:extLst>
              <a:ext uri="{FF2B5EF4-FFF2-40B4-BE49-F238E27FC236}">
                <a16:creationId xmlns:a16="http://schemas.microsoft.com/office/drawing/2014/main" id="{222BBCB6-6D3A-4472-A82C-22ACDCF29F64}"/>
              </a:ext>
            </a:extLst>
          </p:cNvPr>
          <p:cNvSpPr txBox="1">
            <a:spLocks noChangeArrowheads="1"/>
          </p:cNvSpPr>
          <p:nvPr/>
        </p:nvSpPr>
        <p:spPr bwMode="auto">
          <a:xfrm>
            <a:off x="1219200" y="251460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b="1" u="sng">
                <a:solidFill>
                  <a:schemeClr val="tx2"/>
                </a:solidFill>
                <a:latin typeface="Tahoma" panose="020B0604030504040204" pitchFamily="34" charset="0"/>
                <a:cs typeface="Courier New" panose="02070309020205020404" pitchFamily="49" charset="0"/>
              </a:rPr>
              <a:t>Cú pháp</a:t>
            </a:r>
          </a:p>
        </p:txBody>
      </p:sp>
      <p:grpSp>
        <p:nvGrpSpPr>
          <p:cNvPr id="334853" name="Group 5">
            <a:extLst>
              <a:ext uri="{FF2B5EF4-FFF2-40B4-BE49-F238E27FC236}">
                <a16:creationId xmlns:a16="http://schemas.microsoft.com/office/drawing/2014/main" id="{DDBE2C1F-F878-47F8-9BF8-9761F4F5230F}"/>
              </a:ext>
            </a:extLst>
          </p:cNvPr>
          <p:cNvGrpSpPr>
            <a:grpSpLocks/>
          </p:cNvGrpSpPr>
          <p:nvPr/>
        </p:nvGrpSpPr>
        <p:grpSpPr bwMode="auto">
          <a:xfrm>
            <a:off x="1143000" y="2133600"/>
            <a:ext cx="7183438" cy="1295400"/>
            <a:chOff x="707" y="1344"/>
            <a:chExt cx="4525" cy="816"/>
          </a:xfrm>
        </p:grpSpPr>
        <p:sp>
          <p:nvSpPr>
            <p:cNvPr id="239625" name="Rectangle 6">
              <a:extLst>
                <a:ext uri="{FF2B5EF4-FFF2-40B4-BE49-F238E27FC236}">
                  <a16:creationId xmlns:a16="http://schemas.microsoft.com/office/drawing/2014/main" id="{77EAB358-E4B6-4E2D-BD5B-291D2B946105}"/>
                </a:ext>
              </a:extLst>
            </p:cNvPr>
            <p:cNvSpPr>
              <a:spLocks noChangeArrowheads="1"/>
            </p:cNvSpPr>
            <p:nvPr/>
          </p:nvSpPr>
          <p:spPr bwMode="auto">
            <a:xfrm>
              <a:off x="707" y="1344"/>
              <a:ext cx="3853" cy="8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0000"/>
                </a:lnSpc>
                <a:buClr>
                  <a:schemeClr val="folHlink"/>
                </a:buClr>
                <a:buSzPct val="60000"/>
                <a:buFont typeface="Wingdings" panose="05000000000000000000" pitchFamily="2" charset="2"/>
                <a:buNone/>
              </a:pPr>
              <a:r>
                <a:rPr lang="en-US" altLang="en-US" sz="2400"/>
                <a:t>Toán tử Union để kết nốt 2 câu lệnh Select</a:t>
              </a:r>
            </a:p>
          </p:txBody>
        </p:sp>
        <p:pic>
          <p:nvPicPr>
            <p:cNvPr id="239626" name="Picture 7" descr="union">
              <a:extLst>
                <a:ext uri="{FF2B5EF4-FFF2-40B4-BE49-F238E27FC236}">
                  <a16:creationId xmlns:a16="http://schemas.microsoft.com/office/drawing/2014/main" id="{656E7345-85D1-454A-B2E7-8339E3F82D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 y="1392"/>
              <a:ext cx="480" cy="4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34856" name="Text Box 8">
            <a:extLst>
              <a:ext uri="{FF2B5EF4-FFF2-40B4-BE49-F238E27FC236}">
                <a16:creationId xmlns:a16="http://schemas.microsoft.com/office/drawing/2014/main" id="{4DD0E5DC-E04C-4FC6-B411-CCD86CF3AE54}"/>
              </a:ext>
            </a:extLst>
          </p:cNvPr>
          <p:cNvSpPr txBox="1">
            <a:spLocks noChangeArrowheads="1"/>
          </p:cNvSpPr>
          <p:nvPr/>
        </p:nvSpPr>
        <p:spPr bwMode="auto">
          <a:xfrm>
            <a:off x="1371600" y="5029200"/>
            <a:ext cx="7162800" cy="12001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eaLnBrk="1" hangingPunct="1">
              <a:spcBef>
                <a:spcPct val="0"/>
              </a:spcBef>
              <a:buFontTx/>
              <a:buNone/>
            </a:pPr>
            <a:r>
              <a:rPr lang="en-US" altLang="en-US" sz="2400"/>
              <a:t>SELECT c.Thanhpho FROM [Khach hang] c</a:t>
            </a:r>
          </a:p>
          <a:p>
            <a:pPr lvl="1" eaLnBrk="1" hangingPunct="1">
              <a:spcBef>
                <a:spcPct val="0"/>
              </a:spcBef>
              <a:buFontTx/>
              <a:buNone/>
            </a:pPr>
            <a:r>
              <a:rPr lang="en-US" altLang="en-US" sz="2400"/>
              <a:t>UNION</a:t>
            </a:r>
          </a:p>
          <a:p>
            <a:pPr lvl="1" eaLnBrk="1" hangingPunct="1">
              <a:spcBef>
                <a:spcPct val="0"/>
              </a:spcBef>
              <a:buFontTx/>
              <a:buNone/>
            </a:pPr>
            <a:r>
              <a:rPr lang="en-US" altLang="en-US" sz="2400"/>
              <a:t>SELECT e.Thanhpho FROM [Nhan vien] e</a:t>
            </a:r>
          </a:p>
        </p:txBody>
      </p:sp>
      <p:sp>
        <p:nvSpPr>
          <p:cNvPr id="334857" name="Text Box 9">
            <a:extLst>
              <a:ext uri="{FF2B5EF4-FFF2-40B4-BE49-F238E27FC236}">
                <a16:creationId xmlns:a16="http://schemas.microsoft.com/office/drawing/2014/main" id="{1EAEFA76-E553-426F-BAEE-A6F5ACAF4D8F}"/>
              </a:ext>
            </a:extLst>
          </p:cNvPr>
          <p:cNvSpPr txBox="1">
            <a:spLocks noChangeArrowheads="1"/>
          </p:cNvSpPr>
          <p:nvPr/>
        </p:nvSpPr>
        <p:spPr bwMode="auto">
          <a:xfrm>
            <a:off x="1295400" y="4419600"/>
            <a:ext cx="2514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000" b="1" u="sng">
                <a:solidFill>
                  <a:schemeClr val="tx2"/>
                </a:solidFill>
                <a:latin typeface="Tahoma" panose="020B0604030504040204" pitchFamily="34" charset="0"/>
                <a:cs typeface="Courier New" panose="02070309020205020404" pitchFamily="49" charset="0"/>
              </a:rPr>
              <a:t>Ví dụ</a:t>
            </a:r>
          </a:p>
        </p:txBody>
      </p:sp>
      <p:sp>
        <p:nvSpPr>
          <p:cNvPr id="239624" name="Footer Placeholder 1">
            <a:extLst>
              <a:ext uri="{FF2B5EF4-FFF2-40B4-BE49-F238E27FC236}">
                <a16:creationId xmlns:a16="http://schemas.microsoft.com/office/drawing/2014/main" id="{123F8F81-81DA-4E64-B171-B02F454C895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334853"/>
                                        </p:tgtEl>
                                        <p:attrNameLst>
                                          <p:attrName>style.visibility</p:attrName>
                                        </p:attrNameLst>
                                      </p:cBhvr>
                                      <p:to>
                                        <p:strVal val="visible"/>
                                      </p:to>
                                    </p:set>
                                    <p:anim calcmode="lin" valueType="num">
                                      <p:cBhvr additive="base">
                                        <p:cTn id="7" dur="500" fill="hold"/>
                                        <p:tgtEl>
                                          <p:spTgt spid="334853"/>
                                        </p:tgtEl>
                                        <p:attrNameLst>
                                          <p:attrName>ppt_x</p:attrName>
                                        </p:attrNameLst>
                                      </p:cBhvr>
                                      <p:tavLst>
                                        <p:tav tm="0">
                                          <p:val>
                                            <p:strVal val="0-#ppt_w/2"/>
                                          </p:val>
                                        </p:tav>
                                        <p:tav tm="100000">
                                          <p:val>
                                            <p:strVal val="#ppt_x"/>
                                          </p:val>
                                        </p:tav>
                                      </p:tavLst>
                                    </p:anim>
                                    <p:anim calcmode="lin" valueType="num">
                                      <p:cBhvr additive="base">
                                        <p:cTn id="8" dur="500" fill="hold"/>
                                        <p:tgtEl>
                                          <p:spTgt spid="33485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34852"/>
                                        </p:tgtEl>
                                        <p:attrNameLst>
                                          <p:attrName>style.visibility</p:attrName>
                                        </p:attrNameLst>
                                      </p:cBhvr>
                                      <p:to>
                                        <p:strVal val="visible"/>
                                      </p:to>
                                    </p:set>
                                    <p:anim calcmode="lin" valueType="num">
                                      <p:cBhvr additive="base">
                                        <p:cTn id="13" dur="500" fill="hold"/>
                                        <p:tgtEl>
                                          <p:spTgt spid="334852"/>
                                        </p:tgtEl>
                                        <p:attrNameLst>
                                          <p:attrName>ppt_x</p:attrName>
                                        </p:attrNameLst>
                                      </p:cBhvr>
                                      <p:tavLst>
                                        <p:tav tm="0">
                                          <p:val>
                                            <p:strVal val="0-#ppt_w/2"/>
                                          </p:val>
                                        </p:tav>
                                        <p:tav tm="100000">
                                          <p:val>
                                            <p:strVal val="#ppt_x"/>
                                          </p:val>
                                        </p:tav>
                                      </p:tavLst>
                                    </p:anim>
                                    <p:anim calcmode="lin" valueType="num">
                                      <p:cBhvr additive="base">
                                        <p:cTn id="14" dur="500" fill="hold"/>
                                        <p:tgtEl>
                                          <p:spTgt spid="33485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334851"/>
                                        </p:tgtEl>
                                        <p:attrNameLst>
                                          <p:attrName>style.visibility</p:attrName>
                                        </p:attrNameLst>
                                      </p:cBhvr>
                                      <p:to>
                                        <p:strVal val="visible"/>
                                      </p:to>
                                    </p:set>
                                    <p:animEffect transition="in" filter="dissolve">
                                      <p:cBhvr>
                                        <p:cTn id="19" dur="500"/>
                                        <p:tgtEl>
                                          <p:spTgt spid="33485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334857"/>
                                        </p:tgtEl>
                                        <p:attrNameLst>
                                          <p:attrName>style.visibility</p:attrName>
                                        </p:attrNameLst>
                                      </p:cBhvr>
                                      <p:to>
                                        <p:strVal val="visible"/>
                                      </p:to>
                                    </p:set>
                                    <p:anim calcmode="lin" valueType="num">
                                      <p:cBhvr additive="base">
                                        <p:cTn id="24" dur="500" fill="hold"/>
                                        <p:tgtEl>
                                          <p:spTgt spid="334857"/>
                                        </p:tgtEl>
                                        <p:attrNameLst>
                                          <p:attrName>ppt_x</p:attrName>
                                        </p:attrNameLst>
                                      </p:cBhvr>
                                      <p:tavLst>
                                        <p:tav tm="0">
                                          <p:val>
                                            <p:strVal val="0-#ppt_w/2"/>
                                          </p:val>
                                        </p:tav>
                                        <p:tav tm="100000">
                                          <p:val>
                                            <p:strVal val="#ppt_x"/>
                                          </p:val>
                                        </p:tav>
                                      </p:tavLst>
                                    </p:anim>
                                    <p:anim calcmode="lin" valueType="num">
                                      <p:cBhvr additive="base">
                                        <p:cTn id="25" dur="500" fill="hold"/>
                                        <p:tgtEl>
                                          <p:spTgt spid="334857"/>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334856"/>
                                        </p:tgtEl>
                                        <p:attrNameLst>
                                          <p:attrName>style.visibility</p:attrName>
                                        </p:attrNameLst>
                                      </p:cBhvr>
                                      <p:to>
                                        <p:strVal val="visible"/>
                                      </p:to>
                                    </p:set>
                                    <p:animEffect transition="in" filter="dissolve">
                                      <p:cBhvr>
                                        <p:cTn id="30" dur="500"/>
                                        <p:tgtEl>
                                          <p:spTgt spid="3348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1" grpId="0" animBg="1" autoUpdateAnimBg="0"/>
      <p:bldP spid="334852" grpId="0" autoUpdateAnimBg="0"/>
      <p:bldP spid="334856" grpId="0" animBg="1" autoUpdateAnimBg="0"/>
      <p:bldP spid="334857" grpId="0" autoUpdateAnimBg="0"/>
    </p:bld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DE5A5752-F436-4CB6-AC4C-0D1215AE7B3A}"/>
              </a:ext>
            </a:extLst>
          </p:cNvPr>
          <p:cNvSpPr>
            <a:spLocks noGrp="1" noChangeArrowheads="1"/>
          </p:cNvSpPr>
          <p:nvPr>
            <p:ph type="title"/>
          </p:nvPr>
        </p:nvSpPr>
        <p:spPr>
          <a:xfrm>
            <a:off x="1122363" y="1001713"/>
            <a:ext cx="7793037" cy="701675"/>
          </a:xfrm>
        </p:spPr>
        <p:txBody>
          <a:bodyPr/>
          <a:lstStyle/>
          <a:p>
            <a:pPr eaLnBrk="1" hangingPunct="1">
              <a:defRPr/>
            </a:pPr>
            <a:r>
              <a:rPr lang="en-US" sz="4000" dirty="0">
                <a:solidFill>
                  <a:srgbClr val="0000FF"/>
                </a:solidFill>
                <a:latin typeface="Impact" pitchFamily="34" charset="0"/>
              </a:rPr>
              <a:t>Unions – </a:t>
            </a:r>
            <a:r>
              <a:rPr lang="en-US" sz="4000" dirty="0" err="1">
                <a:solidFill>
                  <a:srgbClr val="0000FF"/>
                </a:solidFill>
                <a:latin typeface="Impact" pitchFamily="34" charset="0"/>
              </a:rPr>
              <a:t>Phép</a:t>
            </a:r>
            <a:r>
              <a:rPr lang="en-US" sz="4000" dirty="0">
                <a:solidFill>
                  <a:srgbClr val="0000FF"/>
                </a:solidFill>
                <a:latin typeface="Impact" pitchFamily="34" charset="0"/>
              </a:rPr>
              <a:t> </a:t>
            </a:r>
            <a:r>
              <a:rPr lang="en-US" sz="4000" dirty="0" err="1">
                <a:solidFill>
                  <a:srgbClr val="0000FF"/>
                </a:solidFill>
                <a:latin typeface="Impact" pitchFamily="34" charset="0"/>
              </a:rPr>
              <a:t>hợp</a:t>
            </a:r>
            <a:endParaRPr lang="en-US" sz="4000" dirty="0">
              <a:solidFill>
                <a:srgbClr val="0000FF"/>
              </a:solidFill>
              <a:latin typeface="Impact" pitchFamily="34" charset="0"/>
            </a:endParaRPr>
          </a:p>
        </p:txBody>
      </p:sp>
      <p:sp>
        <p:nvSpPr>
          <p:cNvPr id="240643" name="Footer Placeholder 1">
            <a:extLst>
              <a:ext uri="{FF2B5EF4-FFF2-40B4-BE49-F238E27FC236}">
                <a16:creationId xmlns:a16="http://schemas.microsoft.com/office/drawing/2014/main" id="{F29BC29D-3D4D-47D3-8BC1-A61BD192319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240644" name="Picture 1">
            <a:extLst>
              <a:ext uri="{FF2B5EF4-FFF2-40B4-BE49-F238E27FC236}">
                <a16:creationId xmlns:a16="http://schemas.microsoft.com/office/drawing/2014/main" id="{7A9918F2-9BD2-48B6-A3CB-A7D8515CBD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22363" y="2055813"/>
            <a:ext cx="7758112" cy="4421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0645" name="Rectangle 2">
            <a:extLst>
              <a:ext uri="{FF2B5EF4-FFF2-40B4-BE49-F238E27FC236}">
                <a16:creationId xmlns:a16="http://schemas.microsoft.com/office/drawing/2014/main" id="{7F7B0894-E09F-4DBB-979F-BCAC7FB58609}"/>
              </a:ext>
            </a:extLst>
          </p:cNvPr>
          <p:cNvSpPr>
            <a:spLocks noChangeArrowheads="1"/>
          </p:cNvSpPr>
          <p:nvPr/>
        </p:nvSpPr>
        <p:spPr bwMode="auto">
          <a:xfrm>
            <a:off x="2819400" y="6248400"/>
            <a:ext cx="2057400" cy="228600"/>
          </a:xfrm>
          <a:prstGeom prst="rect">
            <a:avLst/>
          </a:prstGeom>
          <a:solidFill>
            <a:schemeClr val="bg1"/>
          </a:solidFill>
          <a:ln w="9525" algn="ctr">
            <a:solidFill>
              <a:schemeClr val="bg1"/>
            </a:solidFill>
            <a:round/>
            <a:headEnd/>
            <a:tailEnd/>
          </a:ln>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40646" name="Rectangle 12">
            <a:extLst>
              <a:ext uri="{FF2B5EF4-FFF2-40B4-BE49-F238E27FC236}">
                <a16:creationId xmlns:a16="http://schemas.microsoft.com/office/drawing/2014/main" id="{8E7C554E-959F-47DF-8B9D-ED56951F6196}"/>
              </a:ext>
            </a:extLst>
          </p:cNvPr>
          <p:cNvSpPr>
            <a:spLocks noChangeArrowheads="1"/>
          </p:cNvSpPr>
          <p:nvPr/>
        </p:nvSpPr>
        <p:spPr bwMode="auto">
          <a:xfrm>
            <a:off x="8207375" y="6096000"/>
            <a:ext cx="914400" cy="304800"/>
          </a:xfrm>
          <a:prstGeom prst="rect">
            <a:avLst/>
          </a:prstGeom>
          <a:solidFill>
            <a:schemeClr val="bg1"/>
          </a:solidFill>
          <a:ln w="9525" algn="ctr">
            <a:solidFill>
              <a:schemeClr val="bg1"/>
            </a:solidFill>
            <a:round/>
            <a:headEnd/>
            <a:tailEnd/>
          </a:ln>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D17807FF-FE88-4A61-8B0E-F6A7E81A86B7}"/>
              </a:ext>
            </a:extLst>
          </p:cNvPr>
          <p:cNvSpPr>
            <a:spLocks noGrp="1" noChangeArrowheads="1"/>
          </p:cNvSpPr>
          <p:nvPr>
            <p:ph type="title"/>
          </p:nvPr>
        </p:nvSpPr>
        <p:spPr>
          <a:xfrm>
            <a:off x="990600" y="252413"/>
            <a:ext cx="8229600" cy="1371600"/>
          </a:xfrm>
        </p:spPr>
        <p:txBody>
          <a:bodyPr/>
          <a:lstStyle/>
          <a:p>
            <a:pPr eaLnBrk="1" hangingPunct="1">
              <a:defRPr/>
            </a:pPr>
            <a:r>
              <a:rPr lang="en-US" altLang="en-US">
                <a:solidFill>
                  <a:srgbClr val="800000"/>
                </a:solidFill>
              </a:rPr>
              <a:t>System Data Types</a:t>
            </a:r>
          </a:p>
        </p:txBody>
      </p:sp>
      <p:graphicFrame>
        <p:nvGraphicFramePr>
          <p:cNvPr id="632837" name="Object 5">
            <a:extLst>
              <a:ext uri="{FF2B5EF4-FFF2-40B4-BE49-F238E27FC236}">
                <a16:creationId xmlns:a16="http://schemas.microsoft.com/office/drawing/2014/main" id="{81D96331-9F65-400C-90A1-A9026A2960FD}"/>
              </a:ext>
            </a:extLst>
          </p:cNvPr>
          <p:cNvGraphicFramePr>
            <a:graphicFrameLocks noGrp="1" noChangeAspect="1"/>
          </p:cNvGraphicFramePr>
          <p:nvPr>
            <p:ph idx="1"/>
          </p:nvPr>
        </p:nvGraphicFramePr>
        <p:xfrm>
          <a:off x="839788" y="1947863"/>
          <a:ext cx="8151812" cy="4910137"/>
        </p:xfrm>
        <a:graphic>
          <a:graphicData uri="http://schemas.openxmlformats.org/presentationml/2006/ole">
            <mc:AlternateContent xmlns:mc="http://schemas.openxmlformats.org/markup-compatibility/2006">
              <mc:Choice xmlns:v="urn:schemas-microsoft-com:vml" Requires="v">
                <p:oleObj spid="_x0000_s25609" name="Bitmap Image" r:id="rId3" imgW="7342857" imgH="4038095" progId="Paint.Picture">
                  <p:embed/>
                </p:oleObj>
              </mc:Choice>
              <mc:Fallback>
                <p:oleObj name="Bitmap Image" r:id="rId3" imgW="7342857" imgH="4038095"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788" y="1947863"/>
                        <a:ext cx="8151812" cy="4910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5604" name="Footer Placeholder 1">
            <a:extLst>
              <a:ext uri="{FF2B5EF4-FFF2-40B4-BE49-F238E27FC236}">
                <a16:creationId xmlns:a16="http://schemas.microsoft.com/office/drawing/2014/main" id="{F8B57EBC-1E08-41EA-9129-0292D6EAB88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12" fill="hold" nodeType="clickEffect">
                                  <p:stCondLst>
                                    <p:cond delay="0"/>
                                  </p:stCondLst>
                                  <p:childTnLst>
                                    <p:set>
                                      <p:cBhvr>
                                        <p:cTn id="6" dur="1" fill="hold">
                                          <p:stCondLst>
                                            <p:cond delay="0"/>
                                          </p:stCondLst>
                                        </p:cTn>
                                        <p:tgtEl>
                                          <p:spTgt spid="632837"/>
                                        </p:tgtEl>
                                        <p:attrNameLst>
                                          <p:attrName>style.visibility</p:attrName>
                                        </p:attrNameLst>
                                      </p:cBhvr>
                                      <p:to>
                                        <p:strVal val="visible"/>
                                      </p:to>
                                    </p:set>
                                    <p:animEffect transition="in" filter="strips(downLeft)">
                                      <p:cBhvr>
                                        <p:cTn id="7" dur="500"/>
                                        <p:tgtEl>
                                          <p:spTgt spid="6328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B27EA2CE-FDE5-4B75-BF33-995B6612C2C1}"/>
              </a:ext>
            </a:extLst>
          </p:cNvPr>
          <p:cNvSpPr>
            <a:spLocks noGrp="1" noChangeArrowheads="1"/>
          </p:cNvSpPr>
          <p:nvPr>
            <p:ph type="title"/>
          </p:nvPr>
        </p:nvSpPr>
        <p:spPr>
          <a:xfrm>
            <a:off x="1122363" y="1001713"/>
            <a:ext cx="7793037" cy="701675"/>
          </a:xfrm>
        </p:spPr>
        <p:txBody>
          <a:bodyPr/>
          <a:lstStyle/>
          <a:p>
            <a:pPr eaLnBrk="1" hangingPunct="1">
              <a:defRPr/>
            </a:pPr>
            <a:r>
              <a:rPr lang="en-US" sz="4000" dirty="0">
                <a:solidFill>
                  <a:srgbClr val="0000FF"/>
                </a:solidFill>
                <a:latin typeface="Impact" pitchFamily="34" charset="0"/>
              </a:rPr>
              <a:t>Unions – </a:t>
            </a:r>
            <a:r>
              <a:rPr lang="en-US" sz="4000" dirty="0" err="1">
                <a:solidFill>
                  <a:srgbClr val="0000FF"/>
                </a:solidFill>
                <a:latin typeface="Impact" pitchFamily="34" charset="0"/>
              </a:rPr>
              <a:t>Phép</a:t>
            </a:r>
            <a:r>
              <a:rPr lang="en-US" sz="4000" dirty="0">
                <a:solidFill>
                  <a:srgbClr val="0000FF"/>
                </a:solidFill>
                <a:latin typeface="Impact" pitchFamily="34" charset="0"/>
              </a:rPr>
              <a:t> </a:t>
            </a:r>
            <a:r>
              <a:rPr lang="en-US" sz="4000" dirty="0" err="1">
                <a:solidFill>
                  <a:srgbClr val="0000FF"/>
                </a:solidFill>
                <a:latin typeface="Impact" pitchFamily="34" charset="0"/>
              </a:rPr>
              <a:t>hợp</a:t>
            </a:r>
            <a:endParaRPr lang="en-US" sz="4000" dirty="0">
              <a:solidFill>
                <a:srgbClr val="0000FF"/>
              </a:solidFill>
              <a:latin typeface="Impact" pitchFamily="34" charset="0"/>
            </a:endParaRPr>
          </a:p>
        </p:txBody>
      </p:sp>
      <p:sp>
        <p:nvSpPr>
          <p:cNvPr id="241667" name="Rectangle 1">
            <a:extLst>
              <a:ext uri="{FF2B5EF4-FFF2-40B4-BE49-F238E27FC236}">
                <a16:creationId xmlns:a16="http://schemas.microsoft.com/office/drawing/2014/main" id="{297A3EF8-41BC-41A4-8FD4-FDBA69784250}"/>
              </a:ext>
            </a:extLst>
          </p:cNvPr>
          <p:cNvSpPr>
            <a:spLocks noChangeArrowheads="1"/>
          </p:cNvSpPr>
          <p:nvPr/>
        </p:nvSpPr>
        <p:spPr bwMode="auto">
          <a:xfrm>
            <a:off x="1219200" y="2057400"/>
            <a:ext cx="7620000" cy="501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342900" indent="-34290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vi-VN" altLang="en-US" sz="2000"/>
              <a:t>Khi sử dụng toán tử UNION để thực hiện phép hợp, ta cần chú ý các nguyên tắc sau: </a:t>
            </a:r>
          </a:p>
          <a:p>
            <a:pPr lvl="1" algn="just" eaLnBrk="1" hangingPunct="1">
              <a:spcBef>
                <a:spcPct val="0"/>
              </a:spcBef>
              <a:buFont typeface="Arial" panose="020B0604020202020204" pitchFamily="34" charset="0"/>
              <a:buChar char="•"/>
            </a:pPr>
            <a:r>
              <a:rPr lang="vi-VN" altLang="en-US" sz="2000"/>
              <a:t>Danh sách cột trong các truy vấn thành phần phải có cùng số lượng. </a:t>
            </a:r>
          </a:p>
          <a:p>
            <a:pPr lvl="1" algn="just" eaLnBrk="1" hangingPunct="1">
              <a:spcBef>
                <a:spcPct val="0"/>
              </a:spcBef>
              <a:buFont typeface="Arial" panose="020B0604020202020204" pitchFamily="34" charset="0"/>
              <a:buChar char="•"/>
            </a:pPr>
            <a:r>
              <a:rPr lang="vi-VN" altLang="en-US" sz="2000"/>
              <a:t>Các cột tương ứng trong tất cả các bảng, hoặc tập con bất kỳ các cột được sử dụng trong bản thân mỗi truy vấn thành phần phải cùng kiểu dữ liệu. </a:t>
            </a:r>
          </a:p>
          <a:p>
            <a:pPr lvl="1" algn="just" eaLnBrk="1" hangingPunct="1">
              <a:spcBef>
                <a:spcPct val="0"/>
              </a:spcBef>
              <a:buFont typeface="Arial" panose="020B0604020202020204" pitchFamily="34" charset="0"/>
              <a:buChar char="•"/>
            </a:pPr>
            <a:r>
              <a:rPr lang="vi-VN" altLang="en-US" sz="2000"/>
              <a:t>Các cột tương ứng trong bản thân từng truy vấn thành phần của một câu lệnh UNION phải xuất hiện theo thứ tự như nhau. Nguyên nhân là do phép hợp so sánh các cột từng cột một theo thứ tự được cho trong mỗi truy vấn. </a:t>
            </a:r>
          </a:p>
          <a:p>
            <a:pPr lvl="1" algn="just" eaLnBrk="1" hangingPunct="1">
              <a:spcBef>
                <a:spcPct val="0"/>
              </a:spcBef>
              <a:buFont typeface="Arial" panose="020B0604020202020204" pitchFamily="34" charset="0"/>
              <a:buChar char="•"/>
            </a:pPr>
            <a:r>
              <a:rPr lang="vi-VN" altLang="en-US" sz="2000"/>
              <a:t>Khi các kiểu dữ liệu khác nhau được kết hợp với nhau trong câu lệnh UNION, chúng sẽ được chuyển sang kiểu dữ liệu cao hơn (nếu có thể được). </a:t>
            </a:r>
          </a:p>
          <a:p>
            <a:pPr lvl="1" algn="just" eaLnBrk="1" hangingPunct="1">
              <a:spcBef>
                <a:spcPct val="0"/>
              </a:spcBef>
              <a:buFont typeface="Arial" panose="020B0604020202020204" pitchFamily="34" charset="0"/>
              <a:buChar char="•"/>
            </a:pPr>
            <a:r>
              <a:rPr lang="vi-VN" altLang="en-US" sz="2000"/>
              <a:t>Tiêu đề cột trong kết quả của phép hợp sẽ là tiêu đề cột được chỉ định trong truy vấn đầu tiên. </a:t>
            </a:r>
          </a:p>
          <a:p>
            <a:pPr eaLnBrk="1" hangingPunct="1">
              <a:spcBef>
                <a:spcPct val="0"/>
              </a:spcBef>
              <a:buFontTx/>
              <a:buNone/>
            </a:pPr>
            <a:endParaRPr lang="en-US" altLang="en-US" sz="2000"/>
          </a:p>
        </p:txBody>
      </p:sp>
      <p:sp>
        <p:nvSpPr>
          <p:cNvPr id="241668" name="Footer Placeholder 1">
            <a:extLst>
              <a:ext uri="{FF2B5EF4-FFF2-40B4-BE49-F238E27FC236}">
                <a16:creationId xmlns:a16="http://schemas.microsoft.com/office/drawing/2014/main" id="{C1F58F8D-5CD5-4FEE-8EEE-8D47C42F16E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0A084D29-8168-4799-8EB8-7F10BB3F813B}"/>
              </a:ext>
            </a:extLst>
          </p:cNvPr>
          <p:cNvSpPr>
            <a:spLocks noGrp="1" noChangeArrowheads="1"/>
          </p:cNvSpPr>
          <p:nvPr>
            <p:ph type="title"/>
          </p:nvPr>
        </p:nvSpPr>
        <p:spPr>
          <a:xfrm>
            <a:off x="1122363" y="1001713"/>
            <a:ext cx="7793037" cy="701675"/>
          </a:xfrm>
        </p:spPr>
        <p:txBody>
          <a:bodyPr/>
          <a:lstStyle/>
          <a:p>
            <a:pPr eaLnBrk="1" hangingPunct="1">
              <a:defRPr/>
            </a:pPr>
            <a:r>
              <a:rPr lang="en-US" sz="4000" dirty="0">
                <a:solidFill>
                  <a:srgbClr val="0000FF"/>
                </a:solidFill>
                <a:latin typeface="Impact" pitchFamily="34" charset="0"/>
              </a:rPr>
              <a:t>Unions – </a:t>
            </a:r>
            <a:r>
              <a:rPr lang="en-US" sz="4000" dirty="0" err="1">
                <a:solidFill>
                  <a:srgbClr val="0000FF"/>
                </a:solidFill>
                <a:latin typeface="Impact" pitchFamily="34" charset="0"/>
              </a:rPr>
              <a:t>Phép</a:t>
            </a:r>
            <a:r>
              <a:rPr lang="en-US" sz="4000" dirty="0">
                <a:solidFill>
                  <a:srgbClr val="0000FF"/>
                </a:solidFill>
                <a:latin typeface="Impact" pitchFamily="34" charset="0"/>
              </a:rPr>
              <a:t> </a:t>
            </a:r>
            <a:r>
              <a:rPr lang="en-US" sz="4000" dirty="0" err="1">
                <a:solidFill>
                  <a:srgbClr val="0000FF"/>
                </a:solidFill>
                <a:latin typeface="Impact" pitchFamily="34" charset="0"/>
              </a:rPr>
              <a:t>hợp</a:t>
            </a:r>
            <a:endParaRPr lang="en-US" sz="4000" dirty="0">
              <a:solidFill>
                <a:srgbClr val="0000FF"/>
              </a:solidFill>
              <a:latin typeface="Impact" pitchFamily="34" charset="0"/>
            </a:endParaRPr>
          </a:p>
        </p:txBody>
      </p:sp>
      <p:sp>
        <p:nvSpPr>
          <p:cNvPr id="2" name="Rectangle 1">
            <a:extLst>
              <a:ext uri="{FF2B5EF4-FFF2-40B4-BE49-F238E27FC236}">
                <a16:creationId xmlns:a16="http://schemas.microsoft.com/office/drawing/2014/main" id="{F73749D5-A01F-4457-93BA-002CA494B46F}"/>
              </a:ext>
            </a:extLst>
          </p:cNvPr>
          <p:cNvSpPr/>
          <p:nvPr/>
        </p:nvSpPr>
        <p:spPr>
          <a:xfrm>
            <a:off x="1219200" y="2057400"/>
            <a:ext cx="7620000" cy="4400550"/>
          </a:xfrm>
          <a:prstGeom prst="rect">
            <a:avLst/>
          </a:prstGeom>
        </p:spPr>
        <p:txBody>
          <a:bodyPr>
            <a:spAutoFit/>
          </a:bodyPr>
          <a:lstStyle/>
          <a:p>
            <a:pPr eaLnBrk="1" hangingPunct="1">
              <a:defRPr/>
            </a:pPr>
            <a:r>
              <a:rPr lang="vi-VN" sz="2000" dirty="0"/>
              <a:t>Khi sử dụng toán tử UNION để thực hiện phép hợp, ta cần chú ý các nguyên tắc sau: </a:t>
            </a:r>
          </a:p>
          <a:p>
            <a:pPr marL="342900" indent="-342900" algn="just" eaLnBrk="1" hangingPunct="1">
              <a:buFont typeface="Arial" pitchFamily="34" charset="0"/>
              <a:buChar char="•"/>
              <a:defRPr/>
            </a:pPr>
            <a:r>
              <a:rPr lang="vi-VN" sz="2000" dirty="0"/>
              <a:t>Truy vấn thành phần đầu tiên có thể có INTO để tạo mới một bảng từ kết</a:t>
            </a:r>
            <a:r>
              <a:rPr lang="en-US" sz="2000" dirty="0"/>
              <a:t> </a:t>
            </a:r>
            <a:r>
              <a:rPr lang="vi-VN" sz="2000" dirty="0"/>
              <a:t>quả của chính phép hợp. </a:t>
            </a:r>
          </a:p>
          <a:p>
            <a:pPr marL="342900" indent="-342900" algn="just" eaLnBrk="1" hangingPunct="1">
              <a:buFont typeface="Arial" pitchFamily="34" charset="0"/>
              <a:buChar char="•"/>
              <a:defRPr/>
            </a:pPr>
            <a:r>
              <a:rPr lang="vi-VN" sz="2000" dirty="0"/>
              <a:t>Mệnh đề ORDER BY và COMPUTE dùng để sắp xếp kết quả truy vấn hoặc tính toán các giá trị thống kê chỉ được sử dụng ở cuối câu lệnh UNION. Chúng không được sử dụng ở trong bất kỳ truy vấn thành phần nào. </a:t>
            </a:r>
          </a:p>
          <a:p>
            <a:pPr marL="342900" indent="-342900" algn="just" eaLnBrk="1" hangingPunct="1">
              <a:buFont typeface="Arial" pitchFamily="34" charset="0"/>
              <a:buChar char="•"/>
              <a:defRPr/>
            </a:pPr>
            <a:r>
              <a:rPr lang="vi-VN" sz="2000" dirty="0"/>
              <a:t>Mệnh đề GROUP BY và HAVING chỉ có thể được sử dụng trong bản thân từng truy vấn thành phần. Chúng không được phép sử dụng để tác động lên kết quả chung của phép hợp. </a:t>
            </a:r>
          </a:p>
          <a:p>
            <a:pPr marL="342900" indent="-342900" algn="just" eaLnBrk="1" hangingPunct="1">
              <a:buFont typeface="Arial" pitchFamily="34" charset="0"/>
              <a:buChar char="•"/>
              <a:defRPr/>
            </a:pPr>
            <a:r>
              <a:rPr lang="vi-VN" sz="2000" dirty="0"/>
              <a:t>Phép toán UNION có thể được sử dụng bên trong câu lệnh INSERT. </a:t>
            </a:r>
          </a:p>
          <a:p>
            <a:pPr marL="342900" indent="-342900" algn="just" eaLnBrk="1" hangingPunct="1">
              <a:buFont typeface="Arial" pitchFamily="34" charset="0"/>
              <a:buChar char="•"/>
              <a:defRPr/>
            </a:pPr>
            <a:r>
              <a:rPr lang="vi-VN" sz="2000" dirty="0"/>
              <a:t>Phép toán UNION không được sử dụng trong câu lệnh CREATE VIEW. </a:t>
            </a:r>
          </a:p>
        </p:txBody>
      </p:sp>
      <p:sp>
        <p:nvSpPr>
          <p:cNvPr id="242692" name="Footer Placeholder 2">
            <a:extLst>
              <a:ext uri="{FF2B5EF4-FFF2-40B4-BE49-F238E27FC236}">
                <a16:creationId xmlns:a16="http://schemas.microsoft.com/office/drawing/2014/main" id="{4353B1F1-A4D0-4423-8893-91B1E9FF5BE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D12CC297-B1BD-48A2-B541-5B4F90D34A4F}"/>
              </a:ext>
            </a:extLst>
          </p:cNvPr>
          <p:cNvSpPr>
            <a:spLocks noGrp="1" noChangeArrowheads="1"/>
          </p:cNvSpPr>
          <p:nvPr>
            <p:ph type="title"/>
          </p:nvPr>
        </p:nvSpPr>
        <p:spPr>
          <a:xfrm>
            <a:off x="1122363" y="379413"/>
            <a:ext cx="7793037" cy="1323975"/>
          </a:xfrm>
        </p:spPr>
        <p:txBody>
          <a:bodyPr/>
          <a:lstStyle/>
          <a:p>
            <a:pPr eaLnBrk="1" hangingPunct="1">
              <a:defRPr/>
            </a:pPr>
            <a:r>
              <a:rPr lang="en-US" sz="4000">
                <a:solidFill>
                  <a:srgbClr val="0000FF"/>
                </a:solidFill>
                <a:latin typeface="Arial" panose="020B0604020202020204" pitchFamily="34" charset="0"/>
                <a:cs typeface="Arial" panose="020B0604020202020204" pitchFamily="34" charset="0"/>
              </a:rPr>
              <a:t>Phép toán tập hợp </a:t>
            </a:r>
            <a:br>
              <a:rPr lang="en-US" sz="4000">
                <a:solidFill>
                  <a:srgbClr val="0000FF"/>
                </a:solidFill>
                <a:latin typeface="Arial" panose="020B0604020202020204" pitchFamily="34" charset="0"/>
                <a:cs typeface="Arial" panose="020B0604020202020204" pitchFamily="34" charset="0"/>
              </a:rPr>
            </a:br>
            <a:r>
              <a:rPr lang="en-US" sz="4000">
                <a:solidFill>
                  <a:srgbClr val="0000FF"/>
                </a:solidFill>
                <a:latin typeface="Arial" panose="020B0604020202020204" pitchFamily="34" charset="0"/>
                <a:cs typeface="Arial" panose="020B0604020202020204" pitchFamily="34" charset="0"/>
              </a:rPr>
              <a:t>Phép trừ (Except)</a:t>
            </a:r>
            <a:endParaRPr lang="en-US" sz="4000" dirty="0">
              <a:solidFill>
                <a:srgbClr val="0000FF"/>
              </a:solidFill>
              <a:latin typeface="Arial" panose="020B0604020202020204" pitchFamily="34" charset="0"/>
              <a:cs typeface="Arial" panose="020B0604020202020204" pitchFamily="34" charset="0"/>
            </a:endParaRPr>
          </a:p>
        </p:txBody>
      </p:sp>
      <p:sp>
        <p:nvSpPr>
          <p:cNvPr id="243715" name="Footer Placeholder 2">
            <a:extLst>
              <a:ext uri="{FF2B5EF4-FFF2-40B4-BE49-F238E27FC236}">
                <a16:creationId xmlns:a16="http://schemas.microsoft.com/office/drawing/2014/main" id="{9ACC1529-B000-46D0-950C-4B33B2BC9CC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243716" name="Picture 2">
            <a:extLst>
              <a:ext uri="{FF2B5EF4-FFF2-40B4-BE49-F238E27FC236}">
                <a16:creationId xmlns:a16="http://schemas.microsoft.com/office/drawing/2014/main" id="{F483D230-D26D-4FD2-AAA7-C35E85475E1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9613" y="2000250"/>
            <a:ext cx="8410575" cy="4705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6740B640-DE12-4B14-B312-46C58C2B945C}"/>
              </a:ext>
            </a:extLst>
          </p:cNvPr>
          <p:cNvSpPr>
            <a:spLocks noGrp="1" noChangeArrowheads="1"/>
          </p:cNvSpPr>
          <p:nvPr>
            <p:ph type="title"/>
          </p:nvPr>
        </p:nvSpPr>
        <p:spPr>
          <a:xfrm>
            <a:off x="1122363" y="379413"/>
            <a:ext cx="7793037" cy="1323975"/>
          </a:xfrm>
        </p:spPr>
        <p:txBody>
          <a:bodyPr/>
          <a:lstStyle/>
          <a:p>
            <a:pPr eaLnBrk="1" hangingPunct="1">
              <a:defRPr/>
            </a:pPr>
            <a:r>
              <a:rPr lang="en-US" sz="4000">
                <a:solidFill>
                  <a:srgbClr val="0000FF"/>
                </a:solidFill>
                <a:latin typeface="Arial" panose="020B0604020202020204" pitchFamily="34" charset="0"/>
                <a:cs typeface="Arial" panose="020B0604020202020204" pitchFamily="34" charset="0"/>
              </a:rPr>
              <a:t>Phép toán tập hợp </a:t>
            </a:r>
            <a:br>
              <a:rPr lang="en-US" sz="4000">
                <a:solidFill>
                  <a:srgbClr val="0000FF"/>
                </a:solidFill>
                <a:latin typeface="Arial" panose="020B0604020202020204" pitchFamily="34" charset="0"/>
                <a:cs typeface="Arial" panose="020B0604020202020204" pitchFamily="34" charset="0"/>
              </a:rPr>
            </a:br>
            <a:r>
              <a:rPr lang="en-US" sz="4000">
                <a:solidFill>
                  <a:srgbClr val="0000FF"/>
                </a:solidFill>
                <a:latin typeface="Arial" panose="020B0604020202020204" pitchFamily="34" charset="0"/>
                <a:cs typeface="Arial" panose="020B0604020202020204" pitchFamily="34" charset="0"/>
              </a:rPr>
              <a:t>Phép giao (Intersect)</a:t>
            </a:r>
            <a:endParaRPr lang="en-US" sz="4000" dirty="0">
              <a:solidFill>
                <a:srgbClr val="0000FF"/>
              </a:solidFill>
              <a:latin typeface="Arial" panose="020B0604020202020204" pitchFamily="34" charset="0"/>
              <a:cs typeface="Arial" panose="020B0604020202020204" pitchFamily="34" charset="0"/>
            </a:endParaRPr>
          </a:p>
        </p:txBody>
      </p:sp>
      <p:sp>
        <p:nvSpPr>
          <p:cNvPr id="244739" name="Footer Placeholder 2">
            <a:extLst>
              <a:ext uri="{FF2B5EF4-FFF2-40B4-BE49-F238E27FC236}">
                <a16:creationId xmlns:a16="http://schemas.microsoft.com/office/drawing/2014/main" id="{4AEF651D-A091-46B4-81F1-83ABF2C30C9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pic>
        <p:nvPicPr>
          <p:cNvPr id="244740" name="Picture 1">
            <a:extLst>
              <a:ext uri="{FF2B5EF4-FFF2-40B4-BE49-F238E27FC236}">
                <a16:creationId xmlns:a16="http://schemas.microsoft.com/office/drawing/2014/main" id="{60598BB3-747C-4336-A0CD-CBA6D371528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66750" y="2247900"/>
            <a:ext cx="8477250" cy="461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9B962F89-9FD9-4B7F-AD31-8F26C4441605}"/>
              </a:ext>
            </a:extLst>
          </p:cNvPr>
          <p:cNvSpPr>
            <a:spLocks noGrp="1" noChangeArrowheads="1"/>
          </p:cNvSpPr>
          <p:nvPr>
            <p:ph type="title"/>
          </p:nvPr>
        </p:nvSpPr>
        <p:spPr>
          <a:xfrm>
            <a:off x="1122363" y="1001713"/>
            <a:ext cx="7793037" cy="701675"/>
          </a:xfrm>
        </p:spPr>
        <p:txBody>
          <a:bodyPr/>
          <a:lstStyle/>
          <a:p>
            <a:pPr eaLnBrk="1" hangingPunct="1">
              <a:defRPr/>
            </a:pPr>
            <a:r>
              <a:rPr lang="en-US" sz="4000">
                <a:solidFill>
                  <a:srgbClr val="0000FF"/>
                </a:solidFill>
                <a:latin typeface="Impact" pitchFamily="34" charset="0"/>
              </a:rPr>
              <a:t>Phép chia</a:t>
            </a:r>
            <a:endParaRPr lang="en-US" sz="4000" dirty="0">
              <a:solidFill>
                <a:srgbClr val="0000FF"/>
              </a:solidFill>
              <a:latin typeface="Impact" pitchFamily="34" charset="0"/>
            </a:endParaRPr>
          </a:p>
        </p:txBody>
      </p:sp>
      <p:sp>
        <p:nvSpPr>
          <p:cNvPr id="239620" name="Rectangle 2">
            <a:extLst>
              <a:ext uri="{FF2B5EF4-FFF2-40B4-BE49-F238E27FC236}">
                <a16:creationId xmlns:a16="http://schemas.microsoft.com/office/drawing/2014/main" id="{92BD6B5E-5C79-448A-B5B0-6DDAE2111948}"/>
              </a:ext>
            </a:extLst>
          </p:cNvPr>
          <p:cNvSpPr>
            <a:spLocks noChangeArrowheads="1"/>
          </p:cNvSpPr>
          <p:nvPr/>
        </p:nvSpPr>
        <p:spPr bwMode="auto">
          <a:xfrm>
            <a:off x="1008063" y="1905000"/>
            <a:ext cx="8020050" cy="5078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vi-VN" altLang="en-US" sz="2800"/>
              <a:t>Sử dụng NOT EXISTS</a:t>
            </a:r>
            <a:r>
              <a:rPr lang="en-US" altLang="en-US" sz="2800"/>
              <a:t>. </a:t>
            </a:r>
            <a:r>
              <a:rPr lang="vi-VN" altLang="en-US" sz="2800"/>
              <a:t>Cho lược đồ CSDL: </a:t>
            </a:r>
            <a:endParaRPr lang="en-US" altLang="en-US" sz="2800"/>
          </a:p>
          <a:p>
            <a:pPr>
              <a:spcBef>
                <a:spcPct val="0"/>
              </a:spcBef>
              <a:buFontTx/>
              <a:buNone/>
            </a:pPr>
            <a:r>
              <a:rPr lang="vi-VN" altLang="en-US" sz="2400" b="1"/>
              <a:t>SANPHAM (MASP,TENSP, DVT, NUOCSX, GIA) </a:t>
            </a:r>
            <a:endParaRPr lang="en-US" altLang="en-US" sz="2400" b="1"/>
          </a:p>
          <a:p>
            <a:pPr>
              <a:spcBef>
                <a:spcPct val="0"/>
              </a:spcBef>
              <a:buFontTx/>
              <a:buNone/>
            </a:pPr>
            <a:r>
              <a:rPr lang="vi-VN" altLang="en-US" sz="2400" b="1"/>
              <a:t>HOADON (SOHD, NGHD, MAKH, MANV, TRIGIA) </a:t>
            </a:r>
            <a:endParaRPr lang="en-US" altLang="en-US" sz="2400" b="1"/>
          </a:p>
          <a:p>
            <a:pPr>
              <a:spcBef>
                <a:spcPct val="0"/>
              </a:spcBef>
              <a:buFontTx/>
              <a:buNone/>
            </a:pPr>
            <a:r>
              <a:rPr lang="vi-VN" altLang="en-US" sz="2400" b="1"/>
              <a:t>CTHD (SOHD,MASP,SL) </a:t>
            </a:r>
            <a:endParaRPr lang="en-US" altLang="en-US" sz="2400" b="1"/>
          </a:p>
          <a:p>
            <a:pPr>
              <a:spcBef>
                <a:spcPct val="0"/>
              </a:spcBef>
              <a:buFontTx/>
              <a:buNone/>
            </a:pPr>
            <a:r>
              <a:rPr lang="vi-VN" altLang="en-US" sz="2800"/>
              <a:t>Ví dụ: Tìm số hóa đơn đã mua tất cả các sản phẩm</a:t>
            </a:r>
            <a:endParaRPr lang="en-US" altLang="en-US" sz="2800"/>
          </a:p>
          <a:p>
            <a:pPr>
              <a:spcBef>
                <a:spcPct val="0"/>
              </a:spcBef>
              <a:buFontTx/>
              <a:buNone/>
            </a:pPr>
            <a:r>
              <a:rPr lang="vi-VN" altLang="en-US" sz="2800"/>
              <a:t>Biến đổi thành: </a:t>
            </a:r>
            <a:endParaRPr lang="en-US" altLang="en-US" sz="2800"/>
          </a:p>
          <a:p>
            <a:pPr>
              <a:spcBef>
                <a:spcPct val="0"/>
              </a:spcBef>
            </a:pPr>
            <a:r>
              <a:rPr lang="vi-VN" altLang="en-US" sz="2400"/>
              <a:t>Tìm số hóa đơn mà không tồn tại sản phẩm mà hóa đơn này không mua </a:t>
            </a:r>
            <a:endParaRPr lang="en-US" altLang="en-US" sz="2400"/>
          </a:p>
          <a:p>
            <a:pPr>
              <a:spcBef>
                <a:spcPct val="0"/>
              </a:spcBef>
            </a:pPr>
            <a:r>
              <a:rPr lang="vi-VN" altLang="en-US" sz="2400"/>
              <a:t>Hoặc: hiển thị số hóa đơn với điều kiện là không tồn tại sản phẩm mà hóa đơn này không mua. </a:t>
            </a:r>
            <a:endParaRPr lang="en-US" altLang="en-US" sz="2400"/>
          </a:p>
          <a:p>
            <a:pPr>
              <a:spcBef>
                <a:spcPct val="0"/>
              </a:spcBef>
            </a:pPr>
            <a:r>
              <a:rPr lang="vi-VN" altLang="en-US" sz="2400"/>
              <a:t>Để đơn giản, xét số hóa đơn HD01. Ta có thể viết lại: Hiển thị số hóa đơn HD01 với điều kiện là không tồn tại /sản phẩm mà hóa đơn HD01 không mua</a:t>
            </a:r>
            <a:endParaRPr lang="en-US" altLang="en-US" sz="2400"/>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DA4DA9EE-639E-4890-8851-3800FBE6A005}"/>
              </a:ext>
            </a:extLst>
          </p:cNvPr>
          <p:cNvSpPr>
            <a:spLocks noGrp="1" noChangeArrowheads="1"/>
          </p:cNvSpPr>
          <p:nvPr>
            <p:ph type="title"/>
          </p:nvPr>
        </p:nvSpPr>
        <p:spPr>
          <a:xfrm>
            <a:off x="1122363" y="1001713"/>
            <a:ext cx="7793037" cy="701675"/>
          </a:xfrm>
        </p:spPr>
        <p:txBody>
          <a:bodyPr/>
          <a:lstStyle/>
          <a:p>
            <a:pPr eaLnBrk="1" hangingPunct="1">
              <a:defRPr/>
            </a:pPr>
            <a:r>
              <a:rPr lang="en-US" sz="4000">
                <a:solidFill>
                  <a:srgbClr val="0000FF"/>
                </a:solidFill>
                <a:latin typeface="Impact" pitchFamily="34" charset="0"/>
              </a:rPr>
              <a:t>Phép chia</a:t>
            </a:r>
            <a:endParaRPr lang="en-US" sz="4000" dirty="0">
              <a:solidFill>
                <a:srgbClr val="0000FF"/>
              </a:solidFill>
              <a:latin typeface="Impact" pitchFamily="34" charset="0"/>
            </a:endParaRPr>
          </a:p>
        </p:txBody>
      </p:sp>
      <p:sp>
        <p:nvSpPr>
          <p:cNvPr id="246787" name="Rectangle 2">
            <a:extLst>
              <a:ext uri="{FF2B5EF4-FFF2-40B4-BE49-F238E27FC236}">
                <a16:creationId xmlns:a16="http://schemas.microsoft.com/office/drawing/2014/main" id="{E96D0EEC-D46A-4342-82DA-5689A21EF45E}"/>
              </a:ext>
            </a:extLst>
          </p:cNvPr>
          <p:cNvSpPr>
            <a:spLocks noChangeArrowheads="1"/>
          </p:cNvSpPr>
          <p:nvPr/>
        </p:nvSpPr>
        <p:spPr bwMode="auto">
          <a:xfrm>
            <a:off x="1008063" y="1905000"/>
            <a:ext cx="8020050" cy="440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vi-VN" altLang="en-US" sz="2800"/>
              <a:t>sản phẩm mà hóa đơn HD01 không mua </a:t>
            </a:r>
            <a:endParaRPr lang="en-US" altLang="en-US" sz="2800"/>
          </a:p>
          <a:p>
            <a:pPr>
              <a:spcBef>
                <a:spcPct val="0"/>
              </a:spcBef>
              <a:buFontTx/>
              <a:buNone/>
            </a:pPr>
            <a:r>
              <a:rPr lang="en-US" altLang="en-US" sz="2800"/>
              <a:t>	</a:t>
            </a:r>
            <a:r>
              <a:rPr lang="vi-VN" altLang="en-US" sz="2800"/>
              <a:t>SELECT * FROM sanpham WHERE masp </a:t>
            </a:r>
            <a:r>
              <a:rPr lang="en-US" altLang="en-US" sz="2800"/>
              <a:t>			</a:t>
            </a:r>
            <a:r>
              <a:rPr lang="vi-VN" altLang="en-US" sz="2800"/>
              <a:t>NOT IN (SELECT masp FROM cthd </a:t>
            </a:r>
            <a:r>
              <a:rPr lang="en-US" altLang="en-US" sz="2800"/>
              <a:t>			</a:t>
            </a:r>
            <a:r>
              <a:rPr lang="vi-VN" altLang="en-US" sz="2800"/>
              <a:t>WHERE cthd.sohd='HD01' )</a:t>
            </a:r>
            <a:endParaRPr lang="en-US" altLang="en-US" sz="2800"/>
          </a:p>
          <a:p>
            <a:pPr>
              <a:spcBef>
                <a:spcPct val="0"/>
              </a:spcBef>
              <a:buFontTx/>
              <a:buNone/>
            </a:pPr>
            <a:r>
              <a:rPr lang="vi-VN" altLang="en-US" sz="2400"/>
              <a:t>Hiển thị số hóa đơn HD01 với điều kiện là không tồn tại /sản phẩm mà hóa đơn HD01 không mua</a:t>
            </a:r>
            <a:endParaRPr lang="en-US" altLang="en-US" sz="2400"/>
          </a:p>
          <a:p>
            <a:pPr>
              <a:spcBef>
                <a:spcPct val="0"/>
              </a:spcBef>
              <a:buFontTx/>
              <a:buNone/>
            </a:pPr>
            <a:r>
              <a:rPr lang="en-US" altLang="en-US" sz="2400"/>
              <a:t>	SELECT * FROM hoadon WHERE sohd= 'HD01' AND 		NOT EXISTS</a:t>
            </a:r>
          </a:p>
          <a:p>
            <a:pPr>
              <a:spcBef>
                <a:spcPct val="0"/>
              </a:spcBef>
              <a:buFontTx/>
              <a:buNone/>
            </a:pPr>
            <a:r>
              <a:rPr lang="en-US" altLang="en-US" sz="2400"/>
              <a:t>			(SELECT * FROM sanpham WHERE 			masp NOT IN (SELECT masp FROM 			cthd WHERE cthd.sohd= 'HD01' ))</a:t>
            </a: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F35736C1-E26B-4FE0-8AA5-662FDE0F5081}"/>
              </a:ext>
            </a:extLst>
          </p:cNvPr>
          <p:cNvSpPr>
            <a:spLocks noGrp="1" noChangeArrowheads="1"/>
          </p:cNvSpPr>
          <p:nvPr>
            <p:ph type="title"/>
          </p:nvPr>
        </p:nvSpPr>
        <p:spPr>
          <a:xfrm>
            <a:off x="1122363" y="1001713"/>
            <a:ext cx="7793037" cy="701675"/>
          </a:xfrm>
        </p:spPr>
        <p:txBody>
          <a:bodyPr/>
          <a:lstStyle/>
          <a:p>
            <a:pPr eaLnBrk="1" hangingPunct="1">
              <a:defRPr/>
            </a:pPr>
            <a:r>
              <a:rPr lang="en-US" sz="4000">
                <a:solidFill>
                  <a:srgbClr val="0000FF"/>
                </a:solidFill>
                <a:latin typeface="Impact" pitchFamily="34" charset="0"/>
              </a:rPr>
              <a:t>Phép chia</a:t>
            </a:r>
            <a:endParaRPr lang="en-US" sz="4000" dirty="0">
              <a:solidFill>
                <a:srgbClr val="0000FF"/>
              </a:solidFill>
              <a:latin typeface="Impact" pitchFamily="34" charset="0"/>
            </a:endParaRPr>
          </a:p>
        </p:txBody>
      </p:sp>
      <p:sp>
        <p:nvSpPr>
          <p:cNvPr id="247811" name="Footer Placeholder 2">
            <a:extLst>
              <a:ext uri="{FF2B5EF4-FFF2-40B4-BE49-F238E27FC236}">
                <a16:creationId xmlns:a16="http://schemas.microsoft.com/office/drawing/2014/main" id="{C81222B8-D59A-4E0F-85A6-73E0C0D8382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
        <p:nvSpPr>
          <p:cNvPr id="247812" name="Rectangle 2">
            <a:extLst>
              <a:ext uri="{FF2B5EF4-FFF2-40B4-BE49-F238E27FC236}">
                <a16:creationId xmlns:a16="http://schemas.microsoft.com/office/drawing/2014/main" id="{CD57BBFD-F65A-4BA4-AFE3-1661719214B2}"/>
              </a:ext>
            </a:extLst>
          </p:cNvPr>
          <p:cNvSpPr>
            <a:spLocks noChangeArrowheads="1"/>
          </p:cNvSpPr>
          <p:nvPr/>
        </p:nvSpPr>
        <p:spPr bwMode="auto">
          <a:xfrm>
            <a:off x="1030288" y="1997075"/>
            <a:ext cx="802005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vi-VN" altLang="en-US" sz="2800"/>
              <a:t>Hiển thị số hóa đơn HD01 với điều kiện là không tồn tại /sản phẩm mà hóa đơn HD01 không mua</a:t>
            </a:r>
            <a:endParaRPr lang="en-US" altLang="en-US" sz="2800"/>
          </a:p>
          <a:p>
            <a:pPr>
              <a:spcBef>
                <a:spcPct val="0"/>
              </a:spcBef>
              <a:buFontTx/>
              <a:buNone/>
            </a:pPr>
            <a:r>
              <a:rPr lang="en-US" altLang="en-US" sz="2800"/>
              <a:t>Viết lại </a:t>
            </a:r>
          </a:p>
          <a:p>
            <a:pPr>
              <a:spcBef>
                <a:spcPct val="0"/>
              </a:spcBef>
              <a:buFontTx/>
              <a:buNone/>
            </a:pPr>
            <a:r>
              <a:rPr lang="en-US" altLang="en-US" sz="2800"/>
              <a:t>SELECT * FROM hoadon WHERE sohd= 'HD01' AND NOT EXISTS</a:t>
            </a:r>
          </a:p>
          <a:p>
            <a:pPr>
              <a:spcBef>
                <a:spcPct val="0"/>
              </a:spcBef>
              <a:buFontTx/>
              <a:buNone/>
            </a:pPr>
            <a:r>
              <a:rPr lang="en-US" altLang="en-US" sz="2800"/>
              <a:t>	(SELECT * FROM sanpham WHERE masp 		NOT IN (SELECT masp FROM cthd 			WHERE cthd.sohd=hoadon.sohd ))</a:t>
            </a:r>
          </a:p>
          <a:p>
            <a:pPr>
              <a:spcBef>
                <a:spcPct val="0"/>
              </a:spcBef>
              <a:buFontTx/>
              <a:buNone/>
            </a:pPr>
            <a:endParaRPr lang="en-US" altLang="en-US" sz="280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E34FB6B3-18DA-4E52-82D5-E7E408A64516}"/>
              </a:ext>
            </a:extLst>
          </p:cNvPr>
          <p:cNvSpPr>
            <a:spLocks noGrp="1" noChangeArrowheads="1"/>
          </p:cNvSpPr>
          <p:nvPr>
            <p:ph type="title"/>
          </p:nvPr>
        </p:nvSpPr>
        <p:spPr>
          <a:xfrm>
            <a:off x="1122363" y="1001713"/>
            <a:ext cx="7793037" cy="701675"/>
          </a:xfrm>
        </p:spPr>
        <p:txBody>
          <a:bodyPr/>
          <a:lstStyle/>
          <a:p>
            <a:pPr eaLnBrk="1" hangingPunct="1">
              <a:defRPr/>
            </a:pPr>
            <a:r>
              <a:rPr lang="en-US" sz="4000">
                <a:solidFill>
                  <a:srgbClr val="0000FF"/>
                </a:solidFill>
                <a:latin typeface="Impact" pitchFamily="34" charset="0"/>
              </a:rPr>
              <a:t>Phép chia</a:t>
            </a:r>
            <a:endParaRPr lang="en-US" sz="4000" dirty="0">
              <a:solidFill>
                <a:srgbClr val="0000FF"/>
              </a:solidFill>
              <a:latin typeface="Impact" pitchFamily="34" charset="0"/>
            </a:endParaRPr>
          </a:p>
        </p:txBody>
      </p:sp>
      <p:sp>
        <p:nvSpPr>
          <p:cNvPr id="248835" name="Footer Placeholder 2">
            <a:extLst>
              <a:ext uri="{FF2B5EF4-FFF2-40B4-BE49-F238E27FC236}">
                <a16:creationId xmlns:a16="http://schemas.microsoft.com/office/drawing/2014/main" id="{B1C061F3-D078-491B-AB12-38E0C2119A2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
        <p:nvSpPr>
          <p:cNvPr id="248836" name="Rectangle 2">
            <a:extLst>
              <a:ext uri="{FF2B5EF4-FFF2-40B4-BE49-F238E27FC236}">
                <a16:creationId xmlns:a16="http://schemas.microsoft.com/office/drawing/2014/main" id="{025F5618-F10D-49C6-8913-0EBB3AC08ED6}"/>
              </a:ext>
            </a:extLst>
          </p:cNvPr>
          <p:cNvSpPr>
            <a:spLocks noChangeArrowheads="1"/>
          </p:cNvSpPr>
          <p:nvPr/>
        </p:nvSpPr>
        <p:spPr bwMode="auto">
          <a:xfrm>
            <a:off x="1030288" y="1997075"/>
            <a:ext cx="8020050"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vi-VN" altLang="en-US" sz="2800"/>
              <a:t>Tổng quát: hiển thị số hóa đơn với điều kiện là không tồn tại sản phẩm mà hóa đơn này không mua.</a:t>
            </a:r>
            <a:endParaRPr lang="en-US" altLang="en-US" sz="2800"/>
          </a:p>
          <a:p>
            <a:pPr>
              <a:spcBef>
                <a:spcPct val="0"/>
              </a:spcBef>
              <a:buFontTx/>
              <a:buNone/>
            </a:pPr>
            <a:r>
              <a:rPr lang="en-US" altLang="en-US" sz="2800"/>
              <a:t>SELECT * FROM hoadon WHERE NOT EXISTS</a:t>
            </a:r>
          </a:p>
          <a:p>
            <a:pPr>
              <a:spcBef>
                <a:spcPct val="0"/>
              </a:spcBef>
              <a:buFontTx/>
              <a:buNone/>
            </a:pPr>
            <a:r>
              <a:rPr lang="en-US" altLang="en-US" sz="2800"/>
              <a:t>	(SELECT * FROM sanpham WHERE 		NOT IN (SELECT masp FROM cthd 			WHERE sanpham.masp = cthd.masp 			AND cthd.sohd=hoadon.sohd ))</a:t>
            </a: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1854554E-E981-4BAB-916B-7BD03A3E73E6}"/>
              </a:ext>
            </a:extLst>
          </p:cNvPr>
          <p:cNvSpPr>
            <a:spLocks noGrp="1" noChangeArrowheads="1"/>
          </p:cNvSpPr>
          <p:nvPr>
            <p:ph type="title"/>
          </p:nvPr>
        </p:nvSpPr>
        <p:spPr>
          <a:xfrm>
            <a:off x="1122363" y="1001713"/>
            <a:ext cx="7793037" cy="701675"/>
          </a:xfrm>
        </p:spPr>
        <p:txBody>
          <a:bodyPr/>
          <a:lstStyle/>
          <a:p>
            <a:pPr eaLnBrk="1" hangingPunct="1">
              <a:defRPr/>
            </a:pPr>
            <a:r>
              <a:rPr lang="en-US" sz="4000">
                <a:solidFill>
                  <a:srgbClr val="0000FF"/>
                </a:solidFill>
                <a:latin typeface="Impact" pitchFamily="34" charset="0"/>
              </a:rPr>
              <a:t>Phép chia</a:t>
            </a:r>
            <a:endParaRPr lang="en-US" sz="4000" dirty="0">
              <a:solidFill>
                <a:srgbClr val="0000FF"/>
              </a:solidFill>
              <a:latin typeface="Impact" pitchFamily="34" charset="0"/>
            </a:endParaRPr>
          </a:p>
        </p:txBody>
      </p:sp>
      <p:sp>
        <p:nvSpPr>
          <p:cNvPr id="249859" name="Footer Placeholder 2">
            <a:extLst>
              <a:ext uri="{FF2B5EF4-FFF2-40B4-BE49-F238E27FC236}">
                <a16:creationId xmlns:a16="http://schemas.microsoft.com/office/drawing/2014/main" id="{3634F328-6ABD-414F-BAAC-CF9F9FB9637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
        <p:nvSpPr>
          <p:cNvPr id="249860" name="Rectangle 2">
            <a:extLst>
              <a:ext uri="{FF2B5EF4-FFF2-40B4-BE49-F238E27FC236}">
                <a16:creationId xmlns:a16="http://schemas.microsoft.com/office/drawing/2014/main" id="{37682C0E-B97E-4A65-A1DE-1643508CDF59}"/>
              </a:ext>
            </a:extLst>
          </p:cNvPr>
          <p:cNvSpPr>
            <a:spLocks noChangeArrowheads="1"/>
          </p:cNvSpPr>
          <p:nvPr/>
        </p:nvSpPr>
        <p:spPr bwMode="auto">
          <a:xfrm>
            <a:off x="1030288" y="1997075"/>
            <a:ext cx="8020050" cy="354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vi-VN" altLang="en-US" sz="2800"/>
              <a:t>Tổng quát: hiển thị số hóa đơn với điều kiện là không tồn tại sản phẩm mà hóa đơn này không mua.</a:t>
            </a:r>
            <a:endParaRPr lang="en-US" altLang="en-US" sz="2800"/>
          </a:p>
          <a:p>
            <a:pPr>
              <a:spcBef>
                <a:spcPct val="0"/>
              </a:spcBef>
              <a:buFontTx/>
              <a:buNone/>
            </a:pPr>
            <a:r>
              <a:rPr lang="en-US" altLang="en-US" sz="2800"/>
              <a:t>Có thể thay NOT IN bằng NOT EXISTS</a:t>
            </a:r>
          </a:p>
          <a:p>
            <a:pPr>
              <a:spcBef>
                <a:spcPct val="0"/>
              </a:spcBef>
              <a:buFontTx/>
              <a:buNone/>
            </a:pPr>
            <a:r>
              <a:rPr lang="en-US" altLang="en-US" sz="2800"/>
              <a:t>SELECT * FROM hoadon WHERE NOT EXISTS</a:t>
            </a:r>
          </a:p>
          <a:p>
            <a:pPr>
              <a:spcBef>
                <a:spcPct val="0"/>
              </a:spcBef>
              <a:buFontTx/>
              <a:buNone/>
            </a:pPr>
            <a:r>
              <a:rPr lang="en-US" altLang="en-US" sz="2800"/>
              <a:t>	(SELECT * FROM sanpham WHERE 		NOT EXISTS (SELECT masp FROM cthd 			WHERE sanpham.masp = cthd.masp 			AND cthd.sohd=hoadon.sohd ))</a:t>
            </a:r>
          </a:p>
        </p:txBody>
      </p:sp>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850" name="Rectangle 2">
            <a:extLst>
              <a:ext uri="{FF2B5EF4-FFF2-40B4-BE49-F238E27FC236}">
                <a16:creationId xmlns:a16="http://schemas.microsoft.com/office/drawing/2014/main" id="{6BDFB02A-1AC3-4228-A780-1D39FE2B5514}"/>
              </a:ext>
            </a:extLst>
          </p:cNvPr>
          <p:cNvSpPr>
            <a:spLocks noGrp="1" noChangeArrowheads="1"/>
          </p:cNvSpPr>
          <p:nvPr>
            <p:ph type="title"/>
          </p:nvPr>
        </p:nvSpPr>
        <p:spPr>
          <a:xfrm>
            <a:off x="1122363" y="1001713"/>
            <a:ext cx="7793037" cy="701675"/>
          </a:xfrm>
        </p:spPr>
        <p:txBody>
          <a:bodyPr/>
          <a:lstStyle/>
          <a:p>
            <a:pPr eaLnBrk="1" hangingPunct="1">
              <a:defRPr/>
            </a:pPr>
            <a:r>
              <a:rPr lang="en-US" sz="4000">
                <a:solidFill>
                  <a:srgbClr val="0000FF"/>
                </a:solidFill>
                <a:latin typeface="Impact" pitchFamily="34" charset="0"/>
              </a:rPr>
              <a:t>Phép chia</a:t>
            </a:r>
            <a:endParaRPr lang="en-US" sz="4000" dirty="0">
              <a:solidFill>
                <a:srgbClr val="0000FF"/>
              </a:solidFill>
              <a:latin typeface="Impact" pitchFamily="34" charset="0"/>
            </a:endParaRPr>
          </a:p>
        </p:txBody>
      </p:sp>
      <p:sp>
        <p:nvSpPr>
          <p:cNvPr id="250883" name="Footer Placeholder 2">
            <a:extLst>
              <a:ext uri="{FF2B5EF4-FFF2-40B4-BE49-F238E27FC236}">
                <a16:creationId xmlns:a16="http://schemas.microsoft.com/office/drawing/2014/main" id="{FD7EC5D2-3BC4-4C90-BCA8-27A1F25275E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
        <p:nvSpPr>
          <p:cNvPr id="250884" name="Rectangle 2">
            <a:extLst>
              <a:ext uri="{FF2B5EF4-FFF2-40B4-BE49-F238E27FC236}">
                <a16:creationId xmlns:a16="http://schemas.microsoft.com/office/drawing/2014/main" id="{F6BBED41-21F2-4A9D-911D-8A7029046C13}"/>
              </a:ext>
            </a:extLst>
          </p:cNvPr>
          <p:cNvSpPr>
            <a:spLocks noChangeArrowheads="1"/>
          </p:cNvSpPr>
          <p:nvPr/>
        </p:nvSpPr>
        <p:spPr bwMode="auto">
          <a:xfrm>
            <a:off x="1030288" y="1997075"/>
            <a:ext cx="8020050"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vi-VN" altLang="en-US" sz="2800"/>
              <a:t>Sử dụng NOT EXISTS </a:t>
            </a:r>
            <a:endParaRPr lang="en-US" altLang="en-US" sz="2800"/>
          </a:p>
          <a:p>
            <a:pPr>
              <a:spcBef>
                <a:spcPct val="0"/>
              </a:spcBef>
              <a:buFontTx/>
              <a:buNone/>
            </a:pPr>
            <a:r>
              <a:rPr lang="vi-VN" altLang="en-US" sz="2800"/>
              <a:t> Ví dụ: Tìm số hóa đơn đã mua tất cả những sản phẩm do “Trung Quoc” sản xuất. </a:t>
            </a:r>
            <a:endParaRPr lang="en-US" altLang="en-US" sz="2800"/>
          </a:p>
          <a:p>
            <a:pPr>
              <a:spcBef>
                <a:spcPct val="0"/>
              </a:spcBef>
              <a:buFontTx/>
              <a:buNone/>
            </a:pPr>
            <a:endParaRPr lang="en-US" altLang="en-US" sz="2800"/>
          </a:p>
          <a:p>
            <a:pPr>
              <a:spcBef>
                <a:spcPct val="0"/>
              </a:spcBef>
              <a:buFontTx/>
              <a:buNone/>
            </a:pPr>
            <a:r>
              <a:rPr lang="vi-VN" altLang="en-US" sz="2800"/>
              <a:t>Select sohd from HOADON where not exists (select * from SANPHAM where nuocsx=‘Trung Quoc’ and not exists (select * from CTHD where HOADON.sohd=CTHD.sohd and CTHD.masp=SANPHAM.masp))</a:t>
            </a:r>
            <a:endParaRPr lang="en-US" altLang="en-US" sz="2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15AE0771-3B93-44D5-B7F5-1C43FEC61B22}"/>
              </a:ext>
            </a:extLst>
          </p:cNvPr>
          <p:cNvSpPr>
            <a:spLocks noGrp="1" noChangeArrowheads="1"/>
          </p:cNvSpPr>
          <p:nvPr>
            <p:ph type="title"/>
          </p:nvPr>
        </p:nvSpPr>
        <p:spPr>
          <a:xfrm>
            <a:off x="1182688" y="2241550"/>
            <a:ext cx="7524750" cy="2193925"/>
          </a:xfrm>
        </p:spPr>
        <p:txBody>
          <a:bodyPr lIns="90488" tIns="44450" rIns="90488" bIns="44450" anchor="ctr"/>
          <a:lstStyle/>
          <a:p>
            <a:pPr marL="571500" indent="-571500" eaLnBrk="1" hangingPunct="1">
              <a:lnSpc>
                <a:spcPct val="95000"/>
              </a:lnSpc>
              <a:buFont typeface="Arial" panose="020B0604020202020204" pitchFamily="34" charset="0"/>
              <a:buChar char="•"/>
              <a:defRPr/>
            </a:pPr>
            <a:r>
              <a:rPr lang="en-US" sz="3600">
                <a:solidFill>
                  <a:schemeClr val="tx1"/>
                </a:solidFill>
                <a:cs typeface="Times New Roman" pitchFamily="18" charset="0"/>
              </a:rPr>
              <a:t>Giới thiệu Ngôn Ngữ SQL</a:t>
            </a:r>
            <a:br>
              <a:rPr lang="en-US" sz="3600">
                <a:solidFill>
                  <a:schemeClr val="tx1"/>
                </a:solidFill>
                <a:cs typeface="Times New Roman" pitchFamily="18" charset="0"/>
              </a:rPr>
            </a:br>
            <a:r>
              <a:rPr lang="en-US" sz="3600">
                <a:solidFill>
                  <a:schemeClr val="tx1"/>
                </a:solidFill>
                <a:cs typeface="Times New Roman" pitchFamily="18" charset="0"/>
              </a:rPr>
              <a:t>Nhóm lệnh DDL</a:t>
            </a:r>
            <a:br>
              <a:rPr lang="en-US" sz="3600">
                <a:solidFill>
                  <a:schemeClr val="tx1"/>
                </a:solidFill>
                <a:cs typeface="Times New Roman" pitchFamily="18" charset="0"/>
              </a:rPr>
            </a:br>
            <a:r>
              <a:rPr lang="en-US" sz="3600">
                <a:solidFill>
                  <a:schemeClr val="tx1"/>
                </a:solidFill>
                <a:cs typeface="Times New Roman" pitchFamily="18" charset="0"/>
              </a:rPr>
              <a:t>Nhóm lệnh DML</a:t>
            </a:r>
            <a:br>
              <a:rPr lang="en-US" sz="3600">
                <a:solidFill>
                  <a:schemeClr val="tx1"/>
                </a:solidFill>
                <a:cs typeface="Times New Roman" pitchFamily="18" charset="0"/>
              </a:rPr>
            </a:br>
            <a:r>
              <a:rPr lang="en-US" sz="3600">
                <a:solidFill>
                  <a:schemeClr val="tx1"/>
                </a:solidFill>
                <a:cs typeface="Times New Roman" pitchFamily="18" charset="0"/>
              </a:rPr>
              <a:t>Câu lệnh Select</a:t>
            </a:r>
            <a:endParaRPr lang="en-US" sz="1600" dirty="0">
              <a:solidFill>
                <a:schemeClr val="tx1"/>
              </a:solidFill>
              <a:cs typeface="Times New Roman" pitchFamily="18" charset="0"/>
            </a:endParaRPr>
          </a:p>
        </p:txBody>
      </p:sp>
      <p:sp>
        <p:nvSpPr>
          <p:cNvPr id="109571" name="Text Box 3">
            <a:extLst>
              <a:ext uri="{FF2B5EF4-FFF2-40B4-BE49-F238E27FC236}">
                <a16:creationId xmlns:a16="http://schemas.microsoft.com/office/drawing/2014/main" id="{1D958515-62D7-4217-A411-1CAF69BAE9B0}"/>
              </a:ext>
            </a:extLst>
          </p:cNvPr>
          <p:cNvSpPr txBox="1">
            <a:spLocks noChangeArrowheads="1"/>
          </p:cNvSpPr>
          <p:nvPr/>
        </p:nvSpPr>
        <p:spPr bwMode="auto">
          <a:xfrm>
            <a:off x="1295400" y="630238"/>
            <a:ext cx="3070225" cy="923925"/>
          </a:xfrm>
          <a:prstGeom prst="rect">
            <a:avLst/>
          </a:prstGeom>
          <a:noFill/>
          <a:ln>
            <a:noFill/>
          </a:ln>
          <a:effectLst/>
        </p:spPr>
        <p:txBody>
          <a:bodyPr wrap="none">
            <a:spAutoFit/>
          </a:bodyPr>
          <a:lstStyle/>
          <a:p>
            <a:pPr eaLnBrk="1" hangingPunct="1">
              <a:defRPr/>
            </a:pPr>
            <a:r>
              <a:rPr lang="en-US" sz="5400">
                <a:solidFill>
                  <a:schemeClr val="tx2"/>
                </a:solidFill>
                <a:effectLst>
                  <a:outerShdw blurRad="38100" dist="38100" dir="2700000" algn="tl">
                    <a:srgbClr val="C0C0C0"/>
                  </a:outerShdw>
                </a:effectLst>
                <a:latin typeface="Arial" pitchFamily="34" charset="0"/>
              </a:rPr>
              <a:t>Nội Dung</a:t>
            </a:r>
          </a:p>
        </p:txBody>
      </p:sp>
      <p:sp>
        <p:nvSpPr>
          <p:cNvPr id="7172" name="Footer Placeholder 1">
            <a:extLst>
              <a:ext uri="{FF2B5EF4-FFF2-40B4-BE49-F238E27FC236}">
                <a16:creationId xmlns:a16="http://schemas.microsoft.com/office/drawing/2014/main" id="{F19A34BF-6EB4-4BC3-8453-0FED8486BF6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71"/>
                                        </p:tgtEl>
                                        <p:attrNameLst>
                                          <p:attrName>style.visibility</p:attrName>
                                        </p:attrNameLst>
                                      </p:cBhvr>
                                      <p:to>
                                        <p:strVal val="visible"/>
                                      </p:to>
                                    </p:set>
                                    <p:animEffect transition="in" filter="blinds(horizontal)">
                                      <p:cBhvr>
                                        <p:cTn id="7" dur="500"/>
                                        <p:tgtEl>
                                          <p:spTgt spid="1095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9570"/>
                                        </p:tgtEl>
                                        <p:attrNameLst>
                                          <p:attrName>style.visibility</p:attrName>
                                        </p:attrNameLst>
                                      </p:cBhvr>
                                      <p:to>
                                        <p:strVal val="visible"/>
                                      </p:to>
                                    </p:set>
                                    <p:animEffect transition="in" filter="randombar(horizontal)">
                                      <p:cBhvr>
                                        <p:cTn id="12" dur="500"/>
                                        <p:tgtEl>
                                          <p:spTgt spid="10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1" grpId="0" autoUpdateAnimBg="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a:extLst>
              <a:ext uri="{FF2B5EF4-FFF2-40B4-BE49-F238E27FC236}">
                <a16:creationId xmlns:a16="http://schemas.microsoft.com/office/drawing/2014/main" id="{A0FE994C-648E-45A9-8175-29B18ED03E24}"/>
              </a:ext>
            </a:extLst>
          </p:cNvPr>
          <p:cNvSpPr>
            <a:spLocks noGrp="1" noChangeArrowheads="1"/>
          </p:cNvSpPr>
          <p:nvPr>
            <p:ph type="title"/>
          </p:nvPr>
        </p:nvSpPr>
        <p:spPr>
          <a:xfrm>
            <a:off x="1143000" y="252413"/>
            <a:ext cx="8229600" cy="1371600"/>
          </a:xfrm>
        </p:spPr>
        <p:txBody>
          <a:bodyPr/>
          <a:lstStyle/>
          <a:p>
            <a:pPr eaLnBrk="1" hangingPunct="1">
              <a:defRPr/>
            </a:pPr>
            <a:r>
              <a:rPr lang="en-US" altLang="en-US">
                <a:solidFill>
                  <a:srgbClr val="800000"/>
                </a:solidFill>
              </a:rPr>
              <a:t>System Data Types</a:t>
            </a:r>
          </a:p>
        </p:txBody>
      </p:sp>
      <p:graphicFrame>
        <p:nvGraphicFramePr>
          <p:cNvPr id="634885" name="Object 5">
            <a:extLst>
              <a:ext uri="{FF2B5EF4-FFF2-40B4-BE49-F238E27FC236}">
                <a16:creationId xmlns:a16="http://schemas.microsoft.com/office/drawing/2014/main" id="{A200CBE2-F2DE-49C2-A8F7-4E6CFA239F1A}"/>
              </a:ext>
            </a:extLst>
          </p:cNvPr>
          <p:cNvGraphicFramePr>
            <a:graphicFrameLocks noGrp="1" noChangeAspect="1"/>
          </p:cNvGraphicFramePr>
          <p:nvPr>
            <p:ph idx="1"/>
          </p:nvPr>
        </p:nvGraphicFramePr>
        <p:xfrm>
          <a:off x="1087438" y="1941513"/>
          <a:ext cx="7675562" cy="4916487"/>
        </p:xfrm>
        <a:graphic>
          <a:graphicData uri="http://schemas.openxmlformats.org/presentationml/2006/ole">
            <mc:AlternateContent xmlns:mc="http://schemas.openxmlformats.org/markup-compatibility/2006">
              <mc:Choice xmlns:v="urn:schemas-microsoft-com:vml" Requires="v">
                <p:oleObj spid="_x0000_s26632" name="Bitmap Image" r:id="rId3" imgW="0" imgH="0" progId="Paint.Picture">
                  <p:embed/>
                </p:oleObj>
              </mc:Choice>
              <mc:Fallback>
                <p:oleObj name="Bitmap Image" r:id="rId3" imgW="0" imgH="0" progId="Paint.Picture">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7438" y="1941513"/>
                        <a:ext cx="7675562" cy="49164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8" presetClass="entr" presetSubtype="6" fill="hold" nodeType="clickEffect">
                                  <p:stCondLst>
                                    <p:cond delay="0"/>
                                  </p:stCondLst>
                                  <p:childTnLst>
                                    <p:set>
                                      <p:cBhvr>
                                        <p:cTn id="6" dur="1" fill="hold">
                                          <p:stCondLst>
                                            <p:cond delay="0"/>
                                          </p:stCondLst>
                                        </p:cTn>
                                        <p:tgtEl>
                                          <p:spTgt spid="634885"/>
                                        </p:tgtEl>
                                        <p:attrNameLst>
                                          <p:attrName>style.visibility</p:attrName>
                                        </p:attrNameLst>
                                      </p:cBhvr>
                                      <p:to>
                                        <p:strVal val="visible"/>
                                      </p:to>
                                    </p:set>
                                    <p:animEffect transition="in" filter="strips(downRight)">
                                      <p:cBhvr>
                                        <p:cTn id="7" dur="500"/>
                                        <p:tgtEl>
                                          <p:spTgt spid="6348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id="{AAEE1D5E-3994-4996-95FF-97D40195821A}"/>
              </a:ext>
            </a:extLst>
          </p:cNvPr>
          <p:cNvSpPr>
            <a:spLocks noGrp="1" noChangeArrowheads="1"/>
          </p:cNvSpPr>
          <p:nvPr>
            <p:ph type="title"/>
          </p:nvPr>
        </p:nvSpPr>
        <p:spPr>
          <a:xfrm>
            <a:off x="1143000" y="874713"/>
            <a:ext cx="7772400" cy="701675"/>
          </a:xfrm>
        </p:spPr>
        <p:txBody>
          <a:bodyPr/>
          <a:lstStyle/>
          <a:p>
            <a:pPr eaLnBrk="1" hangingPunct="1">
              <a:defRPr/>
            </a:pPr>
            <a:r>
              <a:rPr lang="en-US" sz="4000">
                <a:solidFill>
                  <a:srgbClr val="0000FF"/>
                </a:solidFill>
              </a:rPr>
              <a:t>Lệnh SELECT INTO – Tạo bảng</a:t>
            </a:r>
          </a:p>
        </p:txBody>
      </p:sp>
      <p:sp>
        <p:nvSpPr>
          <p:cNvPr id="251907" name="Rectangle 3">
            <a:extLst>
              <a:ext uri="{FF2B5EF4-FFF2-40B4-BE49-F238E27FC236}">
                <a16:creationId xmlns:a16="http://schemas.microsoft.com/office/drawing/2014/main" id="{6360C8BA-9092-4B84-9E04-2FC6025A9496}"/>
              </a:ext>
            </a:extLst>
          </p:cNvPr>
          <p:cNvSpPr>
            <a:spLocks noGrp="1" noChangeArrowheads="1"/>
          </p:cNvSpPr>
          <p:nvPr>
            <p:ph type="body" idx="1"/>
          </p:nvPr>
        </p:nvSpPr>
        <p:spPr>
          <a:xfrm>
            <a:off x="1066800" y="2133600"/>
            <a:ext cx="7696200" cy="3962400"/>
          </a:xfrm>
        </p:spPr>
        <p:txBody>
          <a:bodyPr/>
          <a:lstStyle/>
          <a:p>
            <a:pPr marL="284163" indent="-284163" algn="just" eaLnBrk="1" hangingPunct="1">
              <a:spcBef>
                <a:spcPct val="50000"/>
              </a:spcBef>
            </a:pPr>
            <a:r>
              <a:rPr lang="en-US" altLang="en-US" sz="2200">
                <a:effectLst/>
              </a:rPr>
              <a:t>Ta có thể tạo table mới dựa vào tập kết quả của câu lệnh Select. Table mới có thể là table tạm hay là một table thực sự trong DB.</a:t>
            </a:r>
          </a:p>
          <a:p>
            <a:pPr marL="284163" indent="-284163" algn="just" eaLnBrk="1" hangingPunct="1">
              <a:spcBef>
                <a:spcPct val="50000"/>
              </a:spcBef>
            </a:pPr>
            <a:r>
              <a:rPr lang="en-US" altLang="en-US" sz="2200">
                <a:effectLst/>
                <a:cs typeface="Times New Roman" panose="02020603050405020304" pitchFamily="18" charset="0"/>
              </a:rPr>
              <a:t>Cú pháp:</a:t>
            </a:r>
          </a:p>
          <a:p>
            <a:pPr marL="284163" indent="-284163" algn="just" eaLnBrk="1" hangingPunct="1">
              <a:spcBef>
                <a:spcPct val="50000"/>
              </a:spcBef>
              <a:buFontTx/>
              <a:buNone/>
            </a:pPr>
            <a:r>
              <a:rPr lang="en-US" altLang="en-US" sz="2200">
                <a:effectLst/>
                <a:cs typeface="Times New Roman" panose="02020603050405020304" pitchFamily="18" charset="0"/>
              </a:rPr>
              <a:t>SELECT *|ColumnNam1, ColumnName2,</a:t>
            </a:r>
            <a:r>
              <a:rPr lang="en-US" altLang="en-US" sz="2200">
                <a:effectLst/>
                <a:latin typeface="Arial Narrow" panose="020B0606020202030204" pitchFamily="34" charset="0"/>
                <a:cs typeface="Times New Roman" panose="02020603050405020304" pitchFamily="18" charset="0"/>
              </a:rPr>
              <a:t>…</a:t>
            </a:r>
            <a:endParaRPr lang="en-US" altLang="en-US" sz="2200">
              <a:effectLst/>
              <a:cs typeface="Times New Roman" panose="02020603050405020304" pitchFamily="18" charset="0"/>
            </a:endParaRPr>
          </a:p>
          <a:p>
            <a:pPr marL="495300" lvl="1" indent="0" algn="just" eaLnBrk="1" hangingPunct="1">
              <a:spcBef>
                <a:spcPct val="50000"/>
              </a:spcBef>
              <a:buFontTx/>
              <a:buNone/>
            </a:pPr>
            <a:r>
              <a:rPr lang="en-US" altLang="en-US" sz="2200">
                <a:effectLst/>
                <a:cs typeface="Times New Roman" panose="02020603050405020304" pitchFamily="18" charset="0"/>
              </a:rPr>
              <a:t>INTO TableName</a:t>
            </a:r>
          </a:p>
          <a:p>
            <a:pPr marL="495300" lvl="1" indent="0" algn="just" eaLnBrk="1" hangingPunct="1">
              <a:spcBef>
                <a:spcPct val="50000"/>
              </a:spcBef>
              <a:buFontTx/>
              <a:buNone/>
            </a:pPr>
            <a:r>
              <a:rPr lang="en-US" altLang="en-US" sz="2200">
                <a:effectLst/>
                <a:cs typeface="Times New Roman" panose="02020603050405020304" pitchFamily="18" charset="0"/>
              </a:rPr>
              <a:t>FROM Tables</a:t>
            </a:r>
          </a:p>
          <a:p>
            <a:pPr marL="495300" lvl="1" indent="0" algn="just" eaLnBrk="1" hangingPunct="1">
              <a:spcBef>
                <a:spcPct val="50000"/>
              </a:spcBef>
              <a:buFontTx/>
              <a:buNone/>
            </a:pPr>
            <a:r>
              <a:rPr lang="en-US" altLang="en-US" sz="2200">
                <a:effectLst/>
                <a:cs typeface="Times New Roman" panose="02020603050405020304" pitchFamily="18" charset="0"/>
              </a:rPr>
              <a:t>WHERE Condition</a:t>
            </a:r>
          </a:p>
          <a:p>
            <a:pPr marL="495300" lvl="1" indent="0" algn="just" eaLnBrk="1" hangingPunct="1">
              <a:spcBef>
                <a:spcPct val="50000"/>
              </a:spcBef>
              <a:buFontTx/>
              <a:buNone/>
            </a:pPr>
            <a:r>
              <a:rPr lang="en-US" altLang="en-US" sz="2200">
                <a:effectLst/>
                <a:cs typeface="Times New Roman" panose="02020603050405020304" pitchFamily="18" charset="0"/>
              </a:rPr>
              <a:t>ORDER By SortFieldName</a:t>
            </a:r>
          </a:p>
          <a:p>
            <a:pPr marL="495300" lvl="1" indent="0" algn="just" eaLnBrk="1" hangingPunct="1">
              <a:spcBef>
                <a:spcPct val="50000"/>
              </a:spcBef>
              <a:buFontTx/>
              <a:buNone/>
            </a:pPr>
            <a:r>
              <a:rPr lang="en-US" altLang="en-US" sz="2200">
                <a:effectLst/>
                <a:cs typeface="Times New Roman" panose="02020603050405020304" pitchFamily="18" charset="0"/>
              </a:rPr>
              <a:t>GROUP BY FieldGroupName</a:t>
            </a:r>
          </a:p>
          <a:p>
            <a:pPr marL="284163" indent="-284163" algn="just" eaLnBrk="1" hangingPunct="1">
              <a:spcBef>
                <a:spcPct val="50000"/>
              </a:spcBef>
              <a:buFontTx/>
              <a:buNone/>
            </a:pPr>
            <a:endParaRPr lang="en-US" altLang="en-US" sz="2200" b="1">
              <a:effectLst/>
              <a:cs typeface="Times New Roman" panose="02020603050405020304" pitchFamily="18" charset="0"/>
            </a:endParaRPr>
          </a:p>
        </p:txBody>
      </p:sp>
      <p:sp>
        <p:nvSpPr>
          <p:cNvPr id="251908" name="Rectangle 4">
            <a:extLst>
              <a:ext uri="{FF2B5EF4-FFF2-40B4-BE49-F238E27FC236}">
                <a16:creationId xmlns:a16="http://schemas.microsoft.com/office/drawing/2014/main" id="{B9740B1B-6635-4146-A520-01503F08C6DB}"/>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51909" name="Footer Placeholder 1">
            <a:extLst>
              <a:ext uri="{FF2B5EF4-FFF2-40B4-BE49-F238E27FC236}">
                <a16:creationId xmlns:a16="http://schemas.microsoft.com/office/drawing/2014/main" id="{A7719B92-A40E-41F4-86A0-E429BEC521C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1" name="Rectangle 3">
            <a:extLst>
              <a:ext uri="{FF2B5EF4-FFF2-40B4-BE49-F238E27FC236}">
                <a16:creationId xmlns:a16="http://schemas.microsoft.com/office/drawing/2014/main" id="{0C91B830-D9C1-42F2-8447-8DF7C589EC85}"/>
              </a:ext>
            </a:extLst>
          </p:cNvPr>
          <p:cNvSpPr>
            <a:spLocks noGrp="1" noChangeArrowheads="1"/>
          </p:cNvSpPr>
          <p:nvPr>
            <p:ph type="body" idx="1"/>
          </p:nvPr>
        </p:nvSpPr>
        <p:spPr>
          <a:xfrm>
            <a:off x="1143000" y="2133600"/>
            <a:ext cx="7331075" cy="3962400"/>
          </a:xfrm>
        </p:spPr>
        <p:txBody>
          <a:bodyPr/>
          <a:lstStyle/>
          <a:p>
            <a:pPr marL="457200" indent="-457200" eaLnBrk="1" hangingPunct="1">
              <a:spcBef>
                <a:spcPct val="50000"/>
              </a:spcBef>
              <a:buFontTx/>
              <a:buAutoNum type="arabicParenR"/>
              <a:defRPr/>
            </a:pPr>
            <a:r>
              <a:rPr lang="en-US" sz="2400" dirty="0" err="1">
                <a:cs typeface="Times New Roman" pitchFamily="18" charset="0"/>
              </a:rPr>
              <a:t>Tạo</a:t>
            </a:r>
            <a:r>
              <a:rPr lang="en-US" sz="2400" dirty="0">
                <a:cs typeface="Times New Roman" pitchFamily="18" charset="0"/>
              </a:rPr>
              <a:t> Table </a:t>
            </a:r>
            <a:r>
              <a:rPr lang="en-US" sz="2400" dirty="0" err="1">
                <a:cs typeface="Times New Roman" pitchFamily="18" charset="0"/>
              </a:rPr>
              <a:t>Tạm</a:t>
            </a:r>
            <a:endParaRPr lang="en-US" sz="2400" dirty="0">
              <a:cs typeface="Times New Roman" pitchFamily="18" charset="0"/>
            </a:endParaRPr>
          </a:p>
          <a:p>
            <a:pPr marL="457200" indent="-457200" eaLnBrk="1" hangingPunct="1">
              <a:spcBef>
                <a:spcPct val="50000"/>
              </a:spcBef>
              <a:buFontTx/>
              <a:buNone/>
              <a:defRPr/>
            </a:pPr>
            <a:r>
              <a:rPr lang="en-US" sz="2400" dirty="0">
                <a:cs typeface="Times New Roman" pitchFamily="18" charset="0"/>
              </a:rPr>
              <a:t>	SELECT </a:t>
            </a:r>
            <a:r>
              <a:rPr lang="en-US" sz="2400" dirty="0" err="1">
                <a:cs typeface="Times New Roman" pitchFamily="18" charset="0"/>
              </a:rPr>
              <a:t>Tenkh</a:t>
            </a:r>
            <a:r>
              <a:rPr lang="en-US" sz="2400" dirty="0">
                <a:cs typeface="Times New Roman" pitchFamily="18" charset="0"/>
              </a:rPr>
              <a:t> as Ten, </a:t>
            </a:r>
            <a:r>
              <a:rPr lang="en-US" sz="2400" dirty="0" err="1">
                <a:cs typeface="Times New Roman" pitchFamily="18" charset="0"/>
              </a:rPr>
              <a:t>ThanhPho</a:t>
            </a:r>
            <a:endParaRPr lang="en-US" sz="2400" dirty="0">
              <a:cs typeface="Times New Roman" pitchFamily="18" charset="0"/>
            </a:endParaRPr>
          </a:p>
          <a:p>
            <a:pPr marL="457200" indent="-457200" eaLnBrk="1" hangingPunct="1">
              <a:spcBef>
                <a:spcPct val="50000"/>
              </a:spcBef>
              <a:buFontTx/>
              <a:buNone/>
              <a:defRPr/>
            </a:pPr>
            <a:r>
              <a:rPr lang="en-US" sz="2400" dirty="0">
                <a:cs typeface="Times New Roman" pitchFamily="18" charset="0"/>
              </a:rPr>
              <a:t>	INTO #</a:t>
            </a:r>
            <a:r>
              <a:rPr lang="en-US" sz="2400" dirty="0" err="1">
                <a:cs typeface="Times New Roman" pitchFamily="18" charset="0"/>
              </a:rPr>
              <a:t>Temp_Customer</a:t>
            </a:r>
            <a:endParaRPr lang="en-US" sz="2400" dirty="0">
              <a:cs typeface="Times New Roman" pitchFamily="18" charset="0"/>
            </a:endParaRPr>
          </a:p>
          <a:p>
            <a:pPr marL="457200" indent="-457200" eaLnBrk="1" hangingPunct="1">
              <a:spcBef>
                <a:spcPct val="50000"/>
              </a:spcBef>
              <a:buFontTx/>
              <a:buNone/>
              <a:defRPr/>
            </a:pPr>
            <a:r>
              <a:rPr lang="en-US" sz="2400" dirty="0">
                <a:cs typeface="Times New Roman" pitchFamily="18" charset="0"/>
              </a:rPr>
              <a:t>	FROM [</a:t>
            </a:r>
            <a:r>
              <a:rPr lang="en-US" sz="2400" dirty="0" err="1">
                <a:cs typeface="Times New Roman" pitchFamily="18" charset="0"/>
              </a:rPr>
              <a:t>Khach</a:t>
            </a:r>
            <a:r>
              <a:rPr lang="en-US" sz="2400" dirty="0">
                <a:cs typeface="Times New Roman" pitchFamily="18" charset="0"/>
              </a:rPr>
              <a:t> hang]</a:t>
            </a:r>
          </a:p>
          <a:p>
            <a:pPr marL="457200" indent="-457200" eaLnBrk="1" hangingPunct="1">
              <a:spcBef>
                <a:spcPct val="50000"/>
              </a:spcBef>
              <a:buFontTx/>
              <a:buNone/>
              <a:defRPr/>
            </a:pPr>
            <a:r>
              <a:rPr lang="en-US" sz="2400" dirty="0" err="1">
                <a:cs typeface="Times New Roman" pitchFamily="18" charset="0"/>
              </a:rPr>
              <a:t>Xem</a:t>
            </a:r>
            <a:r>
              <a:rPr lang="en-US" sz="2400" dirty="0">
                <a:cs typeface="Times New Roman" pitchFamily="18" charset="0"/>
              </a:rPr>
              <a:t> </a:t>
            </a:r>
            <a:r>
              <a:rPr lang="en-US" sz="2400" dirty="0" err="1">
                <a:cs typeface="Times New Roman" pitchFamily="18" charset="0"/>
              </a:rPr>
              <a:t>kết</a:t>
            </a:r>
            <a:r>
              <a:rPr lang="en-US" sz="2400" dirty="0">
                <a:cs typeface="Times New Roman" pitchFamily="18" charset="0"/>
              </a:rPr>
              <a:t> </a:t>
            </a:r>
            <a:r>
              <a:rPr lang="en-US" sz="2400" dirty="0" err="1">
                <a:cs typeface="Times New Roman" pitchFamily="18" charset="0"/>
              </a:rPr>
              <a:t>quả</a:t>
            </a:r>
            <a:endParaRPr lang="en-US" sz="2400" dirty="0">
              <a:cs typeface="Times New Roman" pitchFamily="18" charset="0"/>
            </a:endParaRPr>
          </a:p>
          <a:p>
            <a:pPr marL="457200" indent="-457200" eaLnBrk="1" hangingPunct="1">
              <a:spcBef>
                <a:spcPct val="50000"/>
              </a:spcBef>
              <a:buFontTx/>
              <a:buNone/>
              <a:defRPr/>
            </a:pPr>
            <a:r>
              <a:rPr lang="en-US" sz="2400" dirty="0">
                <a:cs typeface="Times New Roman" pitchFamily="18" charset="0"/>
              </a:rPr>
              <a:t>	Select * From  #</a:t>
            </a:r>
            <a:r>
              <a:rPr lang="en-US" sz="2400" dirty="0" err="1">
                <a:cs typeface="Times New Roman" pitchFamily="18" charset="0"/>
              </a:rPr>
              <a:t>Temp_Customer</a:t>
            </a:r>
            <a:endParaRPr lang="en-US" sz="2400" dirty="0">
              <a:cs typeface="Times New Roman" pitchFamily="18" charset="0"/>
            </a:endParaRPr>
          </a:p>
        </p:txBody>
      </p:sp>
      <p:sp>
        <p:nvSpPr>
          <p:cNvPr id="252931" name="Rectangle 4">
            <a:extLst>
              <a:ext uri="{FF2B5EF4-FFF2-40B4-BE49-F238E27FC236}">
                <a16:creationId xmlns:a16="http://schemas.microsoft.com/office/drawing/2014/main" id="{A55F3900-4719-4C5C-B67A-1C7EA83B37D4}"/>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68294" name="Rectangle 6">
            <a:extLst>
              <a:ext uri="{FF2B5EF4-FFF2-40B4-BE49-F238E27FC236}">
                <a16:creationId xmlns:a16="http://schemas.microsoft.com/office/drawing/2014/main" id="{7537D0EB-09CF-4315-9A1B-BD1236BC70B6}"/>
              </a:ext>
            </a:extLst>
          </p:cNvPr>
          <p:cNvSpPr>
            <a:spLocks noGrp="1" noChangeArrowheads="1"/>
          </p:cNvSpPr>
          <p:nvPr>
            <p:ph type="title"/>
          </p:nvPr>
        </p:nvSpPr>
        <p:spPr/>
        <p:txBody>
          <a:bodyPr/>
          <a:lstStyle/>
          <a:p>
            <a:pPr eaLnBrk="1" hangingPunct="1">
              <a:defRPr/>
            </a:pPr>
            <a:r>
              <a:rPr lang="en-US">
                <a:solidFill>
                  <a:srgbClr val="0000FF"/>
                </a:solidFill>
              </a:rPr>
              <a:t>Lệnh SELECT INTO – Tạo bảng</a:t>
            </a:r>
          </a:p>
        </p:txBody>
      </p:sp>
      <p:sp>
        <p:nvSpPr>
          <p:cNvPr id="252933" name="Footer Placeholder 1">
            <a:extLst>
              <a:ext uri="{FF2B5EF4-FFF2-40B4-BE49-F238E27FC236}">
                <a16:creationId xmlns:a16="http://schemas.microsoft.com/office/drawing/2014/main" id="{66A5DDE9-2601-4576-8A71-131716EEC44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3954" name="Rectangle 3">
            <a:extLst>
              <a:ext uri="{FF2B5EF4-FFF2-40B4-BE49-F238E27FC236}">
                <a16:creationId xmlns:a16="http://schemas.microsoft.com/office/drawing/2014/main" id="{F0940248-F527-41CD-B00D-37C1E146602E}"/>
              </a:ext>
            </a:extLst>
          </p:cNvPr>
          <p:cNvSpPr>
            <a:spLocks noGrp="1" noChangeArrowheads="1"/>
          </p:cNvSpPr>
          <p:nvPr>
            <p:ph type="body" idx="1"/>
          </p:nvPr>
        </p:nvSpPr>
        <p:spPr>
          <a:xfrm>
            <a:off x="1066800" y="2209800"/>
            <a:ext cx="7848600" cy="3962400"/>
          </a:xfrm>
        </p:spPr>
        <p:txBody>
          <a:bodyPr/>
          <a:lstStyle/>
          <a:p>
            <a:pPr marL="393700" indent="-393700" eaLnBrk="1" hangingPunct="1">
              <a:spcBef>
                <a:spcPct val="50000"/>
              </a:spcBef>
              <a:buFontTx/>
              <a:buNone/>
            </a:pPr>
            <a:r>
              <a:rPr lang="en-US" altLang="en-US" sz="2400">
                <a:effectLst/>
                <a:cs typeface="Times New Roman" panose="02020603050405020304" pitchFamily="18" charset="0"/>
              </a:rPr>
              <a:t>Ví dụ 2</a:t>
            </a:r>
          </a:p>
          <a:p>
            <a:pPr marL="393700" indent="-393700" eaLnBrk="1" hangingPunct="1">
              <a:spcBef>
                <a:spcPct val="50000"/>
              </a:spcBef>
              <a:buFontTx/>
              <a:buNone/>
            </a:pPr>
            <a:r>
              <a:rPr lang="en-US" altLang="en-US" sz="2400">
                <a:effectLst/>
                <a:cs typeface="Times New Roman" panose="02020603050405020304" pitchFamily="18" charset="0"/>
              </a:rPr>
              <a:t>	SELECT c.Makh As Name, Mahd, NgayLapHD</a:t>
            </a:r>
          </a:p>
          <a:p>
            <a:pPr marL="393700" indent="-393700" eaLnBrk="1" hangingPunct="1">
              <a:spcBef>
                <a:spcPct val="50000"/>
              </a:spcBef>
              <a:buFontTx/>
              <a:buNone/>
            </a:pPr>
            <a:r>
              <a:rPr lang="en-US" altLang="en-US" sz="2400">
                <a:effectLst/>
                <a:cs typeface="Times New Roman" panose="02020603050405020304" pitchFamily="18" charset="0"/>
              </a:rPr>
              <a:t>	INTO Customer_Order</a:t>
            </a:r>
          </a:p>
          <a:p>
            <a:pPr marL="393700" indent="-393700" eaLnBrk="1" hangingPunct="1">
              <a:spcBef>
                <a:spcPct val="50000"/>
              </a:spcBef>
              <a:buFontTx/>
              <a:buNone/>
            </a:pPr>
            <a:r>
              <a:rPr lang="en-US" altLang="en-US" sz="2400">
                <a:effectLst/>
                <a:cs typeface="Times New Roman" panose="02020603050405020304" pitchFamily="18" charset="0"/>
              </a:rPr>
              <a:t>	FROM [Khach hang] as c INNER Join [Hoa don] As o</a:t>
            </a:r>
          </a:p>
          <a:p>
            <a:pPr marL="393700" indent="-393700" eaLnBrk="1" hangingPunct="1">
              <a:spcBef>
                <a:spcPct val="50000"/>
              </a:spcBef>
              <a:buFontTx/>
              <a:buNone/>
            </a:pPr>
            <a:r>
              <a:rPr lang="en-US" altLang="en-US" sz="2400">
                <a:effectLst/>
                <a:cs typeface="Times New Roman" panose="02020603050405020304" pitchFamily="18" charset="0"/>
              </a:rPr>
              <a:t>	ON c.Makh=o.Makh</a:t>
            </a:r>
          </a:p>
          <a:p>
            <a:pPr marL="393700" indent="-393700" eaLnBrk="1" hangingPunct="1">
              <a:spcBef>
                <a:spcPct val="50000"/>
              </a:spcBef>
              <a:buFontTx/>
              <a:buNone/>
            </a:pPr>
            <a:r>
              <a:rPr lang="en-US" altLang="en-US" sz="2400">
                <a:effectLst/>
                <a:cs typeface="Times New Roman" panose="02020603050405020304" pitchFamily="18" charset="0"/>
              </a:rPr>
              <a:t>	WHERE Month(NgayLapHD) =7</a:t>
            </a:r>
          </a:p>
        </p:txBody>
      </p:sp>
      <p:sp>
        <p:nvSpPr>
          <p:cNvPr id="269318" name="Rectangle 6">
            <a:extLst>
              <a:ext uri="{FF2B5EF4-FFF2-40B4-BE49-F238E27FC236}">
                <a16:creationId xmlns:a16="http://schemas.microsoft.com/office/drawing/2014/main" id="{CAD6C126-4761-4C1A-B869-EACD29C226D3}"/>
              </a:ext>
            </a:extLst>
          </p:cNvPr>
          <p:cNvSpPr>
            <a:spLocks noGrp="1" noChangeArrowheads="1"/>
          </p:cNvSpPr>
          <p:nvPr>
            <p:ph type="title"/>
          </p:nvPr>
        </p:nvSpPr>
        <p:spPr/>
        <p:txBody>
          <a:bodyPr/>
          <a:lstStyle/>
          <a:p>
            <a:pPr eaLnBrk="1" hangingPunct="1">
              <a:defRPr/>
            </a:pPr>
            <a:r>
              <a:rPr lang="en-US">
                <a:solidFill>
                  <a:srgbClr val="0000FF"/>
                </a:solidFill>
              </a:rPr>
              <a:t>Lệnh SELECT INTO – Tạo bảng</a:t>
            </a:r>
          </a:p>
        </p:txBody>
      </p:sp>
      <p:sp>
        <p:nvSpPr>
          <p:cNvPr id="253956" name="Footer Placeholder 1">
            <a:extLst>
              <a:ext uri="{FF2B5EF4-FFF2-40B4-BE49-F238E27FC236}">
                <a16:creationId xmlns:a16="http://schemas.microsoft.com/office/drawing/2014/main" id="{E3FD06FD-78C2-40D7-A748-D3848F16DD4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978" name="Rectangle 3">
            <a:extLst>
              <a:ext uri="{FF2B5EF4-FFF2-40B4-BE49-F238E27FC236}">
                <a16:creationId xmlns:a16="http://schemas.microsoft.com/office/drawing/2014/main" id="{7FED7B0C-9159-4FDD-B00A-43A3BAEAB1C8}"/>
              </a:ext>
            </a:extLst>
          </p:cNvPr>
          <p:cNvSpPr>
            <a:spLocks noGrp="1" noChangeArrowheads="1"/>
          </p:cNvSpPr>
          <p:nvPr>
            <p:ph type="body" idx="1"/>
          </p:nvPr>
        </p:nvSpPr>
        <p:spPr>
          <a:xfrm>
            <a:off x="1066800" y="2209800"/>
            <a:ext cx="7635875" cy="3962400"/>
          </a:xfrm>
        </p:spPr>
        <p:txBody>
          <a:bodyPr/>
          <a:lstStyle/>
          <a:p>
            <a:pPr marL="609600" indent="-609600" eaLnBrk="1" hangingPunct="1">
              <a:spcBef>
                <a:spcPct val="50000"/>
              </a:spcBef>
              <a:buFontTx/>
              <a:buNone/>
            </a:pPr>
            <a:r>
              <a:rPr lang="en-US" altLang="en-US" sz="2400">
                <a:effectLst/>
                <a:cs typeface="Times New Roman" panose="02020603050405020304" pitchFamily="18" charset="0"/>
              </a:rPr>
              <a:t>Ví dụ 3 : Tạo bảng dữ liệu từ DataBase khác</a:t>
            </a:r>
          </a:p>
          <a:p>
            <a:pPr marL="609600" indent="-609600" eaLnBrk="1" hangingPunct="1">
              <a:spcBef>
                <a:spcPct val="50000"/>
              </a:spcBef>
              <a:buFontTx/>
              <a:buNone/>
            </a:pPr>
            <a:endParaRPr lang="en-US" altLang="en-US" sz="2400">
              <a:effectLst/>
              <a:cs typeface="Times New Roman" panose="02020603050405020304" pitchFamily="18" charset="0"/>
            </a:endParaRPr>
          </a:p>
          <a:p>
            <a:pPr marL="609600" indent="-609600" eaLnBrk="1" hangingPunct="1">
              <a:spcBef>
                <a:spcPct val="50000"/>
              </a:spcBef>
              <a:buFontTx/>
              <a:buNone/>
            </a:pPr>
            <a:r>
              <a:rPr lang="en-US" altLang="en-US" sz="2400">
                <a:effectLst/>
                <a:cs typeface="Times New Roman" panose="02020603050405020304" pitchFamily="18" charset="0"/>
              </a:rPr>
              <a:t>	USE SalesDB</a:t>
            </a:r>
          </a:p>
          <a:p>
            <a:pPr marL="609600" indent="-609600" eaLnBrk="1" hangingPunct="1">
              <a:spcBef>
                <a:spcPct val="50000"/>
              </a:spcBef>
              <a:buFontTx/>
              <a:buNone/>
            </a:pPr>
            <a:r>
              <a:rPr lang="en-US" altLang="en-US" sz="2400">
                <a:effectLst/>
                <a:cs typeface="Times New Roman" panose="02020603050405020304" pitchFamily="18" charset="0"/>
              </a:rPr>
              <a:t>	SELECT CompanyName As Name, Phone</a:t>
            </a:r>
          </a:p>
          <a:p>
            <a:pPr marL="609600" indent="-609600" eaLnBrk="1" hangingPunct="1">
              <a:spcBef>
                <a:spcPct val="50000"/>
              </a:spcBef>
              <a:buFontTx/>
              <a:buNone/>
            </a:pPr>
            <a:r>
              <a:rPr lang="en-US" altLang="en-US" sz="2400">
                <a:effectLst/>
                <a:cs typeface="Times New Roman" panose="02020603050405020304" pitchFamily="18" charset="0"/>
              </a:rPr>
              <a:t>	INTO KhachHang</a:t>
            </a:r>
          </a:p>
          <a:p>
            <a:pPr marL="609600" indent="-609600" eaLnBrk="1" hangingPunct="1">
              <a:spcBef>
                <a:spcPct val="50000"/>
              </a:spcBef>
              <a:buFontTx/>
              <a:buNone/>
            </a:pPr>
            <a:r>
              <a:rPr lang="en-US" altLang="en-US" sz="2400">
                <a:effectLst/>
                <a:cs typeface="Times New Roman" panose="02020603050405020304" pitchFamily="18" charset="0"/>
              </a:rPr>
              <a:t>	FROM NorthWind.dbo.Customers</a:t>
            </a:r>
          </a:p>
        </p:txBody>
      </p:sp>
      <p:sp>
        <p:nvSpPr>
          <p:cNvPr id="254979" name="Rectangle 4">
            <a:extLst>
              <a:ext uri="{FF2B5EF4-FFF2-40B4-BE49-F238E27FC236}">
                <a16:creationId xmlns:a16="http://schemas.microsoft.com/office/drawing/2014/main" id="{791C7D13-8D35-476B-B567-E4A80F4B2FB2}"/>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70342" name="Rectangle 6">
            <a:extLst>
              <a:ext uri="{FF2B5EF4-FFF2-40B4-BE49-F238E27FC236}">
                <a16:creationId xmlns:a16="http://schemas.microsoft.com/office/drawing/2014/main" id="{A91A6B47-07E2-4C70-A12A-2493E64207BD}"/>
              </a:ext>
            </a:extLst>
          </p:cNvPr>
          <p:cNvSpPr>
            <a:spLocks noGrp="1" noChangeArrowheads="1"/>
          </p:cNvSpPr>
          <p:nvPr>
            <p:ph type="title"/>
          </p:nvPr>
        </p:nvSpPr>
        <p:spPr/>
        <p:txBody>
          <a:bodyPr/>
          <a:lstStyle/>
          <a:p>
            <a:pPr eaLnBrk="1" hangingPunct="1">
              <a:defRPr/>
            </a:pPr>
            <a:r>
              <a:rPr lang="en-US">
                <a:solidFill>
                  <a:srgbClr val="0000FF"/>
                </a:solidFill>
              </a:rPr>
              <a:t>Lệnh SELECT INTO – Tạo bảng</a:t>
            </a:r>
          </a:p>
        </p:txBody>
      </p:sp>
      <p:sp>
        <p:nvSpPr>
          <p:cNvPr id="254981" name="Footer Placeholder 1">
            <a:extLst>
              <a:ext uri="{FF2B5EF4-FFF2-40B4-BE49-F238E27FC236}">
                <a16:creationId xmlns:a16="http://schemas.microsoft.com/office/drawing/2014/main" id="{2AE5700F-A1F4-43D9-AFF3-6664A21678F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a:extLst>
              <a:ext uri="{FF2B5EF4-FFF2-40B4-BE49-F238E27FC236}">
                <a16:creationId xmlns:a16="http://schemas.microsoft.com/office/drawing/2014/main" id="{D3804E21-A4F6-4CE1-8789-AD09A2B8FB54}"/>
              </a:ext>
            </a:extLst>
          </p:cNvPr>
          <p:cNvSpPr>
            <a:spLocks noGrp="1" noChangeArrowheads="1"/>
          </p:cNvSpPr>
          <p:nvPr>
            <p:ph type="title"/>
          </p:nvPr>
        </p:nvSpPr>
        <p:spPr/>
        <p:txBody>
          <a:bodyPr/>
          <a:lstStyle/>
          <a:p>
            <a:pPr eaLnBrk="1" hangingPunct="1">
              <a:defRPr/>
            </a:pPr>
            <a:r>
              <a:rPr lang="en-US">
                <a:solidFill>
                  <a:srgbClr val="0000FF"/>
                </a:solidFill>
              </a:rPr>
              <a:t>Sửa chữa dữ liệu</a:t>
            </a:r>
          </a:p>
        </p:txBody>
      </p:sp>
      <p:sp>
        <p:nvSpPr>
          <p:cNvPr id="220163" name="Rectangle 3">
            <a:extLst>
              <a:ext uri="{FF2B5EF4-FFF2-40B4-BE49-F238E27FC236}">
                <a16:creationId xmlns:a16="http://schemas.microsoft.com/office/drawing/2014/main" id="{3F0C5460-6144-4D75-BD5A-8A29C06C3E2F}"/>
              </a:ext>
            </a:extLst>
          </p:cNvPr>
          <p:cNvSpPr>
            <a:spLocks noGrp="1" noChangeArrowheads="1"/>
          </p:cNvSpPr>
          <p:nvPr>
            <p:ph type="body" idx="1"/>
          </p:nvPr>
        </p:nvSpPr>
        <p:spPr>
          <a:xfrm>
            <a:off x="990600" y="2057400"/>
            <a:ext cx="7331075" cy="5105400"/>
          </a:xfrm>
        </p:spPr>
        <p:txBody>
          <a:bodyPr/>
          <a:lstStyle/>
          <a:p>
            <a:pPr marL="495300" lvl="1" indent="0" eaLnBrk="1" hangingPunct="1">
              <a:defRPr/>
            </a:pPr>
            <a:endParaRPr lang="en-US"/>
          </a:p>
          <a:p>
            <a:pPr marL="495300" lvl="1" indent="0" eaLnBrk="1" hangingPunct="1">
              <a:defRPr/>
            </a:pPr>
            <a:r>
              <a:rPr lang="en-US"/>
              <a:t> The INSERT Statement</a:t>
            </a:r>
          </a:p>
          <a:p>
            <a:pPr marL="495300" lvl="1" indent="0" eaLnBrk="1" hangingPunct="1">
              <a:defRPr/>
            </a:pPr>
            <a:r>
              <a:rPr lang="en-US"/>
              <a:t> The UPDATE Statement</a:t>
            </a:r>
          </a:p>
          <a:p>
            <a:pPr marL="495300" lvl="1" indent="0" eaLnBrk="1" hangingPunct="1">
              <a:defRPr/>
            </a:pPr>
            <a:r>
              <a:rPr lang="en-US"/>
              <a:t> The DELETE Statement</a:t>
            </a:r>
          </a:p>
          <a:p>
            <a:pPr marL="495300" lvl="1" indent="0" eaLnBrk="1" hangingPunct="1">
              <a:defRPr/>
            </a:pPr>
            <a:r>
              <a:rPr lang="en-US"/>
              <a:t> Modifying Data Using XML</a:t>
            </a:r>
          </a:p>
          <a:p>
            <a:pPr marL="0" indent="0" eaLnBrk="1" hangingPunct="1">
              <a:spcBef>
                <a:spcPct val="50000"/>
              </a:spcBef>
              <a:buFontTx/>
              <a:buNone/>
              <a:defRPr/>
            </a:pPr>
            <a:endParaRPr lang="en-US" sz="3100" b="1">
              <a:cs typeface="Times New Roman" pitchFamily="18" charset="0"/>
            </a:endParaRPr>
          </a:p>
        </p:txBody>
      </p:sp>
      <p:sp>
        <p:nvSpPr>
          <p:cNvPr id="256004" name="Rectangle 4">
            <a:extLst>
              <a:ext uri="{FF2B5EF4-FFF2-40B4-BE49-F238E27FC236}">
                <a16:creationId xmlns:a16="http://schemas.microsoft.com/office/drawing/2014/main" id="{DA94488F-E193-4244-83F4-ED722773D56B}"/>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56005" name="Footer Placeholder 1">
            <a:extLst>
              <a:ext uri="{FF2B5EF4-FFF2-40B4-BE49-F238E27FC236}">
                <a16:creationId xmlns:a16="http://schemas.microsoft.com/office/drawing/2014/main" id="{9AAD03F2-E78A-4494-9B02-88D6BFA443D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a:extLst>
              <a:ext uri="{FF2B5EF4-FFF2-40B4-BE49-F238E27FC236}">
                <a16:creationId xmlns:a16="http://schemas.microsoft.com/office/drawing/2014/main" id="{AC138D06-0A1F-4143-AA06-CF52A8DFD84F}"/>
              </a:ext>
            </a:extLst>
          </p:cNvPr>
          <p:cNvSpPr>
            <a:spLocks noGrp="1" noChangeArrowheads="1"/>
          </p:cNvSpPr>
          <p:nvPr>
            <p:ph type="title"/>
          </p:nvPr>
        </p:nvSpPr>
        <p:spPr/>
        <p:txBody>
          <a:bodyPr/>
          <a:lstStyle/>
          <a:p>
            <a:pPr eaLnBrk="1" hangingPunct="1">
              <a:defRPr/>
            </a:pPr>
            <a:r>
              <a:rPr lang="en-US">
                <a:solidFill>
                  <a:srgbClr val="0000FF"/>
                </a:solidFill>
              </a:rPr>
              <a:t> Lệnh Insert</a:t>
            </a:r>
          </a:p>
        </p:txBody>
      </p:sp>
      <p:sp>
        <p:nvSpPr>
          <p:cNvPr id="257027" name="Rectangle 3">
            <a:extLst>
              <a:ext uri="{FF2B5EF4-FFF2-40B4-BE49-F238E27FC236}">
                <a16:creationId xmlns:a16="http://schemas.microsoft.com/office/drawing/2014/main" id="{EC0D18DB-05B7-477A-B5B5-F47BC7690ED9}"/>
              </a:ext>
            </a:extLst>
          </p:cNvPr>
          <p:cNvSpPr>
            <a:spLocks noGrp="1" noChangeArrowheads="1"/>
          </p:cNvSpPr>
          <p:nvPr>
            <p:ph type="body" idx="1"/>
          </p:nvPr>
        </p:nvSpPr>
        <p:spPr>
          <a:xfrm>
            <a:off x="1066800" y="1981200"/>
            <a:ext cx="7331075" cy="5105400"/>
          </a:xfrm>
        </p:spPr>
        <p:txBody>
          <a:bodyPr/>
          <a:lstStyle/>
          <a:p>
            <a:pPr marL="346075" indent="-346075" algn="just" eaLnBrk="1" hangingPunct="1"/>
            <a:r>
              <a:rPr lang="en-US" altLang="en-US" sz="2400">
                <a:effectLst/>
              </a:rPr>
              <a:t>Thêm một hay nhiều dòng dữ liệu vào bảng hay một view.</a:t>
            </a:r>
          </a:p>
          <a:p>
            <a:pPr marL="346075" indent="-346075" algn="just" eaLnBrk="1" hangingPunct="1"/>
            <a:r>
              <a:rPr lang="en-US" altLang="en-US" sz="2400">
                <a:effectLst/>
              </a:rPr>
              <a:t>Lưu ý:</a:t>
            </a:r>
          </a:p>
          <a:p>
            <a:pPr marL="803275" lvl="1" indent="-307975" algn="just" eaLnBrk="1" hangingPunct="1"/>
            <a:r>
              <a:rPr lang="en-US" altLang="en-US" sz="2200">
                <a:effectLst/>
              </a:rPr>
              <a:t>Dữ liệu chèn phải đúng kiểu dữ liệu của cột.</a:t>
            </a:r>
          </a:p>
          <a:p>
            <a:pPr marL="803275" lvl="1" indent="-307975" algn="just" eaLnBrk="1" hangingPunct="1"/>
            <a:r>
              <a:rPr lang="en-US" altLang="en-US" sz="2200">
                <a:effectLst/>
              </a:rPr>
              <a:t>Không nhập giá trị Null vào cột Not Null.</a:t>
            </a:r>
          </a:p>
          <a:p>
            <a:pPr marL="803275" lvl="1" indent="-307975" algn="just" eaLnBrk="1" hangingPunct="1"/>
            <a:r>
              <a:rPr lang="en-US" altLang="en-US" sz="2200">
                <a:effectLst/>
              </a:rPr>
              <a:t>Tuân thủ đúng các toàn vẹn dữ liệu, bẫy lỗi.</a:t>
            </a:r>
          </a:p>
          <a:p>
            <a:pPr marL="803275" lvl="1" indent="-307975" algn="just" eaLnBrk="1" hangingPunct="1"/>
            <a:r>
              <a:rPr lang="en-US" altLang="en-US" sz="2200">
                <a:effectLst/>
              </a:rPr>
              <a:t>Chỉ định danh sách các giá trị ứng với các cột.</a:t>
            </a:r>
          </a:p>
          <a:p>
            <a:pPr marL="803275" lvl="1" indent="-307975" algn="just" eaLnBrk="1" hangingPunct="1"/>
            <a:r>
              <a:rPr lang="en-US" altLang="en-US" sz="2200">
                <a:effectLst/>
              </a:rPr>
              <a:t>Cột có thuộc tính Identity thì không cần chỉ định giá trị.</a:t>
            </a:r>
          </a:p>
          <a:p>
            <a:pPr marL="803275" lvl="1" indent="-307975" algn="just" eaLnBrk="1" hangingPunct="1"/>
            <a:r>
              <a:rPr lang="en-US" altLang="en-US" sz="2200">
                <a:effectLst/>
              </a:rPr>
              <a:t>Tại một thời điểm chỉ có thể chèn vào một bảng duy nhất.</a:t>
            </a:r>
          </a:p>
        </p:txBody>
      </p:sp>
      <p:sp>
        <p:nvSpPr>
          <p:cNvPr id="257028" name="Rectangle 4">
            <a:extLst>
              <a:ext uri="{FF2B5EF4-FFF2-40B4-BE49-F238E27FC236}">
                <a16:creationId xmlns:a16="http://schemas.microsoft.com/office/drawing/2014/main" id="{A7F30522-F800-4FF3-B236-E6F855E38733}"/>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57029" name="Footer Placeholder 1">
            <a:extLst>
              <a:ext uri="{FF2B5EF4-FFF2-40B4-BE49-F238E27FC236}">
                <a16:creationId xmlns:a16="http://schemas.microsoft.com/office/drawing/2014/main" id="{ECAA88C7-BAF0-47EB-BC8F-3FED598E294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a:extLst>
              <a:ext uri="{FF2B5EF4-FFF2-40B4-BE49-F238E27FC236}">
                <a16:creationId xmlns:a16="http://schemas.microsoft.com/office/drawing/2014/main" id="{9B29F3A4-6F02-4688-AFBF-634CA5CB6991}"/>
              </a:ext>
            </a:extLst>
          </p:cNvPr>
          <p:cNvSpPr>
            <a:spLocks noGrp="1" noChangeArrowheads="1"/>
          </p:cNvSpPr>
          <p:nvPr>
            <p:ph type="title"/>
          </p:nvPr>
        </p:nvSpPr>
        <p:spPr>
          <a:xfrm>
            <a:off x="1066800" y="914400"/>
            <a:ext cx="7772400" cy="762000"/>
          </a:xfrm>
        </p:spPr>
        <p:txBody>
          <a:bodyPr/>
          <a:lstStyle/>
          <a:p>
            <a:pPr eaLnBrk="1" hangingPunct="1">
              <a:defRPr/>
            </a:pPr>
            <a:r>
              <a:rPr lang="en-US">
                <a:solidFill>
                  <a:srgbClr val="0000FF"/>
                </a:solidFill>
              </a:rPr>
              <a:t> Lệnh INSERT </a:t>
            </a:r>
          </a:p>
        </p:txBody>
      </p:sp>
      <p:sp>
        <p:nvSpPr>
          <p:cNvPr id="222211" name="Rectangle 3">
            <a:extLst>
              <a:ext uri="{FF2B5EF4-FFF2-40B4-BE49-F238E27FC236}">
                <a16:creationId xmlns:a16="http://schemas.microsoft.com/office/drawing/2014/main" id="{F7885C1B-6109-483F-8460-88E45A6DB6F3}"/>
              </a:ext>
            </a:extLst>
          </p:cNvPr>
          <p:cNvSpPr>
            <a:spLocks noGrp="1" noChangeArrowheads="1"/>
          </p:cNvSpPr>
          <p:nvPr>
            <p:ph type="body" idx="1"/>
          </p:nvPr>
        </p:nvSpPr>
        <p:spPr>
          <a:xfrm>
            <a:off x="1066800" y="1981200"/>
            <a:ext cx="7696200" cy="5105400"/>
          </a:xfrm>
        </p:spPr>
        <p:txBody>
          <a:bodyPr/>
          <a:lstStyle/>
          <a:p>
            <a:pPr marL="0" indent="0" eaLnBrk="1" hangingPunct="1">
              <a:defRPr/>
            </a:pPr>
            <a:r>
              <a:rPr lang="en-US" sz="2400" b="1" dirty="0">
                <a:cs typeface="Times New Roman" pitchFamily="18" charset="0"/>
              </a:rPr>
              <a:t>  </a:t>
            </a:r>
            <a:r>
              <a:rPr lang="en-US" sz="2400" dirty="0" err="1">
                <a:cs typeface="Times New Roman" pitchFamily="18" charset="0"/>
              </a:rPr>
              <a:t>Cú</a:t>
            </a:r>
            <a:r>
              <a:rPr lang="en-US" sz="2400" dirty="0">
                <a:cs typeface="Times New Roman" pitchFamily="18" charset="0"/>
              </a:rPr>
              <a:t> </a:t>
            </a:r>
            <a:r>
              <a:rPr lang="en-US" sz="2400" dirty="0" err="1">
                <a:cs typeface="Times New Roman" pitchFamily="18" charset="0"/>
              </a:rPr>
              <a:t>pháp</a:t>
            </a:r>
            <a:r>
              <a:rPr lang="en-US" sz="2400" dirty="0">
                <a:cs typeface="Times New Roman" pitchFamily="18" charset="0"/>
              </a:rPr>
              <a:t> 1</a:t>
            </a:r>
          </a:p>
          <a:p>
            <a:pPr marL="495300" lvl="1" indent="0" eaLnBrk="1" hangingPunct="1">
              <a:buFontTx/>
              <a:buNone/>
              <a:defRPr/>
            </a:pPr>
            <a:r>
              <a:rPr lang="en-US" sz="2400" b="1" dirty="0">
                <a:solidFill>
                  <a:srgbClr val="CC0000"/>
                </a:solidFill>
                <a:cs typeface="Times New Roman" pitchFamily="18" charset="0"/>
              </a:rPr>
              <a:t>INSERT &lt;</a:t>
            </a:r>
            <a:r>
              <a:rPr lang="en-US" sz="2400" b="1" dirty="0" err="1">
                <a:solidFill>
                  <a:srgbClr val="CC0000"/>
                </a:solidFill>
                <a:cs typeface="Times New Roman" pitchFamily="18" charset="0"/>
              </a:rPr>
              <a:t>TableName</a:t>
            </a:r>
            <a:r>
              <a:rPr lang="en-US" sz="2400" b="1" dirty="0">
                <a:solidFill>
                  <a:srgbClr val="CC0000"/>
                </a:solidFill>
                <a:cs typeface="Times New Roman" pitchFamily="18" charset="0"/>
              </a:rPr>
              <a:t>&gt; [(Col1, Col2, … )]</a:t>
            </a:r>
          </a:p>
          <a:p>
            <a:pPr marL="495300" lvl="1" indent="0" eaLnBrk="1" hangingPunct="1">
              <a:buFontTx/>
              <a:buNone/>
              <a:defRPr/>
            </a:pPr>
            <a:r>
              <a:rPr lang="en-US" sz="2400" b="1" dirty="0">
                <a:solidFill>
                  <a:srgbClr val="CC0000"/>
                </a:solidFill>
                <a:cs typeface="Times New Roman" pitchFamily="18" charset="0"/>
              </a:rPr>
              <a:t> VALUES (Value1, Value2,…)</a:t>
            </a:r>
            <a:r>
              <a:rPr lang="en-US" sz="2400" b="1" dirty="0">
                <a:solidFill>
                  <a:srgbClr val="CC0000"/>
                </a:solidFill>
              </a:rPr>
              <a:t> </a:t>
            </a:r>
          </a:p>
          <a:p>
            <a:pPr marL="0" indent="0" eaLnBrk="1" hangingPunct="1">
              <a:defRPr/>
            </a:pPr>
            <a:r>
              <a:rPr lang="en-US" sz="2400" dirty="0">
                <a:cs typeface="Courier New" pitchFamily="49" charset="0"/>
              </a:rPr>
              <a:t>  </a:t>
            </a:r>
            <a:r>
              <a:rPr lang="en-US" sz="2400" dirty="0" err="1">
                <a:cs typeface="Courier New" pitchFamily="49" charset="0"/>
              </a:rPr>
              <a:t>Ví</a:t>
            </a:r>
            <a:r>
              <a:rPr lang="en-US" sz="2400" dirty="0">
                <a:cs typeface="Courier New" pitchFamily="49" charset="0"/>
              </a:rPr>
              <a:t> </a:t>
            </a:r>
            <a:r>
              <a:rPr lang="en-US" sz="2400" dirty="0" err="1">
                <a:cs typeface="Courier New" pitchFamily="49" charset="0"/>
              </a:rPr>
              <a:t>dụ</a:t>
            </a:r>
            <a:r>
              <a:rPr lang="en-US" sz="2400" dirty="0">
                <a:cs typeface="Courier New" pitchFamily="49" charset="0"/>
              </a:rPr>
              <a:t> 1</a:t>
            </a:r>
          </a:p>
          <a:p>
            <a:pPr marL="0" indent="0" eaLnBrk="1" hangingPunct="1">
              <a:buFontTx/>
              <a:buNone/>
              <a:defRPr/>
            </a:pPr>
            <a:r>
              <a:rPr lang="en-US" sz="2400" dirty="0">
                <a:cs typeface="Courier New" pitchFamily="49" charset="0"/>
              </a:rPr>
              <a:t>      INSERT [San </a:t>
            </a:r>
            <a:r>
              <a:rPr lang="en-US" sz="2400" dirty="0" err="1">
                <a:cs typeface="Courier New" pitchFamily="49" charset="0"/>
              </a:rPr>
              <a:t>pham</a:t>
            </a:r>
            <a:r>
              <a:rPr lang="en-US" sz="2400" dirty="0">
                <a:cs typeface="Courier New" pitchFamily="49" charset="0"/>
              </a:rPr>
              <a:t>](</a:t>
            </a:r>
            <a:r>
              <a:rPr lang="en-US" sz="2400" dirty="0" err="1">
                <a:cs typeface="Courier New" pitchFamily="49" charset="0"/>
              </a:rPr>
              <a:t>Masp</a:t>
            </a:r>
            <a:r>
              <a:rPr lang="en-US" sz="2400" dirty="0">
                <a:cs typeface="Courier New" pitchFamily="49" charset="0"/>
              </a:rPr>
              <a:t>, </a:t>
            </a:r>
            <a:r>
              <a:rPr lang="en-US" sz="2400" dirty="0" err="1">
                <a:cs typeface="Courier New" pitchFamily="49" charset="0"/>
              </a:rPr>
              <a:t>Tensp</a:t>
            </a:r>
            <a:r>
              <a:rPr lang="en-US" sz="2400" dirty="0">
                <a:cs typeface="Courier New" pitchFamily="49" charset="0"/>
              </a:rPr>
              <a:t>) </a:t>
            </a:r>
          </a:p>
          <a:p>
            <a:pPr marL="495300" lvl="1" indent="0" eaLnBrk="1" hangingPunct="1">
              <a:buFontTx/>
              <a:buNone/>
              <a:defRPr/>
            </a:pPr>
            <a:r>
              <a:rPr lang="en-US" sz="2400" dirty="0">
                <a:cs typeface="Courier New" pitchFamily="49" charset="0"/>
              </a:rPr>
              <a:t>VALUES (123, 'Ice Tea')</a:t>
            </a:r>
            <a:r>
              <a:rPr lang="en-US" sz="2400" dirty="0">
                <a:cs typeface="Times New Roman" pitchFamily="18" charset="0"/>
              </a:rPr>
              <a:t> </a:t>
            </a:r>
          </a:p>
        </p:txBody>
      </p:sp>
      <p:sp>
        <p:nvSpPr>
          <p:cNvPr id="258052" name="Rectangle 4">
            <a:extLst>
              <a:ext uri="{FF2B5EF4-FFF2-40B4-BE49-F238E27FC236}">
                <a16:creationId xmlns:a16="http://schemas.microsoft.com/office/drawing/2014/main" id="{DCE2857E-21E2-4600-93B0-4AB25C8CA519}"/>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58053" name="Footer Placeholder 1">
            <a:extLst>
              <a:ext uri="{FF2B5EF4-FFF2-40B4-BE49-F238E27FC236}">
                <a16:creationId xmlns:a16="http://schemas.microsoft.com/office/drawing/2014/main" id="{51E334E0-27DF-403C-A697-75937ADFED3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a:extLst>
              <a:ext uri="{FF2B5EF4-FFF2-40B4-BE49-F238E27FC236}">
                <a16:creationId xmlns:a16="http://schemas.microsoft.com/office/drawing/2014/main" id="{D976EFF7-79EA-4CF9-A5BD-8926DC524ECA}"/>
              </a:ext>
            </a:extLst>
          </p:cNvPr>
          <p:cNvSpPr>
            <a:spLocks noGrp="1" noChangeArrowheads="1"/>
          </p:cNvSpPr>
          <p:nvPr>
            <p:ph type="title"/>
          </p:nvPr>
        </p:nvSpPr>
        <p:spPr/>
        <p:txBody>
          <a:bodyPr/>
          <a:lstStyle/>
          <a:p>
            <a:pPr eaLnBrk="1" hangingPunct="1">
              <a:defRPr/>
            </a:pPr>
            <a:r>
              <a:rPr lang="en-US">
                <a:solidFill>
                  <a:srgbClr val="0000FF"/>
                </a:solidFill>
              </a:rPr>
              <a:t> Lệnh Insert</a:t>
            </a:r>
          </a:p>
        </p:txBody>
      </p:sp>
      <p:sp>
        <p:nvSpPr>
          <p:cNvPr id="259075" name="Rectangle 4">
            <a:extLst>
              <a:ext uri="{FF2B5EF4-FFF2-40B4-BE49-F238E27FC236}">
                <a16:creationId xmlns:a16="http://schemas.microsoft.com/office/drawing/2014/main" id="{C61A4D26-A1B7-4E3E-B1BD-499ECD16DFCE}"/>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59076" name="Rectangle 1">
            <a:extLst>
              <a:ext uri="{FF2B5EF4-FFF2-40B4-BE49-F238E27FC236}">
                <a16:creationId xmlns:a16="http://schemas.microsoft.com/office/drawing/2014/main" id="{48AE7EE7-FC99-4860-B800-E353803FE424}"/>
              </a:ext>
            </a:extLst>
          </p:cNvPr>
          <p:cNvSpPr>
            <a:spLocks noChangeArrowheads="1"/>
          </p:cNvSpPr>
          <p:nvPr/>
        </p:nvSpPr>
        <p:spPr bwMode="auto">
          <a:xfrm>
            <a:off x="1130300" y="1938338"/>
            <a:ext cx="8153400" cy="4892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Create table t1 (col1 int identity, col2 varchar(30) default('my column default'), col3 timestamp, col4 varchar(40) null);</a:t>
            </a:r>
          </a:p>
          <a:p>
            <a:pPr eaLnBrk="1" hangingPunct="1">
              <a:spcBef>
                <a:spcPct val="0"/>
              </a:spcBef>
              <a:buFontTx/>
              <a:buNone/>
            </a:pPr>
            <a:endParaRPr lang="en-US" altLang="en-US" sz="2400"/>
          </a:p>
          <a:p>
            <a:pPr eaLnBrk="1" hangingPunct="1">
              <a:spcBef>
                <a:spcPct val="0"/>
              </a:spcBef>
              <a:buFontTx/>
              <a:buNone/>
            </a:pPr>
            <a:r>
              <a:rPr lang="fr-FR" altLang="en-US" sz="2400"/>
              <a:t>insert into t1 (col4) values('Explicit value')</a:t>
            </a:r>
          </a:p>
          <a:p>
            <a:pPr eaLnBrk="1" hangingPunct="1">
              <a:spcBef>
                <a:spcPct val="0"/>
              </a:spcBef>
              <a:buFontTx/>
              <a:buNone/>
            </a:pPr>
            <a:r>
              <a:rPr lang="en-US" altLang="en-US" sz="2400"/>
              <a:t>Select * from t1</a:t>
            </a:r>
          </a:p>
          <a:p>
            <a:pPr eaLnBrk="1" hangingPunct="1">
              <a:spcBef>
                <a:spcPct val="0"/>
              </a:spcBef>
              <a:buFontTx/>
              <a:buNone/>
            </a:pPr>
            <a:endParaRPr lang="en-US" altLang="en-US" sz="2400"/>
          </a:p>
          <a:p>
            <a:pPr eaLnBrk="1" hangingPunct="1">
              <a:spcBef>
                <a:spcPct val="0"/>
              </a:spcBef>
              <a:buFontTx/>
              <a:buNone/>
            </a:pPr>
            <a:r>
              <a:rPr lang="en-US" altLang="en-US" sz="2400"/>
              <a:t>insert into t1 (col2,col4) values('Explicit value','Explicit value' )</a:t>
            </a:r>
          </a:p>
          <a:p>
            <a:pPr eaLnBrk="1" hangingPunct="1">
              <a:spcBef>
                <a:spcPct val="0"/>
              </a:spcBef>
              <a:buFontTx/>
              <a:buNone/>
            </a:pPr>
            <a:r>
              <a:rPr lang="en-US" altLang="en-US" sz="2400"/>
              <a:t>Select * from t1</a:t>
            </a:r>
          </a:p>
          <a:p>
            <a:pPr eaLnBrk="1" hangingPunct="1">
              <a:spcBef>
                <a:spcPct val="0"/>
              </a:spcBef>
              <a:buFontTx/>
              <a:buNone/>
            </a:pPr>
            <a:endParaRPr lang="fr-FR" altLang="en-US" sz="2400"/>
          </a:p>
          <a:p>
            <a:pPr eaLnBrk="1" hangingPunct="1">
              <a:spcBef>
                <a:spcPct val="0"/>
              </a:spcBef>
              <a:buFontTx/>
              <a:buNone/>
            </a:pPr>
            <a:r>
              <a:rPr lang="fr-FR" altLang="en-US" sz="2400"/>
              <a:t>insert into t1 (col2) values('Explicit value')</a:t>
            </a:r>
          </a:p>
          <a:p>
            <a:pPr eaLnBrk="1" hangingPunct="1">
              <a:spcBef>
                <a:spcPct val="0"/>
              </a:spcBef>
              <a:buFontTx/>
              <a:buNone/>
            </a:pPr>
            <a:r>
              <a:rPr lang="en-US" altLang="en-US" sz="2400"/>
              <a:t>Select * from t1</a:t>
            </a:r>
          </a:p>
          <a:p>
            <a:pPr eaLnBrk="1" hangingPunct="1">
              <a:spcBef>
                <a:spcPct val="0"/>
              </a:spcBef>
              <a:buFontTx/>
              <a:buNone/>
            </a:pPr>
            <a:endParaRPr lang="en-US" altLang="en-US" sz="2400"/>
          </a:p>
          <a:p>
            <a:pPr eaLnBrk="1" hangingPunct="1">
              <a:spcBef>
                <a:spcPct val="0"/>
              </a:spcBef>
              <a:buFontTx/>
              <a:buNone/>
            </a:pPr>
            <a:r>
              <a:rPr lang="en-US" altLang="en-US" sz="2400"/>
              <a:t>Insert into t1 default values; Select * from t1</a:t>
            </a:r>
          </a:p>
        </p:txBody>
      </p:sp>
      <p:sp>
        <p:nvSpPr>
          <p:cNvPr id="259077" name="Footer Placeholder 1">
            <a:extLst>
              <a:ext uri="{FF2B5EF4-FFF2-40B4-BE49-F238E27FC236}">
                <a16:creationId xmlns:a16="http://schemas.microsoft.com/office/drawing/2014/main" id="{91D2F5DC-9118-42CB-9BCB-7F37CC2A686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2" name="Rectangle 2">
            <a:extLst>
              <a:ext uri="{FF2B5EF4-FFF2-40B4-BE49-F238E27FC236}">
                <a16:creationId xmlns:a16="http://schemas.microsoft.com/office/drawing/2014/main" id="{BA4E5FA5-54D0-405C-B404-94DDC6A3CE39}"/>
              </a:ext>
            </a:extLst>
          </p:cNvPr>
          <p:cNvSpPr>
            <a:spLocks noGrp="1" noChangeArrowheads="1"/>
          </p:cNvSpPr>
          <p:nvPr>
            <p:ph type="title"/>
          </p:nvPr>
        </p:nvSpPr>
        <p:spPr/>
        <p:txBody>
          <a:bodyPr/>
          <a:lstStyle/>
          <a:p>
            <a:pPr eaLnBrk="1" hangingPunct="1">
              <a:defRPr/>
            </a:pPr>
            <a:r>
              <a:rPr lang="en-US">
                <a:solidFill>
                  <a:srgbClr val="0000FF"/>
                </a:solidFill>
              </a:rPr>
              <a:t> Lệnh Insert</a:t>
            </a:r>
          </a:p>
        </p:txBody>
      </p:sp>
      <p:sp>
        <p:nvSpPr>
          <p:cNvPr id="260099" name="Rectangle 3">
            <a:extLst>
              <a:ext uri="{FF2B5EF4-FFF2-40B4-BE49-F238E27FC236}">
                <a16:creationId xmlns:a16="http://schemas.microsoft.com/office/drawing/2014/main" id="{4CD7B02F-8818-418D-A5D6-866C4C2BCA47}"/>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60100" name="Rectangle 1">
            <a:extLst>
              <a:ext uri="{FF2B5EF4-FFF2-40B4-BE49-F238E27FC236}">
                <a16:creationId xmlns:a16="http://schemas.microsoft.com/office/drawing/2014/main" id="{D279201D-71CD-4C1B-8FAD-3B4844CBDD3A}"/>
              </a:ext>
            </a:extLst>
          </p:cNvPr>
          <p:cNvSpPr>
            <a:spLocks noChangeArrowheads="1"/>
          </p:cNvSpPr>
          <p:nvPr/>
        </p:nvSpPr>
        <p:spPr bwMode="auto">
          <a:xfrm>
            <a:off x="1174750" y="2133600"/>
            <a:ext cx="7391400" cy="415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Create table t2(col1 int identity, col2 varchar(30))</a:t>
            </a:r>
          </a:p>
          <a:p>
            <a:pPr eaLnBrk="1" hangingPunct="1">
              <a:spcBef>
                <a:spcPct val="0"/>
              </a:spcBef>
              <a:buFontTx/>
              <a:buNone/>
            </a:pPr>
            <a:r>
              <a:rPr lang="en-US" altLang="en-US" sz="2400"/>
              <a:t>Go</a:t>
            </a:r>
          </a:p>
          <a:p>
            <a:pPr eaLnBrk="1" hangingPunct="1">
              <a:spcBef>
                <a:spcPct val="0"/>
              </a:spcBef>
              <a:buFontTx/>
              <a:buNone/>
            </a:pPr>
            <a:r>
              <a:rPr lang="fr-FR" altLang="en-US" sz="2400"/>
              <a:t>insert t2 values('Row #1')</a:t>
            </a:r>
          </a:p>
          <a:p>
            <a:pPr eaLnBrk="1" hangingPunct="1">
              <a:spcBef>
                <a:spcPct val="0"/>
              </a:spcBef>
              <a:buFontTx/>
              <a:buNone/>
            </a:pPr>
            <a:r>
              <a:rPr lang="fr-FR" altLang="en-US" sz="2400"/>
              <a:t>Go</a:t>
            </a:r>
          </a:p>
          <a:p>
            <a:pPr eaLnBrk="1" hangingPunct="1">
              <a:spcBef>
                <a:spcPct val="0"/>
              </a:spcBef>
              <a:buFontTx/>
              <a:buNone/>
            </a:pPr>
            <a:r>
              <a:rPr lang="en-US" altLang="en-US" sz="2400"/>
              <a:t>Select * from t2</a:t>
            </a:r>
          </a:p>
          <a:p>
            <a:pPr eaLnBrk="1" hangingPunct="1">
              <a:spcBef>
                <a:spcPct val="0"/>
              </a:spcBef>
              <a:buFontTx/>
              <a:buNone/>
            </a:pPr>
            <a:r>
              <a:rPr lang="en-US" altLang="en-US" sz="2400"/>
              <a:t>Go</a:t>
            </a:r>
          </a:p>
          <a:p>
            <a:pPr eaLnBrk="1" hangingPunct="1">
              <a:spcBef>
                <a:spcPct val="0"/>
              </a:spcBef>
              <a:buFontTx/>
              <a:buNone/>
            </a:pPr>
            <a:r>
              <a:rPr lang="en-US" altLang="en-US" sz="2400"/>
              <a:t>set identity_insert t2 ON</a:t>
            </a:r>
          </a:p>
          <a:p>
            <a:pPr eaLnBrk="1" hangingPunct="1">
              <a:spcBef>
                <a:spcPct val="0"/>
              </a:spcBef>
              <a:buFontTx/>
              <a:buNone/>
            </a:pPr>
            <a:r>
              <a:rPr lang="fr-FR" altLang="en-US" sz="2400"/>
              <a:t>Go</a:t>
            </a:r>
          </a:p>
          <a:p>
            <a:pPr eaLnBrk="1" hangingPunct="1">
              <a:spcBef>
                <a:spcPct val="0"/>
              </a:spcBef>
              <a:buFontTx/>
              <a:buNone/>
            </a:pPr>
            <a:r>
              <a:rPr lang="fr-FR" altLang="en-US" sz="2400"/>
              <a:t>insert into t2 (col1,col2) values (-99,'Explicit')</a:t>
            </a:r>
          </a:p>
          <a:p>
            <a:pPr eaLnBrk="1" hangingPunct="1">
              <a:spcBef>
                <a:spcPct val="0"/>
              </a:spcBef>
              <a:buFontTx/>
              <a:buNone/>
            </a:pPr>
            <a:r>
              <a:rPr lang="en-US" altLang="en-US" sz="2400"/>
              <a:t>Go</a:t>
            </a:r>
          </a:p>
          <a:p>
            <a:pPr eaLnBrk="1" hangingPunct="1">
              <a:spcBef>
                <a:spcPct val="0"/>
              </a:spcBef>
              <a:buFontTx/>
              <a:buNone/>
            </a:pPr>
            <a:r>
              <a:rPr lang="en-US" altLang="en-US" sz="2400"/>
              <a:t>select * from t2</a:t>
            </a:r>
          </a:p>
        </p:txBody>
      </p:sp>
      <p:sp>
        <p:nvSpPr>
          <p:cNvPr id="260101" name="Footer Placeholder 1">
            <a:extLst>
              <a:ext uri="{FF2B5EF4-FFF2-40B4-BE49-F238E27FC236}">
                <a16:creationId xmlns:a16="http://schemas.microsoft.com/office/drawing/2014/main" id="{0A48C795-3E1A-4FAB-B2C3-7604DE532A1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a:extLst>
              <a:ext uri="{FF2B5EF4-FFF2-40B4-BE49-F238E27FC236}">
                <a16:creationId xmlns:a16="http://schemas.microsoft.com/office/drawing/2014/main" id="{E2D077AC-7EEA-4710-87C6-A9137FCC2620}"/>
              </a:ext>
            </a:extLst>
          </p:cNvPr>
          <p:cNvSpPr>
            <a:spLocks noGrp="1" noChangeArrowheads="1"/>
          </p:cNvSpPr>
          <p:nvPr>
            <p:ph type="title"/>
          </p:nvPr>
        </p:nvSpPr>
        <p:spPr/>
        <p:txBody>
          <a:bodyPr/>
          <a:lstStyle/>
          <a:p>
            <a:pPr eaLnBrk="1" hangingPunct="1">
              <a:defRPr/>
            </a:pPr>
            <a:r>
              <a:rPr lang="en-US">
                <a:solidFill>
                  <a:srgbClr val="0000FF"/>
                </a:solidFill>
              </a:rPr>
              <a:t> Lệnh Insert</a:t>
            </a:r>
          </a:p>
        </p:txBody>
      </p:sp>
      <p:sp>
        <p:nvSpPr>
          <p:cNvPr id="103427" name="Rectangle 3">
            <a:extLst>
              <a:ext uri="{FF2B5EF4-FFF2-40B4-BE49-F238E27FC236}">
                <a16:creationId xmlns:a16="http://schemas.microsoft.com/office/drawing/2014/main" id="{F91C741B-0685-43A7-BA9F-1B31ADBCC8C5}"/>
              </a:ext>
            </a:extLst>
          </p:cNvPr>
          <p:cNvSpPr>
            <a:spLocks noGrp="1" noChangeArrowheads="1"/>
          </p:cNvSpPr>
          <p:nvPr>
            <p:ph type="body" idx="1"/>
          </p:nvPr>
        </p:nvSpPr>
        <p:spPr>
          <a:xfrm>
            <a:off x="1219200" y="2133600"/>
            <a:ext cx="7620000" cy="5105400"/>
          </a:xfrm>
        </p:spPr>
        <p:txBody>
          <a:bodyPr/>
          <a:lstStyle/>
          <a:p>
            <a:pPr marL="0" indent="0" eaLnBrk="1" hangingPunct="1">
              <a:defRPr/>
            </a:pPr>
            <a:r>
              <a:rPr lang="en-US" sz="2400" b="1" dirty="0">
                <a:effectLst/>
                <a:cs typeface="Times New Roman" pitchFamily="18" charset="0"/>
              </a:rPr>
              <a:t> </a:t>
            </a:r>
            <a:r>
              <a:rPr lang="en-US" sz="2400" dirty="0" err="1">
                <a:effectLst/>
                <a:cs typeface="Times New Roman" pitchFamily="18" charset="0"/>
              </a:rPr>
              <a:t>Cú</a:t>
            </a:r>
            <a:r>
              <a:rPr lang="en-US" sz="2400" dirty="0">
                <a:effectLst/>
                <a:cs typeface="Times New Roman" pitchFamily="18" charset="0"/>
              </a:rPr>
              <a:t> </a:t>
            </a:r>
            <a:r>
              <a:rPr lang="en-US" sz="2400" dirty="0" err="1">
                <a:effectLst/>
                <a:cs typeface="Times New Roman" pitchFamily="18" charset="0"/>
              </a:rPr>
              <a:t>pháp</a:t>
            </a:r>
            <a:r>
              <a:rPr lang="en-US" sz="2400" dirty="0">
                <a:effectLst/>
                <a:cs typeface="Times New Roman" pitchFamily="18" charset="0"/>
              </a:rPr>
              <a:t> 2: </a:t>
            </a:r>
            <a:r>
              <a:rPr lang="en-US" sz="2400" dirty="0" err="1">
                <a:effectLst/>
                <a:cs typeface="Times New Roman" pitchFamily="18" charset="0"/>
              </a:rPr>
              <a:t>tạo</a:t>
            </a:r>
            <a:r>
              <a:rPr lang="en-US" sz="2400" dirty="0">
                <a:effectLst/>
                <a:cs typeface="Times New Roman" pitchFamily="18" charset="0"/>
              </a:rPr>
              <a:t> 1 </a:t>
            </a:r>
            <a:r>
              <a:rPr lang="en-US" sz="2400" dirty="0" err="1">
                <a:effectLst/>
                <a:cs typeface="Times New Roman" pitchFamily="18" charset="0"/>
              </a:rPr>
              <a:t>bộ</a:t>
            </a:r>
            <a:r>
              <a:rPr lang="en-US" sz="2400" dirty="0">
                <a:effectLst/>
                <a:cs typeface="Times New Roman" pitchFamily="18" charset="0"/>
              </a:rPr>
              <a:t> </a:t>
            </a:r>
            <a:r>
              <a:rPr lang="en-US" sz="2400" dirty="0" err="1">
                <a:effectLst/>
                <a:cs typeface="Times New Roman" pitchFamily="18" charset="0"/>
              </a:rPr>
              <a:t>kết</a:t>
            </a:r>
            <a:r>
              <a:rPr lang="en-US" sz="2400" dirty="0">
                <a:effectLst/>
                <a:cs typeface="Times New Roman" pitchFamily="18" charset="0"/>
              </a:rPr>
              <a:t> </a:t>
            </a:r>
            <a:r>
              <a:rPr lang="en-US" sz="2400" dirty="0" err="1">
                <a:effectLst/>
                <a:cs typeface="Times New Roman" pitchFamily="18" charset="0"/>
              </a:rPr>
              <a:t>quả</a:t>
            </a:r>
            <a:r>
              <a:rPr lang="en-US" sz="2400" dirty="0">
                <a:effectLst/>
                <a:cs typeface="Times New Roman" pitchFamily="18" charset="0"/>
              </a:rPr>
              <a:t> </a:t>
            </a:r>
            <a:r>
              <a:rPr lang="en-US" sz="2400" dirty="0" err="1">
                <a:effectLst/>
                <a:cs typeface="Times New Roman" pitchFamily="18" charset="0"/>
              </a:rPr>
              <a:t>từ</a:t>
            </a:r>
            <a:r>
              <a:rPr lang="en-US" sz="2400" dirty="0">
                <a:effectLst/>
                <a:cs typeface="Times New Roman" pitchFamily="18" charset="0"/>
              </a:rPr>
              <a:t> </a:t>
            </a:r>
            <a:r>
              <a:rPr lang="en-US" sz="2400" dirty="0" err="1">
                <a:effectLst/>
                <a:cs typeface="Times New Roman" pitchFamily="18" charset="0"/>
              </a:rPr>
              <a:t>một</a:t>
            </a:r>
            <a:r>
              <a:rPr lang="en-US" sz="2400" dirty="0">
                <a:effectLst/>
                <a:cs typeface="Times New Roman" pitchFamily="18" charset="0"/>
              </a:rPr>
              <a:t> hay </a:t>
            </a:r>
            <a:r>
              <a:rPr lang="en-US" sz="2400" dirty="0" err="1">
                <a:effectLst/>
                <a:cs typeface="Times New Roman" pitchFamily="18" charset="0"/>
              </a:rPr>
              <a:t>nhiều</a:t>
            </a:r>
            <a:r>
              <a:rPr lang="en-US" sz="2400" dirty="0">
                <a:effectLst/>
                <a:cs typeface="Times New Roman" pitchFamily="18" charset="0"/>
              </a:rPr>
              <a:t> </a:t>
            </a:r>
            <a:r>
              <a:rPr lang="en-US" sz="2400" dirty="0" err="1">
                <a:effectLst/>
                <a:cs typeface="Times New Roman" pitchFamily="18" charset="0"/>
              </a:rPr>
              <a:t>bảng</a:t>
            </a:r>
            <a:r>
              <a:rPr lang="en-US" sz="2400" dirty="0">
                <a:effectLst/>
                <a:cs typeface="Times New Roman" pitchFamily="18" charset="0"/>
              </a:rPr>
              <a:t> </a:t>
            </a:r>
            <a:r>
              <a:rPr lang="en-US" sz="2400" dirty="0" err="1">
                <a:effectLst/>
                <a:cs typeface="Times New Roman" pitchFamily="18" charset="0"/>
              </a:rPr>
              <a:t>chèn</a:t>
            </a:r>
            <a:r>
              <a:rPr lang="en-US" sz="2400" dirty="0">
                <a:effectLst/>
                <a:cs typeface="Times New Roman" pitchFamily="18" charset="0"/>
              </a:rPr>
              <a:t> </a:t>
            </a:r>
            <a:r>
              <a:rPr lang="en-US" sz="2400" dirty="0" err="1">
                <a:effectLst/>
                <a:cs typeface="Times New Roman" pitchFamily="18" charset="0"/>
              </a:rPr>
              <a:t>vào</a:t>
            </a:r>
            <a:r>
              <a:rPr lang="en-US" sz="2400" dirty="0">
                <a:effectLst/>
                <a:cs typeface="Times New Roman" pitchFamily="18" charset="0"/>
              </a:rPr>
              <a:t> 1 </a:t>
            </a:r>
            <a:r>
              <a:rPr lang="en-US" sz="2400" dirty="0" err="1">
                <a:effectLst/>
                <a:cs typeface="Times New Roman" pitchFamily="18" charset="0"/>
              </a:rPr>
              <a:t>bảng</a:t>
            </a:r>
            <a:r>
              <a:rPr lang="en-US" sz="2400" dirty="0">
                <a:effectLst/>
                <a:cs typeface="Times New Roman" pitchFamily="18" charset="0"/>
              </a:rPr>
              <a:t> </a:t>
            </a:r>
            <a:r>
              <a:rPr lang="en-US" sz="2400" dirty="0" err="1">
                <a:effectLst/>
                <a:cs typeface="Times New Roman" pitchFamily="18" charset="0"/>
              </a:rPr>
              <a:t>khác</a:t>
            </a:r>
            <a:endParaRPr lang="en-US" sz="2400" dirty="0">
              <a:effectLst/>
              <a:cs typeface="Times New Roman" pitchFamily="18" charset="0"/>
            </a:endParaRPr>
          </a:p>
          <a:p>
            <a:pPr marL="0" indent="0" eaLnBrk="1" hangingPunct="1">
              <a:buFontTx/>
              <a:buNone/>
              <a:defRPr/>
            </a:pPr>
            <a:r>
              <a:rPr lang="en-US" sz="2400" dirty="0">
                <a:effectLst/>
                <a:cs typeface="Times New Roman" pitchFamily="18" charset="0"/>
              </a:rPr>
              <a:t>	</a:t>
            </a:r>
            <a:r>
              <a:rPr lang="en-US" sz="2400" dirty="0">
                <a:solidFill>
                  <a:srgbClr val="CC0000"/>
                </a:solidFill>
                <a:effectLst/>
                <a:cs typeface="Times New Roman" pitchFamily="18" charset="0"/>
              </a:rPr>
              <a:t>INSERT &lt;</a:t>
            </a:r>
            <a:r>
              <a:rPr lang="en-US" sz="2400" dirty="0" err="1">
                <a:solidFill>
                  <a:srgbClr val="CC0000"/>
                </a:solidFill>
                <a:effectLst/>
                <a:cs typeface="Times New Roman" pitchFamily="18" charset="0"/>
              </a:rPr>
              <a:t>TableName</a:t>
            </a:r>
            <a:r>
              <a:rPr lang="en-US" sz="2400" dirty="0">
                <a:solidFill>
                  <a:srgbClr val="CC0000"/>
                </a:solidFill>
                <a:effectLst/>
                <a:cs typeface="Times New Roman" pitchFamily="18" charset="0"/>
              </a:rPr>
              <a:t>&gt; [(Col1, Col2, … )] </a:t>
            </a:r>
            <a:endParaRPr lang="en-US" sz="2400" b="1" dirty="0">
              <a:solidFill>
                <a:srgbClr val="CC0000"/>
              </a:solidFill>
              <a:effectLst/>
              <a:cs typeface="Times New Roman" pitchFamily="18" charset="0"/>
            </a:endParaRPr>
          </a:p>
          <a:p>
            <a:pPr marL="0" indent="0" eaLnBrk="1" hangingPunct="1">
              <a:buFontTx/>
              <a:buNone/>
              <a:defRPr/>
            </a:pPr>
            <a:r>
              <a:rPr lang="en-US" sz="2400" dirty="0">
                <a:solidFill>
                  <a:srgbClr val="CC0000"/>
                </a:solidFill>
                <a:effectLst/>
                <a:cs typeface="Times New Roman" pitchFamily="18" charset="0"/>
              </a:rPr>
              <a:t>	SELECT (Value1, Value2,…)</a:t>
            </a:r>
          </a:p>
          <a:p>
            <a:pPr marL="0" indent="0" eaLnBrk="1" hangingPunct="1">
              <a:defRPr/>
            </a:pPr>
            <a:r>
              <a:rPr lang="en-US" sz="2400" dirty="0">
                <a:effectLst/>
                <a:cs typeface="Courier New" pitchFamily="49" charset="0"/>
              </a:rPr>
              <a:t>  </a:t>
            </a:r>
            <a:r>
              <a:rPr lang="en-US" sz="2400" dirty="0" err="1">
                <a:effectLst/>
                <a:cs typeface="Courier New" pitchFamily="49" charset="0"/>
              </a:rPr>
              <a:t>Ví</a:t>
            </a:r>
            <a:r>
              <a:rPr lang="en-US" sz="2400" dirty="0">
                <a:effectLst/>
                <a:cs typeface="Courier New" pitchFamily="49" charset="0"/>
              </a:rPr>
              <a:t> </a:t>
            </a:r>
            <a:r>
              <a:rPr lang="en-US" sz="2400" dirty="0" err="1">
                <a:effectLst/>
                <a:cs typeface="Courier New" pitchFamily="49" charset="0"/>
              </a:rPr>
              <a:t>dụ</a:t>
            </a:r>
            <a:r>
              <a:rPr lang="en-US" sz="2400" dirty="0">
                <a:effectLst/>
                <a:cs typeface="Courier New" pitchFamily="49" charset="0"/>
              </a:rPr>
              <a:t> 2</a:t>
            </a:r>
          </a:p>
          <a:p>
            <a:pPr marL="0" indent="0">
              <a:buFontTx/>
              <a:buNone/>
              <a:defRPr/>
            </a:pPr>
            <a:r>
              <a:rPr lang="en-US" sz="2400" dirty="0"/>
              <a:t>create table SPMOI (</a:t>
            </a:r>
            <a:r>
              <a:rPr lang="en-US" sz="2400" dirty="0" err="1"/>
              <a:t>Masp</a:t>
            </a:r>
            <a:r>
              <a:rPr lang="en-US" sz="2400" dirty="0"/>
              <a:t> </a:t>
            </a:r>
            <a:r>
              <a:rPr lang="en-US" sz="2400" dirty="0" err="1"/>
              <a:t>int</a:t>
            </a:r>
            <a:r>
              <a:rPr lang="en-US" sz="2400" dirty="0"/>
              <a:t>, </a:t>
            </a:r>
            <a:r>
              <a:rPr lang="en-US" sz="2400" dirty="0" err="1"/>
              <a:t>tensp</a:t>
            </a:r>
            <a:r>
              <a:rPr lang="en-US" sz="2400" dirty="0"/>
              <a:t> </a:t>
            </a:r>
            <a:r>
              <a:rPr lang="en-US" sz="2400" dirty="0" err="1"/>
              <a:t>nvarchar</a:t>
            </a:r>
            <a:r>
              <a:rPr lang="en-US" sz="2400" dirty="0"/>
              <a:t>(20))</a:t>
            </a:r>
          </a:p>
          <a:p>
            <a:pPr marL="0" indent="0">
              <a:buFontTx/>
              <a:buNone/>
              <a:defRPr/>
            </a:pPr>
            <a:r>
              <a:rPr lang="en-US" sz="2400" dirty="0"/>
              <a:t>INSERT SPMOI(</a:t>
            </a:r>
            <a:r>
              <a:rPr lang="en-US" sz="2400" dirty="0" err="1"/>
              <a:t>Od.Masp</a:t>
            </a:r>
            <a:r>
              <a:rPr lang="en-US" sz="2400" dirty="0"/>
              <a:t>, </a:t>
            </a:r>
            <a:r>
              <a:rPr lang="en-US" sz="2400" dirty="0" err="1"/>
              <a:t>P.Tensp</a:t>
            </a:r>
            <a:r>
              <a:rPr lang="en-US" sz="2400" dirty="0"/>
              <a:t>)</a:t>
            </a:r>
          </a:p>
          <a:p>
            <a:pPr marL="0" indent="0">
              <a:buFontTx/>
              <a:buNone/>
              <a:defRPr/>
            </a:pPr>
            <a:r>
              <a:rPr lang="en-US" sz="2400" dirty="0"/>
              <a:t>	SELECT </a:t>
            </a:r>
            <a:r>
              <a:rPr lang="en-US" sz="2400" dirty="0" err="1"/>
              <a:t>OD.Masp</a:t>
            </a:r>
            <a:r>
              <a:rPr lang="en-US" sz="2400" dirty="0"/>
              <a:t>, </a:t>
            </a:r>
            <a:r>
              <a:rPr lang="en-US" sz="2400" dirty="0" err="1"/>
              <a:t>Tensp</a:t>
            </a:r>
            <a:endParaRPr lang="en-US" sz="2400" dirty="0"/>
          </a:p>
          <a:p>
            <a:pPr marL="0" indent="0">
              <a:buFontTx/>
              <a:buNone/>
              <a:defRPr/>
            </a:pPr>
            <a:r>
              <a:rPr lang="en-US" sz="2400" dirty="0"/>
              <a:t>	FROM [San </a:t>
            </a:r>
            <a:r>
              <a:rPr lang="en-US" sz="2400" dirty="0" err="1"/>
              <a:t>pham</a:t>
            </a:r>
            <a:r>
              <a:rPr lang="en-US" sz="2400" dirty="0"/>
              <a:t>] as P INNER JOIN [Chi </a:t>
            </a:r>
            <a:r>
              <a:rPr lang="en-US" sz="2400" dirty="0" err="1"/>
              <a:t>tiet</a:t>
            </a:r>
            <a:r>
              <a:rPr lang="en-US" sz="2400" dirty="0"/>
              <a:t> </a:t>
            </a:r>
            <a:r>
              <a:rPr lang="en-US" sz="2400" dirty="0" err="1"/>
              <a:t>hoa</a:t>
            </a:r>
            <a:r>
              <a:rPr lang="en-US" sz="2400" dirty="0"/>
              <a:t> 	don] AS Od ON P. </a:t>
            </a:r>
            <a:r>
              <a:rPr lang="en-US" sz="2400" dirty="0" err="1"/>
              <a:t>Masp</a:t>
            </a:r>
            <a:r>
              <a:rPr lang="en-US" sz="2400" dirty="0"/>
              <a:t> = Od. </a:t>
            </a:r>
            <a:r>
              <a:rPr lang="en-US" sz="2400" dirty="0" err="1"/>
              <a:t>Masp</a:t>
            </a:r>
            <a:endParaRPr lang="en-US" sz="2400" dirty="0"/>
          </a:p>
          <a:p>
            <a:pPr marL="0" indent="0">
              <a:buFontTx/>
              <a:buNone/>
              <a:defRPr/>
            </a:pPr>
            <a:r>
              <a:rPr lang="en-US" sz="2400" dirty="0"/>
              <a:t>Select * from SPMOI</a:t>
            </a:r>
            <a:endParaRPr lang="en-US" sz="2400" dirty="0">
              <a:effectLst/>
              <a:cs typeface="Times New Roman" pitchFamily="18" charset="0"/>
            </a:endParaRPr>
          </a:p>
        </p:txBody>
      </p:sp>
      <p:sp>
        <p:nvSpPr>
          <p:cNvPr id="261124" name="Rectangle 4">
            <a:extLst>
              <a:ext uri="{FF2B5EF4-FFF2-40B4-BE49-F238E27FC236}">
                <a16:creationId xmlns:a16="http://schemas.microsoft.com/office/drawing/2014/main" id="{63A8CC93-DEE3-48BF-B136-6D4128BCF097}"/>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61125" name="Footer Placeholder 1">
            <a:extLst>
              <a:ext uri="{FF2B5EF4-FFF2-40B4-BE49-F238E27FC236}">
                <a16:creationId xmlns:a16="http://schemas.microsoft.com/office/drawing/2014/main" id="{579DDA37-72AE-40AE-8DDA-41BB01936F8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id="{D856717B-1D3A-4666-B259-0251ED7A6040}"/>
              </a:ext>
            </a:extLst>
          </p:cNvPr>
          <p:cNvSpPr>
            <a:spLocks noGrp="1" noChangeArrowheads="1"/>
          </p:cNvSpPr>
          <p:nvPr>
            <p:ph type="title" idx="4294967295"/>
          </p:nvPr>
        </p:nvSpPr>
        <p:spPr>
          <a:xfrm>
            <a:off x="1295400" y="588963"/>
            <a:ext cx="8229600" cy="782637"/>
          </a:xfrm>
        </p:spPr>
        <p:txBody>
          <a:bodyPr/>
          <a:lstStyle/>
          <a:p>
            <a:pPr eaLnBrk="1" hangingPunct="1">
              <a:defRPr/>
            </a:pPr>
            <a:r>
              <a:rPr lang="en-US" altLang="en-US" b="1">
                <a:solidFill>
                  <a:srgbClr val="800000"/>
                </a:solidFill>
              </a:rPr>
              <a:t>Bảng dữ liệu - Table</a:t>
            </a:r>
          </a:p>
        </p:txBody>
      </p:sp>
      <p:sp>
        <p:nvSpPr>
          <p:cNvPr id="41987" name="Rectangle 3">
            <a:extLst>
              <a:ext uri="{FF2B5EF4-FFF2-40B4-BE49-F238E27FC236}">
                <a16:creationId xmlns:a16="http://schemas.microsoft.com/office/drawing/2014/main" id="{B1189A17-EBA7-4195-9697-92995CBAABD6}"/>
              </a:ext>
            </a:extLst>
          </p:cNvPr>
          <p:cNvSpPr>
            <a:spLocks noGrp="1" noChangeArrowheads="1"/>
          </p:cNvSpPr>
          <p:nvPr>
            <p:ph idx="4294967295"/>
          </p:nvPr>
        </p:nvSpPr>
        <p:spPr>
          <a:xfrm>
            <a:off x="914400" y="1981200"/>
            <a:ext cx="7924800" cy="4800600"/>
          </a:xfrm>
        </p:spPr>
        <p:txBody>
          <a:bodyPr lIns="182880" tIns="91440"/>
          <a:lstStyle/>
          <a:p>
            <a:pPr algn="just" eaLnBrk="1" hangingPunct="1">
              <a:tabLst>
                <a:tab pos="742950" algn="l"/>
              </a:tabLst>
              <a:defRPr/>
            </a:pPr>
            <a:r>
              <a:rPr lang="en-US" altLang="en-US"/>
              <a:t>Các bước tạo một bảng</a:t>
            </a:r>
          </a:p>
          <a:p>
            <a:pPr lvl="1" algn="just" eaLnBrk="1" hangingPunct="1">
              <a:tabLst>
                <a:tab pos="742950" algn="l"/>
              </a:tabLst>
              <a:defRPr/>
            </a:pPr>
            <a:r>
              <a:rPr lang="en-US" altLang="en-US" sz="2400" b="1"/>
              <a:t>Bước 1:</a:t>
            </a:r>
            <a:r>
              <a:rPr lang="en-US" altLang="en-US" sz="2400"/>
              <a:t> Xác định kiểu dữ liệu của các cột.</a:t>
            </a:r>
          </a:p>
          <a:p>
            <a:pPr lvl="1" algn="just" eaLnBrk="1" hangingPunct="1">
              <a:tabLst>
                <a:tab pos="742950" algn="l"/>
              </a:tabLst>
              <a:defRPr/>
            </a:pPr>
            <a:r>
              <a:rPr lang="en-US" altLang="en-US" sz="2400" b="1"/>
              <a:t>Bước 2:</a:t>
            </a:r>
            <a:r>
              <a:rPr lang="en-US" altLang="en-US" sz="2400"/>
              <a:t> Xác định các cột có thể hoặc không thể có giá trị rỗng (</a:t>
            </a:r>
            <a:r>
              <a:rPr lang="en-US" altLang="en-US" sz="2400" i="1"/>
              <a:t>null value</a:t>
            </a:r>
            <a:r>
              <a:rPr lang="en-US" altLang="en-US" sz="2400"/>
              <a:t>).</a:t>
            </a:r>
          </a:p>
          <a:p>
            <a:pPr lvl="1" algn="just" eaLnBrk="1" hangingPunct="1">
              <a:tabLst>
                <a:tab pos="742950" algn="l"/>
              </a:tabLst>
              <a:defRPr/>
            </a:pPr>
            <a:r>
              <a:rPr lang="en-US" altLang="en-US" sz="2400" b="1"/>
              <a:t>Bước 3:</a:t>
            </a:r>
            <a:r>
              <a:rPr lang="en-US" altLang="en-US" sz="2400"/>
              <a:t> Xác định các cột phải có các giá trị duy nhất.</a:t>
            </a:r>
          </a:p>
          <a:p>
            <a:pPr lvl="1" algn="just" eaLnBrk="1" hangingPunct="1">
              <a:tabLst>
                <a:tab pos="742950" algn="l"/>
              </a:tabLst>
              <a:defRPr/>
            </a:pPr>
            <a:r>
              <a:rPr lang="en-US" altLang="en-US" sz="2400" b="1"/>
              <a:t>Bước 4:</a:t>
            </a:r>
            <a:r>
              <a:rPr lang="en-US" altLang="en-US" sz="2400"/>
              <a:t> Xác định khóa chính – khóa ngoại.</a:t>
            </a:r>
          </a:p>
          <a:p>
            <a:pPr lvl="1" algn="just" eaLnBrk="1" hangingPunct="1">
              <a:tabLst>
                <a:tab pos="742950" algn="l"/>
              </a:tabLst>
              <a:defRPr/>
            </a:pPr>
            <a:r>
              <a:rPr lang="en-US" altLang="en-US" sz="2400" b="1"/>
              <a:t>Bước 5:</a:t>
            </a:r>
            <a:r>
              <a:rPr lang="en-US" altLang="en-US" sz="2400"/>
              <a:t> Xác định các giá trị mặc định.</a:t>
            </a:r>
          </a:p>
          <a:p>
            <a:pPr lvl="1" algn="just" eaLnBrk="1" hangingPunct="1">
              <a:tabLst>
                <a:tab pos="742950" algn="l"/>
              </a:tabLst>
              <a:defRPr/>
            </a:pPr>
            <a:r>
              <a:rPr lang="en-US" altLang="en-US" sz="2400" b="1"/>
              <a:t>Bước 6:</a:t>
            </a:r>
            <a:r>
              <a:rPr lang="en-US" altLang="en-US" sz="2400"/>
              <a:t> Xác định các ràng buộc trên các cột (mô tả miền trị).</a:t>
            </a:r>
          </a:p>
          <a:p>
            <a:pPr lvl="1" algn="just" eaLnBrk="1" hangingPunct="1">
              <a:tabLst>
                <a:tab pos="742950" algn="l"/>
              </a:tabLst>
              <a:defRPr/>
            </a:pPr>
            <a:r>
              <a:rPr lang="en-US" altLang="en-US" sz="2400" b="1"/>
              <a:t>Bước 7:</a:t>
            </a:r>
            <a:r>
              <a:rPr lang="en-US" altLang="en-US" sz="2400"/>
              <a:t> Tạo bảng và các chỉ mục của bảng.</a:t>
            </a:r>
          </a:p>
        </p:txBody>
      </p:sp>
      <p:sp>
        <p:nvSpPr>
          <p:cNvPr id="27652" name="Footer Placeholder 1">
            <a:extLst>
              <a:ext uri="{FF2B5EF4-FFF2-40B4-BE49-F238E27FC236}">
                <a16:creationId xmlns:a16="http://schemas.microsoft.com/office/drawing/2014/main" id="{AA5A519A-F8EA-47C1-B125-00C3696F13F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a:extLst>
              <a:ext uri="{FF2B5EF4-FFF2-40B4-BE49-F238E27FC236}">
                <a16:creationId xmlns:a16="http://schemas.microsoft.com/office/drawing/2014/main" id="{4B954722-88E3-4055-8B6A-159F9D3651B4}"/>
              </a:ext>
            </a:extLst>
          </p:cNvPr>
          <p:cNvSpPr>
            <a:spLocks noGrp="1" noChangeArrowheads="1"/>
          </p:cNvSpPr>
          <p:nvPr>
            <p:ph type="title"/>
          </p:nvPr>
        </p:nvSpPr>
        <p:spPr/>
        <p:txBody>
          <a:bodyPr/>
          <a:lstStyle/>
          <a:p>
            <a:pPr eaLnBrk="1" hangingPunct="1">
              <a:defRPr/>
            </a:pPr>
            <a:r>
              <a:rPr lang="en-US">
                <a:solidFill>
                  <a:srgbClr val="990000"/>
                </a:solidFill>
              </a:rPr>
              <a:t>Lệnh </a:t>
            </a:r>
            <a:r>
              <a:rPr lang="en-US" b="1">
                <a:solidFill>
                  <a:srgbClr val="990000"/>
                </a:solidFill>
                <a:cs typeface="Times New Roman" pitchFamily="18" charset="0"/>
              </a:rPr>
              <a:t>UPDATE</a:t>
            </a:r>
            <a:r>
              <a:rPr lang="en-US">
                <a:solidFill>
                  <a:srgbClr val="990000"/>
                </a:solidFill>
              </a:rPr>
              <a:t> </a:t>
            </a:r>
          </a:p>
        </p:txBody>
      </p:sp>
      <p:sp>
        <p:nvSpPr>
          <p:cNvPr id="262147" name="Rectangle 3">
            <a:extLst>
              <a:ext uri="{FF2B5EF4-FFF2-40B4-BE49-F238E27FC236}">
                <a16:creationId xmlns:a16="http://schemas.microsoft.com/office/drawing/2014/main" id="{1C87D01C-1925-400D-B2D0-CDF144E73304}"/>
              </a:ext>
            </a:extLst>
          </p:cNvPr>
          <p:cNvSpPr>
            <a:spLocks noGrp="1" noChangeArrowheads="1"/>
          </p:cNvSpPr>
          <p:nvPr>
            <p:ph type="body" idx="1"/>
          </p:nvPr>
        </p:nvSpPr>
        <p:spPr>
          <a:xfrm>
            <a:off x="1066800" y="1981200"/>
            <a:ext cx="7331075" cy="5105400"/>
          </a:xfrm>
        </p:spPr>
        <p:txBody>
          <a:bodyPr/>
          <a:lstStyle/>
          <a:p>
            <a:pPr marL="0" indent="0" eaLnBrk="1" hangingPunct="1"/>
            <a:r>
              <a:rPr lang="en-US" altLang="en-US" sz="2000">
                <a:effectLst/>
                <a:cs typeface="Times New Roman" panose="02020603050405020304" pitchFamily="18" charset="0"/>
              </a:rPr>
              <a:t>  </a:t>
            </a:r>
            <a:r>
              <a:rPr lang="en-US" altLang="en-US" sz="2000">
                <a:effectLst/>
              </a:rPr>
              <a:t>Thay đổi/cập nhật dữ liệu trong một bảng</a:t>
            </a:r>
            <a:r>
              <a:rPr lang="en-US" altLang="en-US" sz="2000" b="1">
                <a:effectLst/>
                <a:cs typeface="Times New Roman" panose="02020603050405020304" pitchFamily="18" charset="0"/>
              </a:rPr>
              <a:t> </a:t>
            </a:r>
          </a:p>
          <a:p>
            <a:pPr marL="495300" lvl="1" indent="0" eaLnBrk="1" hangingPunct="1">
              <a:buFontTx/>
              <a:buNone/>
            </a:pPr>
            <a:r>
              <a:rPr lang="en-US" altLang="en-US" sz="2000" b="1">
                <a:solidFill>
                  <a:srgbClr val="CC0000"/>
                </a:solidFill>
                <a:effectLst/>
                <a:cs typeface="Times New Roman" panose="02020603050405020304" pitchFamily="18" charset="0"/>
              </a:rPr>
              <a:t>UPDATE &lt;</a:t>
            </a:r>
            <a:r>
              <a:rPr lang="en-US" altLang="en-US" sz="2000" b="1" i="1">
                <a:solidFill>
                  <a:srgbClr val="CC0000"/>
                </a:solidFill>
                <a:effectLst/>
                <a:cs typeface="Times New Roman" panose="02020603050405020304" pitchFamily="18" charset="0"/>
              </a:rPr>
              <a:t>table_name</a:t>
            </a:r>
            <a:r>
              <a:rPr lang="en-US" altLang="en-US" sz="2000" b="1">
                <a:solidFill>
                  <a:srgbClr val="CC0000"/>
                </a:solidFill>
                <a:effectLst/>
                <a:cs typeface="Times New Roman" panose="02020603050405020304" pitchFamily="18" charset="0"/>
              </a:rPr>
              <a:t>&gt;</a:t>
            </a:r>
          </a:p>
          <a:p>
            <a:pPr marL="495300" lvl="1" indent="0" eaLnBrk="1" hangingPunct="1">
              <a:lnSpc>
                <a:spcPct val="70000"/>
              </a:lnSpc>
              <a:spcBef>
                <a:spcPct val="30000"/>
              </a:spcBef>
              <a:buFontTx/>
              <a:buNone/>
            </a:pPr>
            <a:r>
              <a:rPr lang="en-US" altLang="en-US" sz="2000" b="1">
                <a:solidFill>
                  <a:srgbClr val="CC0000"/>
                </a:solidFill>
                <a:effectLst/>
                <a:cs typeface="Times New Roman" panose="02020603050405020304" pitchFamily="18" charset="0"/>
              </a:rPr>
              <a:t>SET &lt;</a:t>
            </a:r>
            <a:r>
              <a:rPr lang="en-US" altLang="en-US" sz="2000" b="1" i="1">
                <a:solidFill>
                  <a:srgbClr val="CC0000"/>
                </a:solidFill>
                <a:effectLst/>
                <a:cs typeface="Times New Roman" panose="02020603050405020304" pitchFamily="18" charset="0"/>
              </a:rPr>
              <a:t>column_name</a:t>
            </a:r>
            <a:r>
              <a:rPr lang="en-US" altLang="en-US" sz="2000" b="1">
                <a:solidFill>
                  <a:srgbClr val="CC0000"/>
                </a:solidFill>
                <a:effectLst/>
                <a:cs typeface="Times New Roman" panose="02020603050405020304" pitchFamily="18" charset="0"/>
              </a:rPr>
              <a:t>&gt; = &lt;</a:t>
            </a:r>
            <a:r>
              <a:rPr lang="en-US" altLang="en-US" sz="2000" b="1" i="1">
                <a:solidFill>
                  <a:srgbClr val="CC0000"/>
                </a:solidFill>
                <a:effectLst/>
                <a:cs typeface="Times New Roman" panose="02020603050405020304" pitchFamily="18" charset="0"/>
              </a:rPr>
              <a:t>expression</a:t>
            </a:r>
            <a:r>
              <a:rPr lang="en-US" altLang="en-US" sz="2000" b="1">
                <a:solidFill>
                  <a:srgbClr val="CC0000"/>
                </a:solidFill>
                <a:effectLst/>
                <a:cs typeface="Times New Roman" panose="02020603050405020304" pitchFamily="18" charset="0"/>
              </a:rPr>
              <a:t>&gt;</a:t>
            </a:r>
          </a:p>
          <a:p>
            <a:pPr marL="495300" lvl="1" indent="0" eaLnBrk="1" hangingPunct="1">
              <a:lnSpc>
                <a:spcPct val="70000"/>
              </a:lnSpc>
              <a:spcBef>
                <a:spcPct val="30000"/>
              </a:spcBef>
              <a:buFontTx/>
              <a:buNone/>
            </a:pPr>
            <a:r>
              <a:rPr lang="en-US" altLang="en-US" sz="2000" b="1">
                <a:solidFill>
                  <a:srgbClr val="CC0000"/>
                </a:solidFill>
                <a:effectLst/>
                <a:cs typeface="Times New Roman" panose="02020603050405020304" pitchFamily="18" charset="0"/>
              </a:rPr>
              <a:t>[ FROM &lt;</a:t>
            </a:r>
            <a:r>
              <a:rPr lang="en-US" altLang="en-US" sz="2000" b="1" i="1">
                <a:solidFill>
                  <a:srgbClr val="CC0000"/>
                </a:solidFill>
                <a:effectLst/>
                <a:cs typeface="Times New Roman" panose="02020603050405020304" pitchFamily="18" charset="0"/>
              </a:rPr>
              <a:t>table_list</a:t>
            </a:r>
            <a:r>
              <a:rPr lang="en-US" altLang="en-US" sz="2000" b="1">
                <a:solidFill>
                  <a:srgbClr val="CC0000"/>
                </a:solidFill>
                <a:effectLst/>
                <a:cs typeface="Times New Roman" panose="02020603050405020304" pitchFamily="18" charset="0"/>
              </a:rPr>
              <a:t>&gt;]</a:t>
            </a:r>
          </a:p>
          <a:p>
            <a:pPr marL="495300" lvl="1" indent="0" eaLnBrk="1" hangingPunct="1">
              <a:lnSpc>
                <a:spcPct val="70000"/>
              </a:lnSpc>
              <a:spcBef>
                <a:spcPct val="30000"/>
              </a:spcBef>
              <a:buFontTx/>
              <a:buNone/>
            </a:pPr>
            <a:r>
              <a:rPr lang="en-US" altLang="en-US" sz="2000" b="1">
                <a:solidFill>
                  <a:srgbClr val="CC0000"/>
                </a:solidFill>
                <a:effectLst/>
                <a:cs typeface="Times New Roman" panose="02020603050405020304" pitchFamily="18" charset="0"/>
              </a:rPr>
              <a:t>[ WHERE &lt;</a:t>
            </a:r>
            <a:r>
              <a:rPr lang="en-US" altLang="en-US" sz="2000" b="1" i="1">
                <a:solidFill>
                  <a:srgbClr val="CC0000"/>
                </a:solidFill>
                <a:effectLst/>
                <a:cs typeface="Times New Roman" panose="02020603050405020304" pitchFamily="18" charset="0"/>
              </a:rPr>
              <a:t>search_condition</a:t>
            </a:r>
            <a:r>
              <a:rPr lang="en-US" altLang="en-US" sz="2000" b="1">
                <a:solidFill>
                  <a:srgbClr val="CC0000"/>
                </a:solidFill>
                <a:effectLst/>
                <a:cs typeface="Times New Roman" panose="02020603050405020304" pitchFamily="18" charset="0"/>
              </a:rPr>
              <a:t>&gt;</a:t>
            </a:r>
          </a:p>
          <a:p>
            <a:pPr marL="0" indent="0" eaLnBrk="1" hangingPunct="1"/>
            <a:r>
              <a:rPr lang="en-US" altLang="en-US" sz="2000">
                <a:effectLst/>
                <a:cs typeface="Courier New" panose="02070309020205020404" pitchFamily="49" charset="0"/>
              </a:rPr>
              <a:t>  V</a:t>
            </a:r>
            <a:r>
              <a:rPr lang="en-US" altLang="en-US" sz="2000">
                <a:effectLst/>
                <a:latin typeface="Arial Narrow" panose="020B0606020202030204" pitchFamily="34" charset="0"/>
                <a:cs typeface="Courier New" panose="02070309020205020404" pitchFamily="49" charset="0"/>
              </a:rPr>
              <a:t>í</a:t>
            </a:r>
            <a:r>
              <a:rPr lang="en-US" altLang="en-US" sz="2000">
                <a:effectLst/>
                <a:cs typeface="Courier New" panose="02070309020205020404" pitchFamily="49" charset="0"/>
              </a:rPr>
              <a:t> dụ</a:t>
            </a:r>
          </a:p>
          <a:p>
            <a:pPr marL="0" indent="0" eaLnBrk="1" hangingPunct="1">
              <a:lnSpc>
                <a:spcPct val="70000"/>
              </a:lnSpc>
              <a:spcBef>
                <a:spcPct val="30000"/>
              </a:spcBef>
              <a:buFontTx/>
              <a:buNone/>
            </a:pPr>
            <a:r>
              <a:rPr lang="en-US" altLang="en-US" sz="2400">
                <a:effectLst/>
                <a:cs typeface="Times New Roman" panose="02020603050405020304" pitchFamily="18" charset="0"/>
              </a:rPr>
              <a:t>	UPDATE [Chi tiet hoa don] SET 			Thue=Dongia+0.1*Dongia</a:t>
            </a:r>
          </a:p>
          <a:p>
            <a:pPr marL="495300" lvl="1" indent="0" eaLnBrk="1" hangingPunct="1">
              <a:lnSpc>
                <a:spcPct val="70000"/>
              </a:lnSpc>
              <a:spcBef>
                <a:spcPct val="30000"/>
              </a:spcBef>
              <a:buFontTx/>
              <a:buNone/>
            </a:pPr>
            <a:r>
              <a:rPr lang="en-US" altLang="en-US" sz="2000">
                <a:effectLst/>
                <a:cs typeface="Times New Roman" panose="02020603050405020304" pitchFamily="18" charset="0"/>
              </a:rPr>
              <a:t>	WHERE Masp&lt;5</a:t>
            </a:r>
          </a:p>
          <a:p>
            <a:pPr marL="0" indent="0" eaLnBrk="1" hangingPunct="1">
              <a:lnSpc>
                <a:spcPct val="70000"/>
              </a:lnSpc>
              <a:spcBef>
                <a:spcPct val="30000"/>
              </a:spcBef>
              <a:buFontTx/>
              <a:buNone/>
            </a:pPr>
            <a:endParaRPr lang="en-US" altLang="en-US" sz="2000" b="1">
              <a:effectLst/>
              <a:cs typeface="Times New Roman" panose="02020603050405020304" pitchFamily="18" charset="0"/>
            </a:endParaRPr>
          </a:p>
          <a:p>
            <a:pPr marL="495300" lvl="1" indent="0" eaLnBrk="1" hangingPunct="1">
              <a:lnSpc>
                <a:spcPct val="70000"/>
              </a:lnSpc>
              <a:spcBef>
                <a:spcPct val="30000"/>
              </a:spcBef>
              <a:buFontTx/>
              <a:buNone/>
            </a:pPr>
            <a:r>
              <a:rPr lang="en-US" altLang="en-US" sz="2000">
                <a:effectLst/>
                <a:cs typeface="Times New Roman" panose="02020603050405020304" pitchFamily="18" charset="0"/>
              </a:rPr>
              <a:t>UPDATE [Chi Tiet Hoa don]</a:t>
            </a:r>
          </a:p>
          <a:p>
            <a:pPr marL="495300" lvl="1" indent="0" eaLnBrk="1" hangingPunct="1">
              <a:lnSpc>
                <a:spcPct val="70000"/>
              </a:lnSpc>
              <a:spcBef>
                <a:spcPct val="30000"/>
              </a:spcBef>
              <a:buFontTx/>
              <a:buNone/>
            </a:pPr>
            <a:r>
              <a:rPr lang="en-US" altLang="en-US" sz="2000">
                <a:effectLst/>
                <a:cs typeface="Times New Roman" panose="02020603050405020304" pitchFamily="18" charset="0"/>
              </a:rPr>
              <a:t>SET Dongia=</a:t>
            </a:r>
          </a:p>
          <a:p>
            <a:pPr marL="1270000" lvl="2" indent="-381000" eaLnBrk="1" hangingPunct="1">
              <a:lnSpc>
                <a:spcPct val="70000"/>
              </a:lnSpc>
              <a:spcBef>
                <a:spcPct val="30000"/>
              </a:spcBef>
              <a:buFontTx/>
              <a:buNone/>
            </a:pPr>
            <a:r>
              <a:rPr lang="en-US" altLang="en-US" sz="2000">
                <a:effectLst/>
                <a:cs typeface="Times New Roman" panose="02020603050405020304" pitchFamily="18" charset="0"/>
              </a:rPr>
              <a:t>( SELECT Dongia+ Dongia*0.2  FROM [San pham]) where Masp=2</a:t>
            </a:r>
          </a:p>
        </p:txBody>
      </p:sp>
      <p:sp>
        <p:nvSpPr>
          <p:cNvPr id="262148" name="Rectangle 4">
            <a:extLst>
              <a:ext uri="{FF2B5EF4-FFF2-40B4-BE49-F238E27FC236}">
                <a16:creationId xmlns:a16="http://schemas.microsoft.com/office/drawing/2014/main" id="{8B6BB804-CC3E-42C7-8336-B7A3614F7802}"/>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62149" name="Footer Placeholder 1">
            <a:extLst>
              <a:ext uri="{FF2B5EF4-FFF2-40B4-BE49-F238E27FC236}">
                <a16:creationId xmlns:a16="http://schemas.microsoft.com/office/drawing/2014/main" id="{72AE3864-F9DE-46D9-8B36-0592EA38C8F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a:extLst>
              <a:ext uri="{FF2B5EF4-FFF2-40B4-BE49-F238E27FC236}">
                <a16:creationId xmlns:a16="http://schemas.microsoft.com/office/drawing/2014/main" id="{8B0D9BE2-BFF9-4E32-A0BD-31FF9FF2A4E1}"/>
              </a:ext>
            </a:extLst>
          </p:cNvPr>
          <p:cNvSpPr>
            <a:spLocks noGrp="1" noChangeArrowheads="1"/>
          </p:cNvSpPr>
          <p:nvPr>
            <p:ph type="title"/>
          </p:nvPr>
        </p:nvSpPr>
        <p:spPr/>
        <p:txBody>
          <a:bodyPr/>
          <a:lstStyle/>
          <a:p>
            <a:pPr eaLnBrk="1" hangingPunct="1">
              <a:defRPr/>
            </a:pPr>
            <a:r>
              <a:rPr lang="en-US">
                <a:solidFill>
                  <a:srgbClr val="990000"/>
                </a:solidFill>
              </a:rPr>
              <a:t>Lệnh DELETE </a:t>
            </a:r>
          </a:p>
        </p:txBody>
      </p:sp>
      <p:sp>
        <p:nvSpPr>
          <p:cNvPr id="263171" name="Rectangle 3">
            <a:extLst>
              <a:ext uri="{FF2B5EF4-FFF2-40B4-BE49-F238E27FC236}">
                <a16:creationId xmlns:a16="http://schemas.microsoft.com/office/drawing/2014/main" id="{EB45D191-1C98-4A24-BEA0-07511D35372F}"/>
              </a:ext>
            </a:extLst>
          </p:cNvPr>
          <p:cNvSpPr>
            <a:spLocks noGrp="1" noChangeArrowheads="1"/>
          </p:cNvSpPr>
          <p:nvPr>
            <p:ph type="body" idx="1"/>
          </p:nvPr>
        </p:nvSpPr>
        <p:spPr>
          <a:xfrm>
            <a:off x="990600" y="2057400"/>
            <a:ext cx="7620000" cy="5105400"/>
          </a:xfrm>
        </p:spPr>
        <p:txBody>
          <a:bodyPr/>
          <a:lstStyle/>
          <a:p>
            <a:pPr marL="346075" indent="-346075" eaLnBrk="1" hangingPunct="1"/>
            <a:r>
              <a:rPr lang="en-US" altLang="en-US" sz="2400">
                <a:effectLst/>
              </a:rPr>
              <a:t>Xóa một hay nhiều dòng trong một bảng hay một truy vấn</a:t>
            </a:r>
          </a:p>
          <a:p>
            <a:pPr marL="495300" lvl="1" indent="0" eaLnBrk="1" hangingPunct="1">
              <a:spcBef>
                <a:spcPct val="0"/>
              </a:spcBef>
              <a:buFontTx/>
              <a:buNone/>
            </a:pPr>
            <a:r>
              <a:rPr lang="en-US" altLang="en-US" sz="2400" b="1">
                <a:solidFill>
                  <a:srgbClr val="CC0000"/>
                </a:solidFill>
                <a:effectLst/>
              </a:rPr>
              <a:t>DELETE &lt;</a:t>
            </a:r>
            <a:r>
              <a:rPr lang="en-US" altLang="en-US" sz="2400" b="1" i="1">
                <a:solidFill>
                  <a:srgbClr val="CC0000"/>
                </a:solidFill>
                <a:effectLst/>
              </a:rPr>
              <a:t>table_name</a:t>
            </a:r>
            <a:r>
              <a:rPr lang="en-US" altLang="en-US" sz="2400" b="1">
                <a:solidFill>
                  <a:srgbClr val="CC0000"/>
                </a:solidFill>
                <a:effectLst/>
              </a:rPr>
              <a:t>&gt;</a:t>
            </a:r>
          </a:p>
          <a:p>
            <a:pPr marL="495300" lvl="1" indent="0" eaLnBrk="1" hangingPunct="1">
              <a:spcBef>
                <a:spcPct val="0"/>
              </a:spcBef>
              <a:buFontTx/>
              <a:buNone/>
            </a:pPr>
            <a:r>
              <a:rPr lang="en-US" altLang="en-US" sz="2400" b="1">
                <a:solidFill>
                  <a:srgbClr val="CC0000"/>
                </a:solidFill>
                <a:effectLst/>
              </a:rPr>
              <a:t>[ FROM &lt;</a:t>
            </a:r>
            <a:r>
              <a:rPr lang="en-US" altLang="en-US" sz="2400" b="1" i="1">
                <a:solidFill>
                  <a:srgbClr val="CC0000"/>
                </a:solidFill>
                <a:effectLst/>
              </a:rPr>
              <a:t>table_list</a:t>
            </a:r>
            <a:r>
              <a:rPr lang="en-US" altLang="en-US" sz="2400" b="1">
                <a:solidFill>
                  <a:srgbClr val="CC0000"/>
                </a:solidFill>
                <a:effectLst/>
              </a:rPr>
              <a:t>&gt;]</a:t>
            </a:r>
          </a:p>
          <a:p>
            <a:pPr marL="495300" lvl="1" indent="0" eaLnBrk="1" hangingPunct="1">
              <a:spcBef>
                <a:spcPct val="0"/>
              </a:spcBef>
              <a:buFontTx/>
              <a:buNone/>
            </a:pPr>
            <a:r>
              <a:rPr lang="en-US" altLang="en-US" sz="2400" b="1">
                <a:solidFill>
                  <a:srgbClr val="CC0000"/>
                </a:solidFill>
                <a:effectLst/>
              </a:rPr>
              <a:t>[ WHERE &lt;</a:t>
            </a:r>
            <a:r>
              <a:rPr lang="en-US" altLang="en-US" sz="2400" b="1" i="1">
                <a:solidFill>
                  <a:srgbClr val="CC0000"/>
                </a:solidFill>
                <a:effectLst/>
              </a:rPr>
              <a:t>search_condition</a:t>
            </a:r>
            <a:r>
              <a:rPr lang="en-US" altLang="en-US" sz="2400" b="1">
                <a:solidFill>
                  <a:srgbClr val="CC0000"/>
                </a:solidFill>
                <a:effectLst/>
              </a:rPr>
              <a:t>&gt;</a:t>
            </a:r>
          </a:p>
          <a:p>
            <a:pPr marL="495300" lvl="1" indent="0" eaLnBrk="1" hangingPunct="1">
              <a:spcBef>
                <a:spcPct val="0"/>
              </a:spcBef>
              <a:buFontTx/>
              <a:buNone/>
            </a:pPr>
            <a:endParaRPr lang="en-US" altLang="en-US" sz="2400" b="1">
              <a:solidFill>
                <a:srgbClr val="CC0000"/>
              </a:solidFill>
              <a:effectLst/>
            </a:endParaRPr>
          </a:p>
          <a:p>
            <a:pPr marL="346075" indent="-346075" eaLnBrk="1" hangingPunct="1"/>
            <a:r>
              <a:rPr lang="en-US" altLang="en-US" sz="2400" b="1">
                <a:effectLst/>
                <a:cs typeface="Times New Roman" panose="02020603050405020304" pitchFamily="18" charset="0"/>
              </a:rPr>
              <a:t> </a:t>
            </a:r>
            <a:r>
              <a:rPr lang="en-US" altLang="en-US" sz="2400">
                <a:effectLst/>
              </a:rPr>
              <a:t>Ví dụ</a:t>
            </a:r>
          </a:p>
          <a:p>
            <a:pPr marL="495300" lvl="1" indent="0" eaLnBrk="1" hangingPunct="1">
              <a:spcBef>
                <a:spcPct val="0"/>
              </a:spcBef>
              <a:buFontTx/>
              <a:buNone/>
            </a:pPr>
            <a:r>
              <a:rPr lang="en-US" altLang="en-US" sz="2400">
                <a:effectLst/>
              </a:rPr>
              <a:t>DELETE FROM [Chi Tiet Hoa Don]</a:t>
            </a:r>
          </a:p>
          <a:p>
            <a:pPr marL="495300" lvl="1" indent="0" eaLnBrk="1" hangingPunct="1">
              <a:spcBef>
                <a:spcPct val="0"/>
              </a:spcBef>
              <a:buFontTx/>
              <a:buNone/>
            </a:pPr>
            <a:r>
              <a:rPr lang="en-US" altLang="en-US" sz="2400">
                <a:effectLst/>
              </a:rPr>
              <a:t>WHERE Mahd =10148</a:t>
            </a:r>
          </a:p>
          <a:p>
            <a:pPr marL="346075" indent="-346075" eaLnBrk="1" hangingPunct="1">
              <a:spcBef>
                <a:spcPct val="0"/>
              </a:spcBef>
              <a:buFontTx/>
              <a:buNone/>
            </a:pPr>
            <a:endParaRPr lang="en-US" altLang="en-US" sz="2400" b="1">
              <a:effectLst/>
            </a:endParaRPr>
          </a:p>
        </p:txBody>
      </p:sp>
      <p:sp>
        <p:nvSpPr>
          <p:cNvPr id="263172" name="Rectangle 4">
            <a:extLst>
              <a:ext uri="{FF2B5EF4-FFF2-40B4-BE49-F238E27FC236}">
                <a16:creationId xmlns:a16="http://schemas.microsoft.com/office/drawing/2014/main" id="{822AD3C0-CF17-4C22-92E8-69F719AD1D2A}"/>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63173" name="Footer Placeholder 1">
            <a:extLst>
              <a:ext uri="{FF2B5EF4-FFF2-40B4-BE49-F238E27FC236}">
                <a16:creationId xmlns:a16="http://schemas.microsoft.com/office/drawing/2014/main" id="{4D015A4F-9453-4EBE-ABCF-0FA5EBB3334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a:extLst>
              <a:ext uri="{FF2B5EF4-FFF2-40B4-BE49-F238E27FC236}">
                <a16:creationId xmlns:a16="http://schemas.microsoft.com/office/drawing/2014/main" id="{D82A4A5B-C0B6-4A6B-84C2-148134244D76}"/>
              </a:ext>
            </a:extLst>
          </p:cNvPr>
          <p:cNvSpPr>
            <a:spLocks noGrp="1" noChangeArrowheads="1"/>
          </p:cNvSpPr>
          <p:nvPr>
            <p:ph type="title"/>
          </p:nvPr>
        </p:nvSpPr>
        <p:spPr>
          <a:xfrm>
            <a:off x="1143000" y="874713"/>
            <a:ext cx="7772400" cy="701675"/>
          </a:xfrm>
        </p:spPr>
        <p:txBody>
          <a:bodyPr/>
          <a:lstStyle/>
          <a:p>
            <a:pPr eaLnBrk="1" hangingPunct="1">
              <a:defRPr/>
            </a:pPr>
            <a:r>
              <a:rPr lang="en-US" sz="4000">
                <a:solidFill>
                  <a:srgbClr val="990000"/>
                </a:solidFill>
                <a:cs typeface="Times New Roman" pitchFamily="18" charset="0"/>
              </a:rPr>
              <a:t>Lệnh TRUNCATE TABLE</a:t>
            </a:r>
          </a:p>
        </p:txBody>
      </p:sp>
      <p:sp>
        <p:nvSpPr>
          <p:cNvPr id="270339" name="Rectangle 3">
            <a:extLst>
              <a:ext uri="{FF2B5EF4-FFF2-40B4-BE49-F238E27FC236}">
                <a16:creationId xmlns:a16="http://schemas.microsoft.com/office/drawing/2014/main" id="{57F8476B-075A-4F86-B111-B4B1F1797667}"/>
              </a:ext>
            </a:extLst>
          </p:cNvPr>
          <p:cNvSpPr>
            <a:spLocks noGrp="1" noChangeArrowheads="1"/>
          </p:cNvSpPr>
          <p:nvPr>
            <p:ph type="body" idx="1"/>
          </p:nvPr>
        </p:nvSpPr>
        <p:spPr>
          <a:xfrm>
            <a:off x="1143000" y="2057400"/>
            <a:ext cx="7331075" cy="5105400"/>
          </a:xfrm>
        </p:spPr>
        <p:txBody>
          <a:bodyPr/>
          <a:lstStyle/>
          <a:p>
            <a:pPr marL="0" indent="0" eaLnBrk="1" hangingPunct="1"/>
            <a:r>
              <a:rPr lang="en-US" altLang="en-US" sz="2400" b="1">
                <a:effectLst/>
                <a:cs typeface="Times New Roman" panose="02020603050405020304" pitchFamily="18" charset="0"/>
              </a:rPr>
              <a:t> </a:t>
            </a:r>
            <a:r>
              <a:rPr lang="en-US" altLang="en-US" sz="2400">
                <a:effectLst/>
                <a:cs typeface="Times New Roman" panose="02020603050405020304" pitchFamily="18" charset="0"/>
              </a:rPr>
              <a:t>Lệnh TRUNCATE TABLE d</a:t>
            </a:r>
            <a:r>
              <a:rPr lang="en-US" altLang="en-US" sz="2400">
                <a:effectLst/>
                <a:latin typeface="Arial Narrow" panose="020B0606020202030204" pitchFamily="34" charset="0"/>
                <a:cs typeface="Times New Roman" panose="02020603050405020304" pitchFamily="18" charset="0"/>
              </a:rPr>
              <a:t>ù</a:t>
            </a:r>
            <a:r>
              <a:rPr lang="en-US" altLang="en-US" sz="2400">
                <a:effectLst/>
                <a:cs typeface="Times New Roman" panose="02020603050405020304" pitchFamily="18" charset="0"/>
              </a:rPr>
              <a:t>ng để</a:t>
            </a:r>
            <a:r>
              <a:rPr lang="en-US" altLang="en-US" sz="2400" b="1">
                <a:effectLst/>
                <a:cs typeface="Times New Roman" panose="02020603050405020304" pitchFamily="18" charset="0"/>
              </a:rPr>
              <a:t> </a:t>
            </a:r>
          </a:p>
          <a:p>
            <a:pPr marL="495300" lvl="1" indent="0" eaLnBrk="1" hangingPunct="1"/>
            <a:r>
              <a:rPr lang="en-US" altLang="en-US" sz="2400">
                <a:effectLst/>
                <a:cs typeface="Times New Roman" panose="02020603050405020304" pitchFamily="18" charset="0"/>
              </a:rPr>
              <a:t> X</a:t>
            </a:r>
            <a:r>
              <a:rPr lang="en-US" altLang="en-US" sz="2400">
                <a:effectLst/>
                <a:latin typeface="Arial Narrow" panose="020B0606020202030204" pitchFamily="34" charset="0"/>
                <a:cs typeface="Times New Roman" panose="02020603050405020304" pitchFamily="18" charset="0"/>
              </a:rPr>
              <a:t>ó</a:t>
            </a:r>
            <a:r>
              <a:rPr lang="en-US" altLang="en-US" sz="2400">
                <a:effectLst/>
                <a:cs typeface="Times New Roman" panose="02020603050405020304" pitchFamily="18" charset="0"/>
              </a:rPr>
              <a:t>a to</a:t>
            </a:r>
            <a:r>
              <a:rPr lang="en-US" altLang="en-US" sz="2400">
                <a:effectLst/>
                <a:latin typeface="Arial Narrow" panose="020B0606020202030204" pitchFamily="34" charset="0"/>
                <a:cs typeface="Times New Roman" panose="02020603050405020304" pitchFamily="18" charset="0"/>
              </a:rPr>
              <a:t>à</a:t>
            </a:r>
            <a:r>
              <a:rPr lang="en-US" altLang="en-US" sz="2400">
                <a:effectLst/>
                <a:cs typeface="Times New Roman" panose="02020603050405020304" pitchFamily="18" charset="0"/>
              </a:rPr>
              <a:t>n bộ dữ liệu trong một bảng m</a:t>
            </a:r>
            <a:r>
              <a:rPr lang="en-US" altLang="en-US" sz="2400">
                <a:effectLst/>
                <a:latin typeface="Arial Narrow" panose="020B0606020202030204" pitchFamily="34" charset="0"/>
                <a:cs typeface="Times New Roman" panose="02020603050405020304" pitchFamily="18" charset="0"/>
              </a:rPr>
              <a:t>à</a:t>
            </a:r>
            <a:r>
              <a:rPr lang="en-US" altLang="en-US" sz="2400">
                <a:effectLst/>
                <a:cs typeface="Times New Roman" panose="02020603050405020304" pitchFamily="18" charset="0"/>
              </a:rPr>
              <a:t> không ghi nhật ký lại</a:t>
            </a:r>
          </a:p>
          <a:p>
            <a:pPr marL="495300" lvl="1" indent="0" eaLnBrk="1" hangingPunct="1"/>
            <a:r>
              <a:rPr lang="en-US" altLang="en-US" sz="2400">
                <a:effectLst/>
                <a:cs typeface="Times New Roman" panose="02020603050405020304" pitchFamily="18" charset="0"/>
              </a:rPr>
              <a:t> Về chức năng ho</a:t>
            </a:r>
            <a:r>
              <a:rPr lang="en-US" altLang="en-US" sz="2400">
                <a:effectLst/>
                <a:latin typeface="Arial Narrow" panose="020B0606020202030204" pitchFamily="34" charset="0"/>
                <a:cs typeface="Times New Roman" panose="02020603050405020304" pitchFamily="18" charset="0"/>
              </a:rPr>
              <a:t>à</a:t>
            </a:r>
            <a:r>
              <a:rPr lang="en-US" altLang="en-US" sz="2400">
                <a:effectLst/>
                <a:cs typeface="Times New Roman" panose="02020603050405020304" pitchFamily="18" charset="0"/>
              </a:rPr>
              <a:t>n to</a:t>
            </a:r>
            <a:r>
              <a:rPr lang="en-US" altLang="en-US" sz="2400">
                <a:effectLst/>
                <a:latin typeface="Arial Narrow" panose="020B0606020202030204" pitchFamily="34" charset="0"/>
                <a:cs typeface="Times New Roman" panose="02020603050405020304" pitchFamily="18" charset="0"/>
              </a:rPr>
              <a:t>à</a:t>
            </a:r>
            <a:r>
              <a:rPr lang="en-US" altLang="en-US" sz="2400">
                <a:effectLst/>
                <a:cs typeface="Times New Roman" panose="02020603050405020304" pitchFamily="18" charset="0"/>
              </a:rPr>
              <a:t>n giống như câu lệnh Delete</a:t>
            </a:r>
          </a:p>
          <a:p>
            <a:pPr marL="495300" lvl="1" indent="0" eaLnBrk="1" hangingPunct="1"/>
            <a:r>
              <a:rPr lang="en-US" altLang="en-US" sz="2400">
                <a:effectLst/>
                <a:cs typeface="Times New Roman" panose="02020603050405020304" pitchFamily="18" charset="0"/>
              </a:rPr>
              <a:t> Nhanh hơn câu lệnh delete</a:t>
            </a:r>
          </a:p>
          <a:p>
            <a:pPr marL="495300" lvl="1" indent="0" eaLnBrk="1" hangingPunct="1"/>
            <a:r>
              <a:rPr lang="en-US" altLang="en-US" sz="2400">
                <a:effectLst/>
                <a:cs typeface="Times New Roman" panose="02020603050405020304" pitchFamily="18" charset="0"/>
              </a:rPr>
              <a:t> Không bật c</a:t>
            </a:r>
            <a:r>
              <a:rPr lang="en-US" altLang="en-US" sz="2400">
                <a:effectLst/>
                <a:latin typeface="Arial Narrow" panose="020B0606020202030204" pitchFamily="34" charset="0"/>
                <a:cs typeface="Times New Roman" panose="02020603050405020304" pitchFamily="18" charset="0"/>
              </a:rPr>
              <a:t>á</a:t>
            </a:r>
            <a:r>
              <a:rPr lang="en-US" altLang="en-US" sz="2400">
                <a:effectLst/>
                <a:cs typeface="Times New Roman" panose="02020603050405020304" pitchFamily="18" charset="0"/>
              </a:rPr>
              <a:t>c bẫy lỗi trigger</a:t>
            </a:r>
            <a:r>
              <a:rPr lang="en-US" altLang="en-US" sz="2400">
                <a:effectLst/>
              </a:rPr>
              <a:t> </a:t>
            </a:r>
          </a:p>
          <a:p>
            <a:pPr marL="495300" lvl="1" indent="0" eaLnBrk="1" hangingPunct="1">
              <a:buFontTx/>
              <a:buNone/>
            </a:pPr>
            <a:r>
              <a:rPr lang="en-US" altLang="en-US" sz="2400" b="1">
                <a:solidFill>
                  <a:srgbClr val="CC0000"/>
                </a:solidFill>
                <a:effectLst/>
                <a:cs typeface="Times New Roman" panose="02020603050405020304" pitchFamily="18" charset="0"/>
              </a:rPr>
              <a:t>TRUNCATE TABLE </a:t>
            </a:r>
            <a:r>
              <a:rPr lang="en-US" altLang="en-US" sz="2400" b="1" i="1">
                <a:solidFill>
                  <a:srgbClr val="CC0000"/>
                </a:solidFill>
                <a:effectLst/>
                <a:cs typeface="Times New Roman" panose="02020603050405020304" pitchFamily="18" charset="0"/>
              </a:rPr>
              <a:t>table_name</a:t>
            </a:r>
            <a:endParaRPr lang="en-US" altLang="en-US" sz="2400" b="1">
              <a:solidFill>
                <a:srgbClr val="CC0000"/>
              </a:solidFill>
              <a:effectLst/>
              <a:cs typeface="Times New Roman" panose="02020603050405020304" pitchFamily="18" charset="0"/>
            </a:endParaRPr>
          </a:p>
          <a:p>
            <a:pPr marL="0" indent="0" eaLnBrk="1" hangingPunct="1"/>
            <a:r>
              <a:rPr lang="en-US" altLang="en-US" sz="2400" b="1">
                <a:effectLst/>
                <a:cs typeface="Times New Roman" panose="02020603050405020304" pitchFamily="18" charset="0"/>
              </a:rPr>
              <a:t>  </a:t>
            </a:r>
            <a:r>
              <a:rPr lang="en-US" altLang="en-US" sz="2400">
                <a:effectLst/>
              </a:rPr>
              <a:t>V</a:t>
            </a:r>
            <a:r>
              <a:rPr lang="en-US" altLang="en-US" sz="2400">
                <a:effectLst/>
                <a:latin typeface="Arial Narrow" panose="020B0606020202030204" pitchFamily="34" charset="0"/>
              </a:rPr>
              <a:t>í</a:t>
            </a:r>
            <a:r>
              <a:rPr lang="en-US" altLang="en-US" sz="2400">
                <a:effectLst/>
              </a:rPr>
              <a:t> dụ</a:t>
            </a:r>
          </a:p>
          <a:p>
            <a:pPr marL="0" indent="0" eaLnBrk="1" hangingPunct="1">
              <a:spcBef>
                <a:spcPct val="0"/>
              </a:spcBef>
              <a:buFontTx/>
              <a:buNone/>
            </a:pPr>
            <a:endParaRPr lang="en-US" altLang="en-US" sz="2400">
              <a:effectLst/>
            </a:endParaRPr>
          </a:p>
          <a:p>
            <a:pPr marL="495300" lvl="1" indent="0" eaLnBrk="1" hangingPunct="1">
              <a:spcBef>
                <a:spcPct val="0"/>
              </a:spcBef>
              <a:buFontTx/>
              <a:buNone/>
            </a:pPr>
            <a:r>
              <a:rPr lang="en-US" altLang="en-US" sz="2400" b="1">
                <a:effectLst/>
              </a:rPr>
              <a:t> </a:t>
            </a:r>
            <a:r>
              <a:rPr lang="en-US" altLang="en-US" sz="2400">
                <a:effectLst/>
                <a:cs typeface="Times New Roman" panose="02020603050405020304" pitchFamily="18" charset="0"/>
              </a:rPr>
              <a:t>TRUNCATE TABLE NewProducts</a:t>
            </a:r>
          </a:p>
        </p:txBody>
      </p:sp>
      <p:sp>
        <p:nvSpPr>
          <p:cNvPr id="270340" name="Rectangle 4">
            <a:extLst>
              <a:ext uri="{FF2B5EF4-FFF2-40B4-BE49-F238E27FC236}">
                <a16:creationId xmlns:a16="http://schemas.microsoft.com/office/drawing/2014/main" id="{036E6A1F-0F3A-4BB2-B431-C7F7CA4A13DB}"/>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70341" name="Footer Placeholder 1">
            <a:extLst>
              <a:ext uri="{FF2B5EF4-FFF2-40B4-BE49-F238E27FC236}">
                <a16:creationId xmlns:a16="http://schemas.microsoft.com/office/drawing/2014/main" id="{2636FAD7-8EA8-46A6-B77C-C8EE37D484C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a:solidFill>
                  <a:srgbClr val="C00000"/>
                </a:solidFill>
              </a:rPr>
              <a:t>With </a:t>
            </a:r>
          </a:p>
        </p:txBody>
      </p:sp>
      <p:sp>
        <p:nvSpPr>
          <p:cNvPr id="3" name="Content Placeholder 2"/>
          <p:cNvSpPr>
            <a:spLocks noGrp="1"/>
          </p:cNvSpPr>
          <p:nvPr>
            <p:ph idx="1"/>
          </p:nvPr>
        </p:nvSpPr>
        <p:spPr/>
        <p:txBody>
          <a:bodyPr/>
          <a:lstStyle/>
          <a:p>
            <a:r>
              <a:rPr lang="en-US" dirty="0" err="1"/>
              <a:t>Trả</a:t>
            </a:r>
            <a:r>
              <a:rPr lang="en-US" dirty="0"/>
              <a:t>  </a:t>
            </a:r>
            <a:r>
              <a:rPr lang="en-US" dirty="0" err="1"/>
              <a:t>ra</a:t>
            </a:r>
            <a:r>
              <a:rPr lang="en-US" dirty="0"/>
              <a:t> </a:t>
            </a:r>
            <a:r>
              <a:rPr lang="en-US" dirty="0" err="1"/>
              <a:t>một</a:t>
            </a:r>
            <a:r>
              <a:rPr lang="en-US" dirty="0"/>
              <a:t> </a:t>
            </a:r>
            <a:r>
              <a:rPr lang="en-US" dirty="0" err="1"/>
              <a:t>tập</a:t>
            </a:r>
            <a:r>
              <a:rPr lang="en-US" dirty="0"/>
              <a:t> </a:t>
            </a:r>
            <a:r>
              <a:rPr lang="en-US" dirty="0" err="1"/>
              <a:t>kết</a:t>
            </a:r>
            <a:r>
              <a:rPr lang="en-US" dirty="0"/>
              <a:t> </a:t>
            </a:r>
            <a:r>
              <a:rPr lang="en-US" dirty="0" err="1"/>
              <a:t>quả</a:t>
            </a:r>
            <a:r>
              <a:rPr lang="en-US" dirty="0"/>
              <a:t> </a:t>
            </a:r>
            <a:r>
              <a:rPr lang="en-US" dirty="0" err="1"/>
              <a:t>lưu</a:t>
            </a:r>
            <a:r>
              <a:rPr lang="en-US" dirty="0"/>
              <a:t> </a:t>
            </a:r>
            <a:r>
              <a:rPr lang="en-US" dirty="0" err="1"/>
              <a:t>trữ</a:t>
            </a:r>
            <a:r>
              <a:rPr lang="en-US" dirty="0"/>
              <a:t> </a:t>
            </a:r>
            <a:r>
              <a:rPr lang="en-US" dirty="0" err="1"/>
              <a:t>tạm</a:t>
            </a:r>
            <a:r>
              <a:rPr lang="en-US" dirty="0"/>
              <a:t> </a:t>
            </a:r>
            <a:r>
              <a:rPr lang="en-US" dirty="0" err="1"/>
              <a:t>thời</a:t>
            </a:r>
            <a:r>
              <a:rPr lang="en-US" dirty="0"/>
              <a:t> </a:t>
            </a:r>
            <a:r>
              <a:rPr lang="en-US" dirty="0" err="1"/>
              <a:t>trong</a:t>
            </a:r>
            <a:r>
              <a:rPr lang="en-US" dirty="0"/>
              <a:t> </a:t>
            </a:r>
            <a:r>
              <a:rPr lang="en-US" dirty="0">
                <a:solidFill>
                  <a:srgbClr val="C00000"/>
                </a:solidFill>
              </a:rPr>
              <a:t>common table expression (CTE).</a:t>
            </a:r>
          </a:p>
          <a:p>
            <a:r>
              <a:rPr lang="en-US" dirty="0" err="1"/>
              <a:t>Tạo</a:t>
            </a:r>
            <a:r>
              <a:rPr lang="en-US" dirty="0"/>
              <a:t> CTE</a:t>
            </a:r>
          </a:p>
        </p:txBody>
      </p:sp>
      <p:pic>
        <p:nvPicPr>
          <p:cNvPr id="4" name="Picture 3"/>
          <p:cNvPicPr>
            <a:picLocks noChangeAspect="1"/>
          </p:cNvPicPr>
          <p:nvPr/>
        </p:nvPicPr>
        <p:blipFill rotWithShape="1">
          <a:blip r:embed="rId2"/>
          <a:srcRect l="1271" t="2708" b="-1"/>
          <a:stretch/>
        </p:blipFill>
        <p:spPr>
          <a:xfrm>
            <a:off x="1040524" y="3810000"/>
            <a:ext cx="4629015" cy="1676501"/>
          </a:xfrm>
          <a:prstGeom prst="rect">
            <a:avLst/>
          </a:prstGeom>
        </p:spPr>
      </p:pic>
      <p:sp>
        <p:nvSpPr>
          <p:cNvPr id="5" name="Rectangle 4"/>
          <p:cNvSpPr/>
          <p:nvPr/>
        </p:nvSpPr>
        <p:spPr>
          <a:xfrm>
            <a:off x="4694694" y="2919476"/>
            <a:ext cx="4572000" cy="3033972"/>
          </a:xfrm>
          <a:prstGeom prst="rect">
            <a:avLst/>
          </a:prstGeom>
        </p:spPr>
        <p:txBody>
          <a:bodyPr>
            <a:spAutoFit/>
          </a:bodyPr>
          <a:lstStyle/>
          <a:p>
            <a:pPr marL="771525">
              <a:lnSpc>
                <a:spcPct val="107000"/>
              </a:lnSpc>
              <a:spcBef>
                <a:spcPts val="0"/>
              </a:spcBef>
              <a:spcAft>
                <a:spcPts val="0"/>
              </a:spcAft>
            </a:pPr>
            <a:r>
              <a:rPr lang="en-GB" sz="2000" dirty="0">
                <a:ea typeface="Calibri" panose="020F0502020204030204" pitchFamily="34" charset="0"/>
                <a:cs typeface="Times New Roman" panose="02020603050405020304" pitchFamily="18" charset="0"/>
              </a:rPr>
              <a:t>USE AdventureWorks2008;</a:t>
            </a:r>
            <a:endParaRPr lang="en-US" sz="20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2000" dirty="0">
                <a:ea typeface="Calibri" panose="020F0502020204030204" pitchFamily="34" charset="0"/>
                <a:cs typeface="Times New Roman" panose="02020603050405020304" pitchFamily="18" charset="0"/>
              </a:rPr>
              <a:t>GO</a:t>
            </a:r>
            <a:endParaRPr lang="en-US" sz="2000" dirty="0">
              <a:ea typeface="Calibri" panose="020F0502020204030204" pitchFamily="34" charset="0"/>
              <a:cs typeface="Times New Roman" panose="02020603050405020304" pitchFamily="18" charset="0"/>
            </a:endParaRPr>
          </a:p>
          <a:p>
            <a:pPr marL="557213">
              <a:lnSpc>
                <a:spcPct val="107000"/>
              </a:lnSpc>
              <a:spcBef>
                <a:spcPts val="0"/>
              </a:spcBef>
              <a:spcAft>
                <a:spcPts val="0"/>
              </a:spcAft>
            </a:pPr>
            <a:r>
              <a:rPr lang="en-GB" sz="2000" dirty="0">
                <a:ea typeface="Calibri" panose="020F0502020204030204" pitchFamily="34" charset="0"/>
                <a:cs typeface="Times New Roman" panose="02020603050405020304" pitchFamily="18" charset="0"/>
              </a:rPr>
              <a:t>--1</a:t>
            </a:r>
            <a:endParaRPr lang="en-US" sz="20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2000" dirty="0">
                <a:ea typeface="Calibri" panose="020F0502020204030204" pitchFamily="34" charset="0"/>
                <a:cs typeface="Times New Roman" panose="02020603050405020304" pitchFamily="18" charset="0"/>
              </a:rPr>
              <a:t>WITH </a:t>
            </a:r>
            <a:r>
              <a:rPr lang="en-GB" sz="2000" dirty="0" err="1">
                <a:ea typeface="Calibri" panose="020F0502020204030204" pitchFamily="34" charset="0"/>
                <a:cs typeface="Times New Roman" panose="02020603050405020304" pitchFamily="18" charset="0"/>
              </a:rPr>
              <a:t>SumSale</a:t>
            </a:r>
            <a:r>
              <a:rPr lang="en-GB" sz="2000" dirty="0">
                <a:ea typeface="Calibri" panose="020F0502020204030204" pitchFamily="34" charset="0"/>
                <a:cs typeface="Times New Roman" panose="02020603050405020304" pitchFamily="18" charset="0"/>
              </a:rPr>
              <a:t> AS</a:t>
            </a:r>
            <a:endParaRPr lang="en-US" sz="20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2000" dirty="0">
                <a:ea typeface="Calibri" panose="020F0502020204030204" pitchFamily="34" charset="0"/>
                <a:cs typeface="Times New Roman" panose="02020603050405020304" pitchFamily="18" charset="0"/>
              </a:rPr>
              <a:t>(SELECT SUM(</a:t>
            </a:r>
            <a:r>
              <a:rPr lang="en-GB" sz="2000" dirty="0" err="1">
                <a:ea typeface="Calibri" panose="020F0502020204030204" pitchFamily="34" charset="0"/>
                <a:cs typeface="Times New Roman" panose="02020603050405020304" pitchFamily="18" charset="0"/>
              </a:rPr>
              <a:t>TotalDue</a:t>
            </a:r>
            <a:r>
              <a:rPr lang="en-GB" sz="2000" dirty="0">
                <a:ea typeface="Calibri" panose="020F0502020204030204" pitchFamily="34" charset="0"/>
                <a:cs typeface="Times New Roman" panose="02020603050405020304" pitchFamily="18" charset="0"/>
              </a:rPr>
              <a:t>) AS </a:t>
            </a:r>
            <a:r>
              <a:rPr lang="en-GB" sz="2000" dirty="0" err="1">
                <a:ea typeface="Calibri" panose="020F0502020204030204" pitchFamily="34" charset="0"/>
                <a:cs typeface="Times New Roman" panose="02020603050405020304" pitchFamily="18" charset="0"/>
              </a:rPr>
              <a:t>SumTotalDue</a:t>
            </a:r>
            <a:r>
              <a:rPr lang="en-GB" sz="2000" dirty="0">
                <a:ea typeface="Calibri" panose="020F0502020204030204" pitchFamily="34" charset="0"/>
                <a:cs typeface="Times New Roman" panose="02020603050405020304" pitchFamily="18" charset="0"/>
              </a:rPr>
              <a:t>,</a:t>
            </a:r>
            <a:endParaRPr lang="en-US" sz="20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2000" dirty="0" err="1">
                <a:ea typeface="Calibri" panose="020F0502020204030204" pitchFamily="34" charset="0"/>
                <a:cs typeface="Times New Roman" panose="02020603050405020304" pitchFamily="18" charset="0"/>
              </a:rPr>
              <a:t>CustomerID</a:t>
            </a:r>
            <a:endParaRPr lang="en-US" sz="20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2000" dirty="0">
                <a:ea typeface="Calibri" panose="020F0502020204030204" pitchFamily="34" charset="0"/>
                <a:cs typeface="Times New Roman" panose="02020603050405020304" pitchFamily="18" charset="0"/>
              </a:rPr>
              <a:t>FROM </a:t>
            </a:r>
            <a:r>
              <a:rPr lang="en-GB" sz="2000" dirty="0" err="1">
                <a:ea typeface="Calibri" panose="020F0502020204030204" pitchFamily="34" charset="0"/>
                <a:cs typeface="Times New Roman" panose="02020603050405020304" pitchFamily="18" charset="0"/>
              </a:rPr>
              <a:t>Sales.SalesOrderHeader</a:t>
            </a:r>
            <a:endParaRPr lang="en-US" sz="20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2000" dirty="0">
                <a:ea typeface="Calibri" panose="020F0502020204030204" pitchFamily="34" charset="0"/>
                <a:cs typeface="Times New Roman" panose="02020603050405020304" pitchFamily="18" charset="0"/>
              </a:rPr>
              <a:t>GROUP BY </a:t>
            </a:r>
            <a:r>
              <a:rPr lang="en-GB" sz="2000" dirty="0" err="1">
                <a:ea typeface="Calibri" panose="020F0502020204030204" pitchFamily="34" charset="0"/>
                <a:cs typeface="Times New Roman" panose="02020603050405020304" pitchFamily="18" charset="0"/>
              </a:rPr>
              <a:t>CustomerID</a:t>
            </a:r>
            <a:r>
              <a:rPr lang="en-GB" sz="2000" dirty="0">
                <a:ea typeface="Calibri" panose="020F0502020204030204" pitchFamily="34" charset="0"/>
                <a:cs typeface="Times New Roman" panose="02020603050405020304" pitchFamily="18" charset="0"/>
              </a:rPr>
              <a:t>)</a:t>
            </a:r>
            <a:endParaRPr lang="en-US" sz="20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8464709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Select </a:t>
            </a:r>
            <a:r>
              <a:rPr lang="en-US" dirty="0">
                <a:solidFill>
                  <a:srgbClr val="C00000"/>
                </a:solidFill>
              </a:rPr>
              <a:t>With </a:t>
            </a:r>
            <a:endParaRPr lang="en-US" dirty="0"/>
          </a:p>
        </p:txBody>
      </p:sp>
      <p:sp>
        <p:nvSpPr>
          <p:cNvPr id="3" name="Content Placeholder 2"/>
          <p:cNvSpPr>
            <a:spLocks noGrp="1"/>
          </p:cNvSpPr>
          <p:nvPr>
            <p:ph idx="1"/>
          </p:nvPr>
        </p:nvSpPr>
        <p:spPr/>
        <p:txBody>
          <a:bodyPr/>
          <a:lstStyle/>
          <a:p>
            <a:r>
              <a:rPr lang="en-US" dirty="0" err="1"/>
              <a:t>Sử</a:t>
            </a:r>
            <a:r>
              <a:rPr lang="en-US" dirty="0"/>
              <a:t> </a:t>
            </a:r>
            <a:r>
              <a:rPr lang="en-US" dirty="0" err="1"/>
              <a:t>dụng</a:t>
            </a:r>
            <a:r>
              <a:rPr lang="en-US" dirty="0"/>
              <a:t> CTE</a:t>
            </a:r>
          </a:p>
        </p:txBody>
      </p:sp>
      <p:pic>
        <p:nvPicPr>
          <p:cNvPr id="4" name="Picture 3"/>
          <p:cNvPicPr>
            <a:picLocks noChangeAspect="1"/>
          </p:cNvPicPr>
          <p:nvPr/>
        </p:nvPicPr>
        <p:blipFill rotWithShape="1">
          <a:blip r:embed="rId2"/>
          <a:srcRect b="8624"/>
          <a:stretch/>
        </p:blipFill>
        <p:spPr>
          <a:xfrm>
            <a:off x="872326" y="2759758"/>
            <a:ext cx="3608780" cy="2238563"/>
          </a:xfrm>
          <a:prstGeom prst="rect">
            <a:avLst/>
          </a:prstGeom>
        </p:spPr>
      </p:pic>
      <p:sp>
        <p:nvSpPr>
          <p:cNvPr id="5" name="Rectangle 4"/>
          <p:cNvSpPr/>
          <p:nvPr/>
        </p:nvSpPr>
        <p:spPr>
          <a:xfrm>
            <a:off x="4038600" y="2226309"/>
            <a:ext cx="4572000" cy="4274503"/>
          </a:xfrm>
          <a:prstGeom prst="rect">
            <a:avLst/>
          </a:prstGeom>
        </p:spPr>
        <p:txBody>
          <a:bodyPr>
            <a:spAutoFit/>
          </a:bodyPr>
          <a:lstStyle/>
          <a:p>
            <a:pPr marL="771525">
              <a:lnSpc>
                <a:spcPct val="107000"/>
              </a:lnSpc>
              <a:spcBef>
                <a:spcPts val="0"/>
              </a:spcBef>
              <a:spcAft>
                <a:spcPts val="0"/>
              </a:spcAft>
            </a:pPr>
            <a:r>
              <a:rPr lang="en-GB" sz="1500" dirty="0">
                <a:ea typeface="Calibri" panose="020F0502020204030204" pitchFamily="34" charset="0"/>
                <a:cs typeface="Times New Roman" panose="02020603050405020304" pitchFamily="18" charset="0"/>
              </a:rPr>
              <a:t>USE AdventureWorks2008;</a:t>
            </a:r>
            <a:endParaRPr lang="en-US"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1500" dirty="0">
                <a:ea typeface="Calibri" panose="020F0502020204030204" pitchFamily="34" charset="0"/>
                <a:cs typeface="Times New Roman" panose="02020603050405020304" pitchFamily="18" charset="0"/>
              </a:rPr>
              <a:t>GO</a:t>
            </a:r>
            <a:endParaRPr lang="en-US" sz="1500" dirty="0">
              <a:ea typeface="Calibri" panose="020F0502020204030204" pitchFamily="34" charset="0"/>
              <a:cs typeface="Times New Roman" panose="02020603050405020304" pitchFamily="18" charset="0"/>
            </a:endParaRPr>
          </a:p>
          <a:p>
            <a:pPr marL="557213">
              <a:lnSpc>
                <a:spcPct val="107000"/>
              </a:lnSpc>
              <a:spcBef>
                <a:spcPts val="0"/>
              </a:spcBef>
              <a:spcAft>
                <a:spcPts val="0"/>
              </a:spcAft>
            </a:pPr>
            <a:r>
              <a:rPr lang="en-GB" sz="1500" dirty="0">
                <a:ea typeface="Calibri" panose="020F0502020204030204" pitchFamily="34" charset="0"/>
                <a:cs typeface="Times New Roman" panose="02020603050405020304" pitchFamily="18" charset="0"/>
              </a:rPr>
              <a:t>--1</a:t>
            </a:r>
            <a:endParaRPr lang="en-US"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1500" dirty="0">
                <a:ea typeface="Calibri" panose="020F0502020204030204" pitchFamily="34" charset="0"/>
                <a:cs typeface="Times New Roman" panose="02020603050405020304" pitchFamily="18" charset="0"/>
              </a:rPr>
              <a:t>WITH </a:t>
            </a:r>
            <a:r>
              <a:rPr lang="en-GB" sz="1500" dirty="0" err="1">
                <a:solidFill>
                  <a:srgbClr val="C00000"/>
                </a:solidFill>
                <a:ea typeface="Calibri" panose="020F0502020204030204" pitchFamily="34" charset="0"/>
                <a:cs typeface="Times New Roman" panose="02020603050405020304" pitchFamily="18" charset="0"/>
              </a:rPr>
              <a:t>SumSale</a:t>
            </a:r>
            <a:r>
              <a:rPr lang="en-GB" sz="1500" dirty="0">
                <a:solidFill>
                  <a:srgbClr val="C00000"/>
                </a:solidFill>
                <a:ea typeface="Calibri" panose="020F0502020204030204" pitchFamily="34" charset="0"/>
                <a:cs typeface="Times New Roman" panose="02020603050405020304" pitchFamily="18" charset="0"/>
              </a:rPr>
              <a:t> </a:t>
            </a:r>
            <a:r>
              <a:rPr lang="en-GB" sz="1500" dirty="0">
                <a:ea typeface="Calibri" panose="020F0502020204030204" pitchFamily="34" charset="0"/>
                <a:cs typeface="Times New Roman" panose="02020603050405020304" pitchFamily="18" charset="0"/>
              </a:rPr>
              <a:t>AS</a:t>
            </a:r>
            <a:endParaRPr lang="en-US"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1500" dirty="0">
                <a:ea typeface="Calibri" panose="020F0502020204030204" pitchFamily="34" charset="0"/>
                <a:cs typeface="Times New Roman" panose="02020603050405020304" pitchFamily="18" charset="0"/>
              </a:rPr>
              <a:t>(SELECT SUM(</a:t>
            </a:r>
            <a:r>
              <a:rPr lang="en-GB" sz="1500" dirty="0" err="1">
                <a:ea typeface="Calibri" panose="020F0502020204030204" pitchFamily="34" charset="0"/>
                <a:cs typeface="Times New Roman" panose="02020603050405020304" pitchFamily="18" charset="0"/>
              </a:rPr>
              <a:t>TotalDue</a:t>
            </a:r>
            <a:r>
              <a:rPr lang="en-GB" sz="1500" dirty="0">
                <a:ea typeface="Calibri" panose="020F0502020204030204" pitchFamily="34" charset="0"/>
                <a:cs typeface="Times New Roman" panose="02020603050405020304" pitchFamily="18" charset="0"/>
              </a:rPr>
              <a:t>) AS </a:t>
            </a:r>
            <a:r>
              <a:rPr lang="en-GB" sz="1500" dirty="0" err="1">
                <a:ea typeface="Calibri" panose="020F0502020204030204" pitchFamily="34" charset="0"/>
                <a:cs typeface="Times New Roman" panose="02020603050405020304" pitchFamily="18" charset="0"/>
              </a:rPr>
              <a:t>SumTotalDue</a:t>
            </a:r>
            <a:r>
              <a:rPr lang="en-GB" sz="1500" dirty="0">
                <a:ea typeface="Calibri" panose="020F0502020204030204" pitchFamily="34" charset="0"/>
                <a:cs typeface="Times New Roman" panose="02020603050405020304" pitchFamily="18" charset="0"/>
              </a:rPr>
              <a:t>,</a:t>
            </a:r>
            <a:endParaRPr lang="en-US"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1500" dirty="0" err="1">
                <a:ea typeface="Calibri" panose="020F0502020204030204" pitchFamily="34" charset="0"/>
                <a:cs typeface="Times New Roman" panose="02020603050405020304" pitchFamily="18" charset="0"/>
              </a:rPr>
              <a:t>CustomerID</a:t>
            </a:r>
            <a:endParaRPr lang="en-US"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1500" dirty="0">
                <a:ea typeface="Calibri" panose="020F0502020204030204" pitchFamily="34" charset="0"/>
                <a:cs typeface="Times New Roman" panose="02020603050405020304" pitchFamily="18" charset="0"/>
              </a:rPr>
              <a:t>FROM </a:t>
            </a:r>
            <a:r>
              <a:rPr lang="en-GB" sz="1500" dirty="0" err="1">
                <a:ea typeface="Calibri" panose="020F0502020204030204" pitchFamily="34" charset="0"/>
                <a:cs typeface="Times New Roman" panose="02020603050405020304" pitchFamily="18" charset="0"/>
              </a:rPr>
              <a:t>Sales.SalesOrderHeader</a:t>
            </a:r>
            <a:endParaRPr lang="en-US"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1500" dirty="0">
                <a:ea typeface="Calibri" panose="020F0502020204030204" pitchFamily="34" charset="0"/>
                <a:cs typeface="Times New Roman" panose="02020603050405020304" pitchFamily="18" charset="0"/>
              </a:rPr>
              <a:t>GROUP BY </a:t>
            </a:r>
            <a:r>
              <a:rPr lang="en-GB" sz="1500" dirty="0" err="1">
                <a:ea typeface="Calibri" panose="020F0502020204030204" pitchFamily="34" charset="0"/>
                <a:cs typeface="Times New Roman" panose="02020603050405020304" pitchFamily="18" charset="0"/>
              </a:rPr>
              <a:t>CustomerID</a:t>
            </a:r>
            <a:r>
              <a:rPr lang="en-GB" sz="1500" dirty="0">
                <a:ea typeface="Calibri" panose="020F0502020204030204" pitchFamily="34" charset="0"/>
                <a:cs typeface="Times New Roman" panose="02020603050405020304" pitchFamily="18" charset="0"/>
              </a:rPr>
              <a:t>)</a:t>
            </a:r>
          </a:p>
          <a:p>
            <a:pPr marL="771525">
              <a:lnSpc>
                <a:spcPct val="107000"/>
              </a:lnSpc>
              <a:spcBef>
                <a:spcPts val="0"/>
              </a:spcBef>
              <a:spcAft>
                <a:spcPts val="0"/>
              </a:spcAft>
            </a:pPr>
            <a:endParaRPr lang="en-GB"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endParaRPr lang="en-US"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1500" dirty="0">
                <a:ea typeface="Calibri" panose="020F0502020204030204" pitchFamily="34" charset="0"/>
                <a:cs typeface="Times New Roman" panose="02020603050405020304" pitchFamily="18" charset="0"/>
              </a:rPr>
              <a:t>SELECT </a:t>
            </a:r>
            <a:r>
              <a:rPr lang="en-GB" sz="1500" dirty="0" err="1">
                <a:ea typeface="Calibri" panose="020F0502020204030204" pitchFamily="34" charset="0"/>
                <a:cs typeface="Times New Roman" panose="02020603050405020304" pitchFamily="18" charset="0"/>
              </a:rPr>
              <a:t>o.CustomerID</a:t>
            </a:r>
            <a:r>
              <a:rPr lang="en-GB" sz="1500" dirty="0">
                <a:ea typeface="Calibri" panose="020F0502020204030204" pitchFamily="34" charset="0"/>
                <a:cs typeface="Times New Roman" panose="02020603050405020304" pitchFamily="18" charset="0"/>
              </a:rPr>
              <a:t>, </a:t>
            </a:r>
            <a:r>
              <a:rPr lang="en-GB" sz="1500" dirty="0" err="1">
                <a:ea typeface="Calibri" panose="020F0502020204030204" pitchFamily="34" charset="0"/>
                <a:cs typeface="Times New Roman" panose="02020603050405020304" pitchFamily="18" charset="0"/>
              </a:rPr>
              <a:t>TotalDue</a:t>
            </a:r>
            <a:r>
              <a:rPr lang="en-GB" sz="1500" dirty="0">
                <a:ea typeface="Calibri" panose="020F0502020204030204" pitchFamily="34" charset="0"/>
                <a:cs typeface="Times New Roman" panose="02020603050405020304" pitchFamily="18" charset="0"/>
              </a:rPr>
              <a:t>,</a:t>
            </a:r>
            <a:endParaRPr lang="en-US"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1500" dirty="0" err="1">
                <a:ea typeface="Calibri" panose="020F0502020204030204" pitchFamily="34" charset="0"/>
                <a:cs typeface="Times New Roman" panose="02020603050405020304" pitchFamily="18" charset="0"/>
              </a:rPr>
              <a:t>TotalDue</a:t>
            </a:r>
            <a:r>
              <a:rPr lang="en-GB" sz="1500" dirty="0">
                <a:ea typeface="Calibri" panose="020F0502020204030204" pitchFamily="34" charset="0"/>
                <a:cs typeface="Times New Roman" panose="02020603050405020304" pitchFamily="18" charset="0"/>
              </a:rPr>
              <a:t> / </a:t>
            </a:r>
            <a:r>
              <a:rPr lang="en-GB" sz="1500" dirty="0" err="1">
                <a:ea typeface="Calibri" panose="020F0502020204030204" pitchFamily="34" charset="0"/>
                <a:cs typeface="Times New Roman" panose="02020603050405020304" pitchFamily="18" charset="0"/>
              </a:rPr>
              <a:t>SumTotalDue</a:t>
            </a:r>
            <a:r>
              <a:rPr lang="en-GB" sz="1500" dirty="0">
                <a:ea typeface="Calibri" panose="020F0502020204030204" pitchFamily="34" charset="0"/>
                <a:cs typeface="Times New Roman" panose="02020603050405020304" pitchFamily="18" charset="0"/>
              </a:rPr>
              <a:t> * 100 AS </a:t>
            </a:r>
            <a:r>
              <a:rPr lang="en-GB" sz="1500" dirty="0" err="1">
                <a:ea typeface="Calibri" panose="020F0502020204030204" pitchFamily="34" charset="0"/>
                <a:cs typeface="Times New Roman" panose="02020603050405020304" pitchFamily="18" charset="0"/>
              </a:rPr>
              <a:t>PercentOfSales</a:t>
            </a:r>
            <a:endParaRPr lang="en-US"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1500" dirty="0">
                <a:ea typeface="Calibri" panose="020F0502020204030204" pitchFamily="34" charset="0"/>
                <a:cs typeface="Times New Roman" panose="02020603050405020304" pitchFamily="18" charset="0"/>
              </a:rPr>
              <a:t>FROM </a:t>
            </a:r>
            <a:r>
              <a:rPr lang="en-GB" sz="1500" dirty="0" err="1">
                <a:solidFill>
                  <a:srgbClr val="C00000"/>
                </a:solidFill>
                <a:ea typeface="Calibri" panose="020F0502020204030204" pitchFamily="34" charset="0"/>
                <a:cs typeface="Times New Roman" panose="02020603050405020304" pitchFamily="18" charset="0"/>
              </a:rPr>
              <a:t>SumSale</a:t>
            </a:r>
            <a:r>
              <a:rPr lang="en-GB" sz="1500" dirty="0">
                <a:ea typeface="Calibri" panose="020F0502020204030204" pitchFamily="34" charset="0"/>
                <a:cs typeface="Times New Roman" panose="02020603050405020304" pitchFamily="18" charset="0"/>
              </a:rPr>
              <a:t> INNER JOIN </a:t>
            </a:r>
            <a:r>
              <a:rPr lang="en-GB" sz="1500" dirty="0" err="1">
                <a:ea typeface="Calibri" panose="020F0502020204030204" pitchFamily="34" charset="0"/>
                <a:cs typeface="Times New Roman" panose="02020603050405020304" pitchFamily="18" charset="0"/>
              </a:rPr>
              <a:t>Sales.SalesOrderHeader</a:t>
            </a:r>
            <a:r>
              <a:rPr lang="en-GB" sz="1500" dirty="0">
                <a:ea typeface="Calibri" panose="020F0502020204030204" pitchFamily="34" charset="0"/>
                <a:cs typeface="Times New Roman" panose="02020603050405020304" pitchFamily="18" charset="0"/>
              </a:rPr>
              <a:t> AS o</a:t>
            </a:r>
            <a:endParaRPr lang="en-US"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1500" dirty="0">
                <a:ea typeface="Calibri" panose="020F0502020204030204" pitchFamily="34" charset="0"/>
                <a:cs typeface="Times New Roman" panose="02020603050405020304" pitchFamily="18" charset="0"/>
              </a:rPr>
              <a:t>ON </a:t>
            </a:r>
            <a:r>
              <a:rPr lang="en-GB" sz="1500" dirty="0" err="1">
                <a:ea typeface="Calibri" panose="020F0502020204030204" pitchFamily="34" charset="0"/>
                <a:cs typeface="Times New Roman" panose="02020603050405020304" pitchFamily="18" charset="0"/>
              </a:rPr>
              <a:t>SumSale.CustomerID</a:t>
            </a:r>
            <a:r>
              <a:rPr lang="en-GB" sz="1500" dirty="0">
                <a:ea typeface="Calibri" panose="020F0502020204030204" pitchFamily="34" charset="0"/>
                <a:cs typeface="Times New Roman" panose="02020603050405020304" pitchFamily="18" charset="0"/>
              </a:rPr>
              <a:t> = </a:t>
            </a:r>
            <a:r>
              <a:rPr lang="en-GB" sz="1500" dirty="0" err="1">
                <a:ea typeface="Calibri" panose="020F0502020204030204" pitchFamily="34" charset="0"/>
                <a:cs typeface="Times New Roman" panose="02020603050405020304" pitchFamily="18" charset="0"/>
              </a:rPr>
              <a:t>o.CustomerID</a:t>
            </a:r>
            <a:endParaRPr lang="en-US" sz="1500" dirty="0">
              <a:ea typeface="Calibri" panose="020F0502020204030204" pitchFamily="34" charset="0"/>
              <a:cs typeface="Times New Roman" panose="02020603050405020304" pitchFamily="18" charset="0"/>
            </a:endParaRPr>
          </a:p>
          <a:p>
            <a:pPr marL="771525">
              <a:lnSpc>
                <a:spcPct val="107000"/>
              </a:lnSpc>
              <a:spcBef>
                <a:spcPts val="0"/>
              </a:spcBef>
              <a:spcAft>
                <a:spcPts val="0"/>
              </a:spcAft>
            </a:pPr>
            <a:r>
              <a:rPr lang="en-GB" sz="1500" dirty="0">
                <a:ea typeface="Calibri" panose="020F0502020204030204" pitchFamily="34" charset="0"/>
                <a:cs typeface="Times New Roman" panose="02020603050405020304" pitchFamily="18" charset="0"/>
              </a:rPr>
              <a:t>ORDER BY </a:t>
            </a:r>
            <a:r>
              <a:rPr lang="en-GB" sz="1500" dirty="0" err="1">
                <a:ea typeface="Calibri" panose="020F0502020204030204" pitchFamily="34" charset="0"/>
                <a:cs typeface="Times New Roman" panose="02020603050405020304" pitchFamily="18" charset="0"/>
              </a:rPr>
              <a:t>CustomerID</a:t>
            </a:r>
            <a:r>
              <a:rPr lang="en-GB" sz="1500" dirty="0">
                <a:ea typeface="Calibri" panose="020F0502020204030204" pitchFamily="34" charset="0"/>
                <a:cs typeface="Times New Roman" panose="02020603050405020304" pitchFamily="18" charset="0"/>
              </a:rPr>
              <a:t>;</a:t>
            </a:r>
            <a:endParaRPr lang="en-US" sz="1500"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3471205"/>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179322E-5F02-4414-B356-EB330F895344}" type="slidenum">
              <a:rPr lang="en-US">
                <a:solidFill>
                  <a:srgbClr val="898989"/>
                </a:solidFill>
                <a:latin typeface="Calibri" panose="020F0502020204030204" pitchFamily="34" charset="0"/>
              </a:rPr>
              <a:pPr eaLnBrk="1" hangingPunct="1"/>
              <a:t>215</a:t>
            </a:fld>
            <a:endParaRPr lang="en-US">
              <a:solidFill>
                <a:srgbClr val="898989"/>
              </a:solidFill>
              <a:latin typeface="Calibri" panose="020F0502020204030204" pitchFamily="34" charset="0"/>
            </a:endParaRPr>
          </a:p>
        </p:txBody>
      </p:sp>
      <p:sp>
        <p:nvSpPr>
          <p:cNvPr id="118789" name="Text Box 12"/>
          <p:cNvSpPr txBox="1">
            <a:spLocks noChangeArrowheads="1"/>
          </p:cNvSpPr>
          <p:nvPr/>
        </p:nvSpPr>
        <p:spPr bwMode="auto">
          <a:xfrm>
            <a:off x="1158176" y="857250"/>
            <a:ext cx="6461824"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sz="3600" b="1" dirty="0">
                <a:solidFill>
                  <a:srgbClr val="C00000"/>
                </a:solidFill>
              </a:rPr>
              <a:t>Select </a:t>
            </a:r>
            <a:r>
              <a:rPr lang="en-US" sz="3600" b="1" dirty="0" err="1">
                <a:solidFill>
                  <a:srgbClr val="C00000"/>
                </a:solidFill>
              </a:rPr>
              <a:t>với</a:t>
            </a:r>
            <a:r>
              <a:rPr lang="en-US" sz="3600" b="1" dirty="0">
                <a:solidFill>
                  <a:srgbClr val="C00000"/>
                </a:solidFill>
              </a:rPr>
              <a:t> </a:t>
            </a:r>
            <a:r>
              <a:rPr lang="en-US" sz="3600" b="1" dirty="0" err="1">
                <a:solidFill>
                  <a:srgbClr val="C00000"/>
                </a:solidFill>
              </a:rPr>
              <a:t>cấu</a:t>
            </a:r>
            <a:r>
              <a:rPr lang="en-US" sz="3600" b="1" dirty="0">
                <a:solidFill>
                  <a:srgbClr val="C00000"/>
                </a:solidFill>
              </a:rPr>
              <a:t> </a:t>
            </a:r>
            <a:r>
              <a:rPr lang="en-US" sz="3600" b="1" dirty="0" err="1">
                <a:solidFill>
                  <a:srgbClr val="C00000"/>
                </a:solidFill>
              </a:rPr>
              <a:t>trúc</a:t>
            </a:r>
            <a:r>
              <a:rPr lang="en-US" sz="3600" b="1" dirty="0">
                <a:solidFill>
                  <a:srgbClr val="C00000"/>
                </a:solidFill>
              </a:rPr>
              <a:t> </a:t>
            </a:r>
            <a:r>
              <a:rPr lang="en-US" sz="3600" b="1" dirty="0" err="1">
                <a:solidFill>
                  <a:srgbClr val="C00000"/>
                </a:solidFill>
              </a:rPr>
              <a:t>Case..When</a:t>
            </a:r>
            <a:endParaRPr lang="en-US" altLang="en-US" sz="3600" b="1" dirty="0">
              <a:solidFill>
                <a:srgbClr val="C00000"/>
              </a:solidFill>
              <a:latin typeface="Arial" panose="020B0604020202020204" pitchFamily="34" charset="0"/>
            </a:endParaRPr>
          </a:p>
        </p:txBody>
      </p:sp>
      <p:sp>
        <p:nvSpPr>
          <p:cNvPr id="13" name="Content Placeholder 2"/>
          <p:cNvSpPr txBox="1">
            <a:spLocks/>
          </p:cNvSpPr>
          <p:nvPr/>
        </p:nvSpPr>
        <p:spPr>
          <a:xfrm>
            <a:off x="1158176" y="2190209"/>
            <a:ext cx="6286500" cy="290849"/>
          </a:xfrm>
          <a:prstGeom prst="rect">
            <a:avLst/>
          </a:prstGeom>
        </p:spPr>
        <p:txBody>
          <a:bodyPr/>
          <a:lst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lvl="1"/>
            <a:r>
              <a:rPr lang="en-US" sz="2100" b="1">
                <a:cs typeface="Times New Roman" pitchFamily="18" charset="0"/>
              </a:rPr>
              <a:t>Searched CASE function</a:t>
            </a:r>
            <a:endParaRPr lang="en-US" sz="2100" dirty="0"/>
          </a:p>
        </p:txBody>
      </p:sp>
      <p:sp>
        <p:nvSpPr>
          <p:cNvPr id="14" name="TextBox 13"/>
          <p:cNvSpPr txBox="1"/>
          <p:nvPr/>
        </p:nvSpPr>
        <p:spPr>
          <a:xfrm>
            <a:off x="1472501" y="3013115"/>
            <a:ext cx="5657850" cy="2354491"/>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marL="0" lvl="1"/>
            <a:r>
              <a:rPr lang="en-US" sz="2100" b="1" dirty="0">
                <a:solidFill>
                  <a:srgbClr val="C00000"/>
                </a:solidFill>
                <a:latin typeface="Cambria" pitchFamily="18" charset="0"/>
                <a:cs typeface="Times New Roman" pitchFamily="18" charset="0"/>
              </a:rPr>
              <a:t>CASE</a:t>
            </a:r>
            <a:br>
              <a:rPr lang="en-US" sz="2100" b="1" dirty="0">
                <a:solidFill>
                  <a:srgbClr val="C00000"/>
                </a:solidFill>
                <a:latin typeface="Cambria" pitchFamily="18" charset="0"/>
                <a:cs typeface="Times New Roman" pitchFamily="18" charset="0"/>
              </a:rPr>
            </a:br>
            <a:r>
              <a:rPr lang="en-US" sz="2100" b="1" dirty="0">
                <a:solidFill>
                  <a:srgbClr val="C00000"/>
                </a:solidFill>
                <a:latin typeface="Cambria" pitchFamily="18" charset="0"/>
                <a:cs typeface="Times New Roman" pitchFamily="18" charset="0"/>
              </a:rPr>
              <a:t>	WHEN </a:t>
            </a:r>
            <a:r>
              <a:rPr lang="en-US" sz="2100" b="1" i="1" dirty="0" err="1">
                <a:solidFill>
                  <a:srgbClr val="C00000"/>
                </a:solidFill>
                <a:latin typeface="Cambria" pitchFamily="18" charset="0"/>
                <a:cs typeface="Times New Roman" pitchFamily="18" charset="0"/>
              </a:rPr>
              <a:t>Boolean_expression</a:t>
            </a:r>
            <a:r>
              <a:rPr lang="en-US" sz="2100" b="1" dirty="0">
                <a:solidFill>
                  <a:srgbClr val="C00000"/>
                </a:solidFill>
                <a:latin typeface="Cambria" pitchFamily="18" charset="0"/>
                <a:cs typeface="Times New Roman" pitchFamily="18" charset="0"/>
              </a:rPr>
              <a:t> THEN 				</a:t>
            </a:r>
            <a:r>
              <a:rPr lang="en-US" sz="2100" b="1" i="1" dirty="0" err="1">
                <a:solidFill>
                  <a:srgbClr val="C00000"/>
                </a:solidFill>
                <a:latin typeface="Cambria" pitchFamily="18" charset="0"/>
                <a:cs typeface="Times New Roman" pitchFamily="18" charset="0"/>
              </a:rPr>
              <a:t>result_expression</a:t>
            </a:r>
            <a:r>
              <a:rPr lang="en-US" sz="2100" b="1" dirty="0">
                <a:solidFill>
                  <a:srgbClr val="C00000"/>
                </a:solidFill>
                <a:latin typeface="Cambria" pitchFamily="18" charset="0"/>
                <a:cs typeface="Times New Roman" pitchFamily="18" charset="0"/>
              </a:rPr>
              <a:t> [ ...</a:t>
            </a:r>
            <a:r>
              <a:rPr lang="en-US" sz="2100" b="1" i="1" dirty="0">
                <a:solidFill>
                  <a:srgbClr val="C00000"/>
                </a:solidFill>
                <a:latin typeface="Cambria" pitchFamily="18" charset="0"/>
                <a:cs typeface="Times New Roman" pitchFamily="18" charset="0"/>
              </a:rPr>
              <a:t>n </a:t>
            </a:r>
            <a:r>
              <a:rPr lang="en-US" sz="2100" b="1" dirty="0">
                <a:solidFill>
                  <a:srgbClr val="C00000"/>
                </a:solidFill>
                <a:latin typeface="Cambria" pitchFamily="18" charset="0"/>
                <a:cs typeface="Times New Roman" pitchFamily="18" charset="0"/>
              </a:rPr>
              <a:t>] </a:t>
            </a:r>
            <a:br>
              <a:rPr lang="en-US" sz="2100" b="1" dirty="0">
                <a:solidFill>
                  <a:srgbClr val="C00000"/>
                </a:solidFill>
                <a:latin typeface="Cambria" pitchFamily="18" charset="0"/>
                <a:cs typeface="Times New Roman" pitchFamily="18" charset="0"/>
              </a:rPr>
            </a:br>
            <a:r>
              <a:rPr lang="en-US" sz="2100" b="1" dirty="0">
                <a:solidFill>
                  <a:srgbClr val="C00000"/>
                </a:solidFill>
                <a:latin typeface="Cambria" pitchFamily="18" charset="0"/>
                <a:cs typeface="Times New Roman" pitchFamily="18" charset="0"/>
              </a:rPr>
              <a:t>  	 [ ELSE </a:t>
            </a:r>
            <a:r>
              <a:rPr lang="en-US" sz="2100" b="1" i="1" dirty="0" err="1">
                <a:solidFill>
                  <a:srgbClr val="C00000"/>
                </a:solidFill>
                <a:latin typeface="Cambria" pitchFamily="18" charset="0"/>
                <a:cs typeface="Times New Roman" pitchFamily="18" charset="0"/>
              </a:rPr>
              <a:t>else_result_expression</a:t>
            </a:r>
            <a:r>
              <a:rPr lang="en-US" sz="2100" b="1" i="1" dirty="0">
                <a:solidFill>
                  <a:srgbClr val="C00000"/>
                </a:solidFill>
                <a:latin typeface="Cambria" pitchFamily="18" charset="0"/>
                <a:cs typeface="Times New Roman" pitchFamily="18" charset="0"/>
              </a:rPr>
              <a:t> </a:t>
            </a:r>
            <a:r>
              <a:rPr lang="en-US" sz="2100" b="1" dirty="0">
                <a:solidFill>
                  <a:srgbClr val="C00000"/>
                </a:solidFill>
                <a:latin typeface="Cambria" pitchFamily="18" charset="0"/>
                <a:cs typeface="Times New Roman" pitchFamily="18" charset="0"/>
              </a:rPr>
              <a:t>] </a:t>
            </a:r>
            <a:br>
              <a:rPr lang="en-US" sz="2100" b="1" dirty="0">
                <a:solidFill>
                  <a:srgbClr val="C00000"/>
                </a:solidFill>
                <a:latin typeface="Cambria" pitchFamily="18" charset="0"/>
                <a:cs typeface="Times New Roman" pitchFamily="18" charset="0"/>
              </a:rPr>
            </a:br>
            <a:r>
              <a:rPr lang="en-US" sz="2100" b="1" dirty="0">
                <a:solidFill>
                  <a:srgbClr val="C00000"/>
                </a:solidFill>
                <a:latin typeface="Cambria" pitchFamily="18" charset="0"/>
                <a:cs typeface="Times New Roman" pitchFamily="18" charset="0"/>
              </a:rPr>
              <a:t>END</a:t>
            </a:r>
          </a:p>
          <a:p>
            <a:endParaRPr lang="en-US" sz="2100" b="1" dirty="0">
              <a:solidFill>
                <a:srgbClr val="C00000"/>
              </a:solidFill>
              <a:latin typeface="Cambria" pitchFamily="18" charset="0"/>
            </a:endParaRPr>
          </a:p>
        </p:txBody>
      </p:sp>
      <p:pic>
        <p:nvPicPr>
          <p:cNvPr id="15" name="Picture 5" descr="C7ppt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17355" y="109161"/>
            <a:ext cx="1097756" cy="19204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63752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179322E-5F02-4414-B356-EB330F895344}" type="slidenum">
              <a:rPr lang="en-US">
                <a:solidFill>
                  <a:srgbClr val="898989"/>
                </a:solidFill>
                <a:latin typeface="Calibri" panose="020F0502020204030204" pitchFamily="34" charset="0"/>
              </a:rPr>
              <a:pPr eaLnBrk="1" hangingPunct="1"/>
              <a:t>216</a:t>
            </a:fld>
            <a:endParaRPr lang="en-US">
              <a:solidFill>
                <a:srgbClr val="898989"/>
              </a:solidFill>
              <a:latin typeface="Calibri" panose="020F0502020204030204" pitchFamily="34" charset="0"/>
            </a:endParaRPr>
          </a:p>
        </p:txBody>
      </p:sp>
      <p:pic>
        <p:nvPicPr>
          <p:cNvPr id="15" name="Picture 5" descr="C7ppt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046244" y="152400"/>
            <a:ext cx="1097756" cy="192047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5"/>
          <p:cNvSpPr>
            <a:spLocks noChangeArrowheads="1"/>
          </p:cNvSpPr>
          <p:nvPr/>
        </p:nvSpPr>
        <p:spPr bwMode="auto">
          <a:xfrm>
            <a:off x="1261788" y="2027998"/>
            <a:ext cx="6731767"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fontAlgn="base">
              <a:spcBef>
                <a:spcPct val="0"/>
              </a:spcBef>
              <a:spcAft>
                <a:spcPct val="0"/>
              </a:spcAft>
              <a:defRPr sz="2400">
                <a:solidFill>
                  <a:schemeClr val="tx1"/>
                </a:solidFill>
                <a:latin typeface="Arial" panose="020B0604020202020204" pitchFamily="34" charset="0"/>
              </a:defRPr>
            </a:lvl6pPr>
            <a:lvl7pPr marL="2971800" indent="-228600" fontAlgn="base">
              <a:spcBef>
                <a:spcPct val="0"/>
              </a:spcBef>
              <a:spcAft>
                <a:spcPct val="0"/>
              </a:spcAft>
              <a:defRPr sz="2400">
                <a:solidFill>
                  <a:schemeClr val="tx1"/>
                </a:solidFill>
                <a:latin typeface="Arial" panose="020B0604020202020204" pitchFamily="34" charset="0"/>
              </a:defRPr>
            </a:lvl7pPr>
            <a:lvl8pPr marL="3429000" indent="-228600" fontAlgn="base">
              <a:spcBef>
                <a:spcPct val="0"/>
              </a:spcBef>
              <a:spcAft>
                <a:spcPct val="0"/>
              </a:spcAft>
              <a:defRPr sz="2400">
                <a:solidFill>
                  <a:schemeClr val="tx1"/>
                </a:solidFill>
                <a:latin typeface="Arial" panose="020B0604020202020204" pitchFamily="34" charset="0"/>
              </a:defRPr>
            </a:lvl8pPr>
            <a:lvl9pPr marL="3886200" indent="-228600" fontAlgn="base">
              <a:spcBef>
                <a:spcPct val="0"/>
              </a:spcBef>
              <a:spcAft>
                <a:spcPct val="0"/>
              </a:spcAft>
              <a:defRPr sz="2400">
                <a:solidFill>
                  <a:schemeClr val="tx1"/>
                </a:solidFill>
                <a:latin typeface="Arial" panose="020B0604020202020204" pitchFamily="34" charset="0"/>
              </a:defRPr>
            </a:lvl9pPr>
          </a:lstStyle>
          <a:p>
            <a:pPr>
              <a:spcBef>
                <a:spcPct val="20000"/>
              </a:spcBef>
              <a:buClr>
                <a:schemeClr val="folHlink"/>
              </a:buClr>
              <a:buSzPct val="60000"/>
              <a:buFont typeface="Wingdings" panose="05000000000000000000" pitchFamily="2" charset="2"/>
              <a:buChar char="n"/>
            </a:pPr>
            <a:r>
              <a:rPr lang="en-US" sz="2100">
                <a:solidFill>
                  <a:srgbClr val="800000"/>
                </a:solidFill>
                <a:latin typeface="Times New Roman" panose="02020603050405020304" pitchFamily="18" charset="0"/>
                <a:cs typeface="Times New Roman" panose="02020603050405020304" pitchFamily="18" charset="0"/>
              </a:rPr>
              <a:t>Example 2 :</a:t>
            </a:r>
          </a:p>
          <a:p>
            <a:r>
              <a:rPr lang="en-US" sz="2100">
                <a:solidFill>
                  <a:srgbClr val="800000"/>
                </a:solidFill>
                <a:latin typeface="Times New Roman" panose="02020603050405020304" pitchFamily="18" charset="0"/>
                <a:cs typeface="Times New Roman" panose="02020603050405020304" pitchFamily="18" charset="0"/>
              </a:rPr>
              <a:t>	</a:t>
            </a:r>
            <a:r>
              <a:rPr lang="en-US" sz="2100">
                <a:latin typeface="Times New Roman" panose="02020603050405020304" pitchFamily="18" charset="0"/>
              </a:rPr>
              <a:t>Select ProductName, Unitprice, </a:t>
            </a:r>
          </a:p>
          <a:p>
            <a:r>
              <a:rPr lang="en-US" sz="2100">
                <a:latin typeface="Times New Roman" panose="02020603050405020304" pitchFamily="18" charset="0"/>
              </a:rPr>
              <a:t>	'Classification'=CASE</a:t>
            </a:r>
          </a:p>
          <a:p>
            <a:r>
              <a:rPr lang="en-US" sz="2100">
                <a:latin typeface="Times New Roman" panose="02020603050405020304" pitchFamily="18" charset="0"/>
              </a:rPr>
              <a:t>				when Unitprice&lt;10 then 'Low price'</a:t>
            </a:r>
          </a:p>
          <a:p>
            <a:r>
              <a:rPr lang="en-US" sz="2100">
                <a:latin typeface="Times New Roman" panose="02020603050405020304" pitchFamily="18" charset="0"/>
              </a:rPr>
              <a:t>				When Unitprice Between 10 and 20 then 					'Moderately Price'</a:t>
            </a:r>
          </a:p>
          <a:p>
            <a:r>
              <a:rPr lang="en-US" sz="2100">
                <a:latin typeface="Times New Roman" panose="02020603050405020304" pitchFamily="18" charset="0"/>
              </a:rPr>
              <a:t>				when Unitprice&gt;20 then 'Expensive'</a:t>
            </a:r>
          </a:p>
          <a:p>
            <a:r>
              <a:rPr lang="en-US" sz="2100">
                <a:latin typeface="Times New Roman" panose="02020603050405020304" pitchFamily="18" charset="0"/>
              </a:rPr>
              <a:t>				else 'Unknown'</a:t>
            </a:r>
          </a:p>
          <a:p>
            <a:r>
              <a:rPr lang="en-US" sz="2100">
                <a:latin typeface="Times New Roman" panose="02020603050405020304" pitchFamily="18" charset="0"/>
              </a:rPr>
              <a:t>	end</a:t>
            </a:r>
          </a:p>
          <a:p>
            <a:r>
              <a:rPr lang="en-US" sz="2100">
                <a:latin typeface="Times New Roman" panose="02020603050405020304" pitchFamily="18" charset="0"/>
              </a:rPr>
              <a:t>From Products</a:t>
            </a:r>
          </a:p>
          <a:p>
            <a:endParaRPr lang="en-US" sz="2100">
              <a:latin typeface="Times New Roman" panose="02020603050405020304" pitchFamily="18" charset="0"/>
            </a:endParaRPr>
          </a:p>
        </p:txBody>
      </p:sp>
      <p:sp>
        <p:nvSpPr>
          <p:cNvPr id="13" name="Text Box 12"/>
          <p:cNvSpPr txBox="1">
            <a:spLocks noChangeArrowheads="1"/>
          </p:cNvSpPr>
          <p:nvPr/>
        </p:nvSpPr>
        <p:spPr bwMode="auto">
          <a:xfrm>
            <a:off x="1288064" y="844112"/>
            <a:ext cx="602713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sz="3600" b="1" dirty="0">
                <a:solidFill>
                  <a:srgbClr val="C00000"/>
                </a:solidFill>
              </a:rPr>
              <a:t>Select </a:t>
            </a:r>
            <a:r>
              <a:rPr lang="en-US" sz="3600" b="1" dirty="0" err="1">
                <a:solidFill>
                  <a:srgbClr val="C00000"/>
                </a:solidFill>
              </a:rPr>
              <a:t>với</a:t>
            </a:r>
            <a:r>
              <a:rPr lang="en-US" sz="3600" b="1" dirty="0">
                <a:solidFill>
                  <a:srgbClr val="C00000"/>
                </a:solidFill>
              </a:rPr>
              <a:t> </a:t>
            </a:r>
            <a:r>
              <a:rPr lang="en-US" sz="3600" b="1" dirty="0" err="1">
                <a:solidFill>
                  <a:srgbClr val="C00000"/>
                </a:solidFill>
              </a:rPr>
              <a:t>cấu</a:t>
            </a:r>
            <a:r>
              <a:rPr lang="en-US" sz="3600" b="1" dirty="0">
                <a:solidFill>
                  <a:srgbClr val="C00000"/>
                </a:solidFill>
              </a:rPr>
              <a:t> </a:t>
            </a:r>
            <a:r>
              <a:rPr lang="en-US" sz="3600" b="1" dirty="0" err="1">
                <a:solidFill>
                  <a:srgbClr val="C00000"/>
                </a:solidFill>
              </a:rPr>
              <a:t>trúc</a:t>
            </a:r>
            <a:r>
              <a:rPr lang="en-US" sz="3600" b="1" dirty="0">
                <a:solidFill>
                  <a:srgbClr val="C00000"/>
                </a:solidFill>
              </a:rPr>
              <a:t> </a:t>
            </a:r>
            <a:r>
              <a:rPr lang="en-US" sz="3600" b="1" dirty="0" err="1">
                <a:solidFill>
                  <a:srgbClr val="C00000"/>
                </a:solidFill>
              </a:rPr>
              <a:t>Case..When</a:t>
            </a:r>
            <a:endParaRPr lang="en-US" altLang="en-US" sz="3600" b="1" dirty="0">
              <a:solidFill>
                <a:srgbClr val="C00000"/>
              </a:solidFill>
              <a:latin typeface="Arial" panose="020B0604020202020204" pitchFamily="34" charset="0"/>
            </a:endParaRPr>
          </a:p>
        </p:txBody>
      </p:sp>
    </p:spTree>
    <p:extLst>
      <p:ext uri="{BB962C8B-B14F-4D97-AF65-F5344CB8AC3E}">
        <p14:creationId xmlns:p14="http://schemas.microsoft.com/office/powerpoint/2010/main" val="108471313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anim calcmode="lin" valueType="num">
                                      <p:cBhvr additive="base">
                                        <p:cTn id="18" dur="5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 calcmode="lin" valueType="num">
                                      <p:cBhvr additive="base">
                                        <p:cTn id="24" dur="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2">
                                            <p:txEl>
                                              <p:pRg st="3" end="3"/>
                                            </p:txEl>
                                          </p:spTgt>
                                        </p:tgtEl>
                                        <p:attrNameLst>
                                          <p:attrName>style.visibility</p:attrName>
                                        </p:attrNameLst>
                                      </p:cBhvr>
                                      <p:to>
                                        <p:strVal val="visible"/>
                                      </p:to>
                                    </p:set>
                                    <p:anim calcmode="lin" valueType="num">
                                      <p:cBhvr additive="base">
                                        <p:cTn id="30" dur="5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2">
                                            <p:txEl>
                                              <p:pRg st="4" end="4"/>
                                            </p:txEl>
                                          </p:spTgt>
                                        </p:tgtEl>
                                        <p:attrNameLst>
                                          <p:attrName>style.visibility</p:attrName>
                                        </p:attrNameLst>
                                      </p:cBhvr>
                                      <p:to>
                                        <p:strVal val="visible"/>
                                      </p:to>
                                    </p:set>
                                    <p:anim calcmode="lin" valueType="num">
                                      <p:cBhvr additive="base">
                                        <p:cTn id="36" dur="5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2">
                                            <p:txEl>
                                              <p:pRg st="5" end="5"/>
                                            </p:txEl>
                                          </p:spTgt>
                                        </p:tgtEl>
                                        <p:attrNameLst>
                                          <p:attrName>style.visibility</p:attrName>
                                        </p:attrNameLst>
                                      </p:cBhvr>
                                      <p:to>
                                        <p:strVal val="visible"/>
                                      </p:to>
                                    </p:set>
                                    <p:anim calcmode="lin" valueType="num">
                                      <p:cBhvr additive="base">
                                        <p:cTn id="42" dur="5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2">
                                            <p:txEl>
                                              <p:pRg st="6" end="6"/>
                                            </p:txEl>
                                          </p:spTgt>
                                        </p:tgtEl>
                                        <p:attrNameLst>
                                          <p:attrName>style.visibility</p:attrName>
                                        </p:attrNameLst>
                                      </p:cBhvr>
                                      <p:to>
                                        <p:strVal val="visible"/>
                                      </p:to>
                                    </p:set>
                                    <p:anim calcmode="lin" valueType="num">
                                      <p:cBhvr additive="base">
                                        <p:cTn id="48" dur="5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2">
                                            <p:txEl>
                                              <p:pRg st="7" end="7"/>
                                            </p:txEl>
                                          </p:spTgt>
                                        </p:tgtEl>
                                        <p:attrNameLst>
                                          <p:attrName>style.visibility</p:attrName>
                                        </p:attrNameLst>
                                      </p:cBhvr>
                                      <p:to>
                                        <p:strVal val="visible"/>
                                      </p:to>
                                    </p:set>
                                    <p:anim calcmode="lin" valueType="num">
                                      <p:cBhvr additive="base">
                                        <p:cTn id="54" dur="5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12">
                                            <p:txEl>
                                              <p:pRg st="8" end="8"/>
                                            </p:txEl>
                                          </p:spTgt>
                                        </p:tgtEl>
                                        <p:attrNameLst>
                                          <p:attrName>style.visibility</p:attrName>
                                        </p:attrNameLst>
                                      </p:cBhvr>
                                      <p:to>
                                        <p:strVal val="visible"/>
                                      </p:to>
                                    </p:set>
                                    <p:anim calcmode="lin" valueType="num">
                                      <p:cBhvr additive="base">
                                        <p:cTn id="60" dur="5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utoUpdateAnimBg="0"/>
    </p:bld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Slide Number Placeholder 5"/>
          <p:cNvSpPr>
            <a:spLocks noGrp="1"/>
          </p:cNvSpPr>
          <p:nvPr>
            <p:ph type="sldNum" sz="quarter" idx="12"/>
          </p:nvPr>
        </p:nvSpPr>
        <p:spPr/>
        <p:txBody>
          <a:bodyPr/>
          <a:lstStyle>
            <a:lvl1pPr eaLnBrk="0" hangingPunct="0">
              <a:defRPr>
                <a:solidFill>
                  <a:schemeClr val="tx1"/>
                </a:solidFill>
                <a:latin typeface="Arial" panose="020B0604020202020204" pitchFamily="34" charset="0"/>
              </a:defRPr>
            </a:lvl1pPr>
            <a:lvl2pPr marL="557213" indent="-214313" eaLnBrk="0" hangingPunct="0">
              <a:defRPr>
                <a:solidFill>
                  <a:schemeClr val="tx1"/>
                </a:solidFill>
                <a:latin typeface="Arial" panose="020B0604020202020204" pitchFamily="34" charset="0"/>
              </a:defRPr>
            </a:lvl2pPr>
            <a:lvl3pPr marL="857250" indent="-171450" eaLnBrk="0" hangingPunct="0">
              <a:defRPr>
                <a:solidFill>
                  <a:schemeClr val="tx1"/>
                </a:solidFill>
                <a:latin typeface="Arial" panose="020B0604020202020204" pitchFamily="34" charset="0"/>
              </a:defRPr>
            </a:lvl3pPr>
            <a:lvl4pPr marL="1200150" indent="-171450" eaLnBrk="0" hangingPunct="0">
              <a:defRPr>
                <a:solidFill>
                  <a:schemeClr val="tx1"/>
                </a:solidFill>
                <a:latin typeface="Arial" panose="020B0604020202020204" pitchFamily="34" charset="0"/>
              </a:defRPr>
            </a:lvl4pPr>
            <a:lvl5pPr marL="1543050" indent="-171450" eaLnBrk="0" hangingPunct="0">
              <a:defRPr>
                <a:solidFill>
                  <a:schemeClr val="tx1"/>
                </a:solidFill>
                <a:latin typeface="Arial" panose="020B0604020202020204" pitchFamily="34" charset="0"/>
              </a:defRPr>
            </a:lvl5pPr>
            <a:lvl6pPr marL="1885950" indent="-171450" eaLnBrk="0" fontAlgn="base" hangingPunct="0">
              <a:spcBef>
                <a:spcPct val="0"/>
              </a:spcBef>
              <a:spcAft>
                <a:spcPct val="0"/>
              </a:spcAft>
              <a:defRPr>
                <a:solidFill>
                  <a:schemeClr val="tx1"/>
                </a:solidFill>
                <a:latin typeface="Arial" panose="020B0604020202020204" pitchFamily="34" charset="0"/>
              </a:defRPr>
            </a:lvl6pPr>
            <a:lvl7pPr marL="2228850" indent="-171450" eaLnBrk="0" fontAlgn="base" hangingPunct="0">
              <a:spcBef>
                <a:spcPct val="0"/>
              </a:spcBef>
              <a:spcAft>
                <a:spcPct val="0"/>
              </a:spcAft>
              <a:defRPr>
                <a:solidFill>
                  <a:schemeClr val="tx1"/>
                </a:solidFill>
                <a:latin typeface="Arial" panose="020B0604020202020204" pitchFamily="34" charset="0"/>
              </a:defRPr>
            </a:lvl7pPr>
            <a:lvl8pPr marL="2571750" indent="-171450" eaLnBrk="0" fontAlgn="base" hangingPunct="0">
              <a:spcBef>
                <a:spcPct val="0"/>
              </a:spcBef>
              <a:spcAft>
                <a:spcPct val="0"/>
              </a:spcAft>
              <a:defRPr>
                <a:solidFill>
                  <a:schemeClr val="tx1"/>
                </a:solidFill>
                <a:latin typeface="Arial" panose="020B0604020202020204" pitchFamily="34" charset="0"/>
              </a:defRPr>
            </a:lvl8pPr>
            <a:lvl9pPr marL="2914650" indent="-171450" eaLnBrk="0" fontAlgn="base" hangingPunct="0">
              <a:spcBef>
                <a:spcPct val="0"/>
              </a:spcBef>
              <a:spcAft>
                <a:spcPct val="0"/>
              </a:spcAft>
              <a:defRPr>
                <a:solidFill>
                  <a:schemeClr val="tx1"/>
                </a:solidFill>
                <a:latin typeface="Arial" panose="020B0604020202020204" pitchFamily="34" charset="0"/>
              </a:defRPr>
            </a:lvl9pPr>
          </a:lstStyle>
          <a:p>
            <a:pPr eaLnBrk="1" hangingPunct="1"/>
            <a:fld id="{9179322E-5F02-4414-B356-EB330F895344}" type="slidenum">
              <a:rPr lang="en-US">
                <a:solidFill>
                  <a:srgbClr val="898989"/>
                </a:solidFill>
                <a:latin typeface="Calibri" panose="020F0502020204030204" pitchFamily="34" charset="0"/>
              </a:rPr>
              <a:pPr eaLnBrk="1" hangingPunct="1"/>
              <a:t>217</a:t>
            </a:fld>
            <a:endParaRPr lang="en-US">
              <a:solidFill>
                <a:srgbClr val="898989"/>
              </a:solidFill>
              <a:latin typeface="Calibri" panose="020F0502020204030204" pitchFamily="34" charset="0"/>
            </a:endParaRPr>
          </a:p>
        </p:txBody>
      </p:sp>
      <p:pic>
        <p:nvPicPr>
          <p:cNvPr id="15" name="Picture 5" descr="C7ppt5"/>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7974013" y="278884"/>
            <a:ext cx="1097756" cy="192047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5"/>
          <p:cNvSpPr>
            <a:spLocks noChangeArrowheads="1"/>
          </p:cNvSpPr>
          <p:nvPr/>
        </p:nvSpPr>
        <p:spPr bwMode="auto">
          <a:xfrm>
            <a:off x="1097108" y="2086117"/>
            <a:ext cx="607231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sz="2400">
                <a:solidFill>
                  <a:schemeClr val="tx1"/>
                </a:solidFill>
                <a:latin typeface="Arial" panose="020B0604020202020204" pitchFamily="34" charset="0"/>
              </a:defRPr>
            </a:lvl1pPr>
            <a:lvl2pPr marL="742950" indent="-285750">
              <a:defRPr sz="2400">
                <a:solidFill>
                  <a:schemeClr val="tx1"/>
                </a:solidFill>
                <a:latin typeface="Arial" panose="020B0604020202020204" pitchFamily="34" charset="0"/>
              </a:defRPr>
            </a:lvl2pPr>
            <a:lvl3pPr marL="1143000" indent="-228600">
              <a:defRPr sz="2400">
                <a:solidFill>
                  <a:schemeClr val="tx1"/>
                </a:solidFill>
                <a:latin typeface="Arial" panose="020B0604020202020204" pitchFamily="34" charset="0"/>
              </a:defRPr>
            </a:lvl3pPr>
            <a:lvl4pPr marL="1600200" indent="-228600">
              <a:defRPr sz="2400">
                <a:solidFill>
                  <a:schemeClr val="tx1"/>
                </a:solidFill>
                <a:latin typeface="Arial" panose="020B0604020202020204" pitchFamily="34" charset="0"/>
              </a:defRPr>
            </a:lvl4pPr>
            <a:lvl5pPr marL="2057400" indent="-228600">
              <a:defRPr sz="2400">
                <a:solidFill>
                  <a:schemeClr val="tx1"/>
                </a:solidFill>
                <a:latin typeface="Arial" panose="020B0604020202020204" pitchFamily="34" charset="0"/>
              </a:defRPr>
            </a:lvl5pPr>
            <a:lvl6pPr marL="2514600" indent="-228600" fontAlgn="base">
              <a:spcBef>
                <a:spcPct val="0"/>
              </a:spcBef>
              <a:spcAft>
                <a:spcPct val="0"/>
              </a:spcAft>
              <a:defRPr sz="2400">
                <a:solidFill>
                  <a:schemeClr val="tx1"/>
                </a:solidFill>
                <a:latin typeface="Arial" panose="020B0604020202020204" pitchFamily="34" charset="0"/>
              </a:defRPr>
            </a:lvl6pPr>
            <a:lvl7pPr marL="2971800" indent="-228600" fontAlgn="base">
              <a:spcBef>
                <a:spcPct val="0"/>
              </a:spcBef>
              <a:spcAft>
                <a:spcPct val="0"/>
              </a:spcAft>
              <a:defRPr sz="2400">
                <a:solidFill>
                  <a:schemeClr val="tx1"/>
                </a:solidFill>
                <a:latin typeface="Arial" panose="020B0604020202020204" pitchFamily="34" charset="0"/>
              </a:defRPr>
            </a:lvl7pPr>
            <a:lvl8pPr marL="3429000" indent="-228600" fontAlgn="base">
              <a:spcBef>
                <a:spcPct val="0"/>
              </a:spcBef>
              <a:spcAft>
                <a:spcPct val="0"/>
              </a:spcAft>
              <a:defRPr sz="2400">
                <a:solidFill>
                  <a:schemeClr val="tx1"/>
                </a:solidFill>
                <a:latin typeface="Arial" panose="020B0604020202020204" pitchFamily="34" charset="0"/>
              </a:defRPr>
            </a:lvl8pPr>
            <a:lvl9pPr marL="3886200" indent="-228600" fontAlgn="base">
              <a:spcBef>
                <a:spcPct val="0"/>
              </a:spcBef>
              <a:spcAft>
                <a:spcPct val="0"/>
              </a:spcAft>
              <a:defRPr sz="2400">
                <a:solidFill>
                  <a:schemeClr val="tx1"/>
                </a:solidFill>
                <a:latin typeface="Arial" panose="020B0604020202020204" pitchFamily="34" charset="0"/>
              </a:defRPr>
            </a:lvl9pPr>
          </a:lstStyle>
          <a:p>
            <a:pPr>
              <a:spcBef>
                <a:spcPct val="20000"/>
              </a:spcBef>
              <a:buClr>
                <a:schemeClr val="folHlink"/>
              </a:buClr>
              <a:buSzPct val="60000"/>
              <a:buFont typeface="Wingdings" panose="05000000000000000000" pitchFamily="2" charset="2"/>
              <a:buChar char="n"/>
            </a:pPr>
            <a:r>
              <a:rPr lang="en-US" sz="2100">
                <a:solidFill>
                  <a:srgbClr val="800000"/>
                </a:solidFill>
                <a:latin typeface="Times New Roman" panose="02020603050405020304" pitchFamily="18" charset="0"/>
                <a:cs typeface="Times New Roman" panose="02020603050405020304" pitchFamily="18" charset="0"/>
              </a:rPr>
              <a:t>Example 2 :</a:t>
            </a:r>
          </a:p>
          <a:p>
            <a:r>
              <a:rPr lang="en-US" sz="2100">
                <a:solidFill>
                  <a:srgbClr val="800000"/>
                </a:solidFill>
                <a:latin typeface="Times New Roman" panose="02020603050405020304" pitchFamily="18" charset="0"/>
                <a:cs typeface="Times New Roman" panose="02020603050405020304" pitchFamily="18" charset="0"/>
              </a:rPr>
              <a:t>	</a:t>
            </a:r>
            <a:r>
              <a:rPr lang="en-US" sz="2100">
                <a:latin typeface="Times New Roman" panose="02020603050405020304" pitchFamily="18" charset="0"/>
              </a:rPr>
              <a:t>Select productid, Quantity, UnitPrice, [discount%]=</a:t>
            </a:r>
          </a:p>
          <a:p>
            <a:r>
              <a:rPr lang="en-US" sz="2100">
                <a:latin typeface="Times New Roman" panose="02020603050405020304" pitchFamily="18" charset="0"/>
              </a:rPr>
              <a:t>	CASE</a:t>
            </a:r>
          </a:p>
          <a:p>
            <a:r>
              <a:rPr lang="en-US" sz="2100">
                <a:latin typeface="Times New Roman" panose="02020603050405020304" pitchFamily="18" charset="0"/>
              </a:rPr>
              <a:t>		When Quantity &lt;=5 then 0.05</a:t>
            </a:r>
          </a:p>
          <a:p>
            <a:r>
              <a:rPr lang="en-US" sz="2100">
                <a:latin typeface="Times New Roman" panose="02020603050405020304" pitchFamily="18" charset="0"/>
              </a:rPr>
              <a:t>		When Quantity between 6 and 10 then 0.07</a:t>
            </a:r>
          </a:p>
          <a:p>
            <a:r>
              <a:rPr lang="en-US" sz="2100">
                <a:latin typeface="Times New Roman" panose="02020603050405020304" pitchFamily="18" charset="0"/>
              </a:rPr>
              <a:t>		When Quantity between 11 and 20 then 0.09</a:t>
            </a:r>
          </a:p>
          <a:p>
            <a:r>
              <a:rPr lang="en-US" sz="2100">
                <a:latin typeface="Times New Roman" panose="02020603050405020304" pitchFamily="18" charset="0"/>
              </a:rPr>
              <a:t>	Else 0.1</a:t>
            </a:r>
          </a:p>
          <a:p>
            <a:r>
              <a:rPr lang="en-US" sz="2100">
                <a:latin typeface="Times New Roman" panose="02020603050405020304" pitchFamily="18" charset="0"/>
              </a:rPr>
              <a:t>	end</a:t>
            </a:r>
          </a:p>
          <a:p>
            <a:r>
              <a:rPr lang="en-US" sz="2100">
                <a:latin typeface="Times New Roman" panose="02020603050405020304" pitchFamily="18" charset="0"/>
              </a:rPr>
              <a:t>	From [Order Details]</a:t>
            </a:r>
          </a:p>
          <a:p>
            <a:r>
              <a:rPr lang="en-US" sz="2100">
                <a:latin typeface="Times New Roman" panose="02020603050405020304" pitchFamily="18" charset="0"/>
              </a:rPr>
              <a:t>	Order by Quantity, Productid	</a:t>
            </a:r>
          </a:p>
          <a:p>
            <a:endParaRPr lang="en-US" sz="2100">
              <a:latin typeface="Times New Roman" panose="02020603050405020304" pitchFamily="18" charset="0"/>
            </a:endParaRPr>
          </a:p>
        </p:txBody>
      </p:sp>
      <p:sp>
        <p:nvSpPr>
          <p:cNvPr id="13" name="Text Box 12"/>
          <p:cNvSpPr txBox="1">
            <a:spLocks noChangeArrowheads="1"/>
          </p:cNvSpPr>
          <p:nvPr/>
        </p:nvSpPr>
        <p:spPr bwMode="auto">
          <a:xfrm>
            <a:off x="1097108" y="685800"/>
            <a:ext cx="7467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eaLnBrk="0" hangingPunct="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eaLnBrk="0" hangingPunct="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eaLnBrk="0" hangingPunct="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sz="4000" b="1" dirty="0">
                <a:solidFill>
                  <a:srgbClr val="C00000"/>
                </a:solidFill>
              </a:rPr>
              <a:t>Select </a:t>
            </a:r>
            <a:r>
              <a:rPr lang="en-US" sz="4000" b="1" dirty="0" err="1">
                <a:solidFill>
                  <a:srgbClr val="C00000"/>
                </a:solidFill>
              </a:rPr>
              <a:t>với</a:t>
            </a:r>
            <a:r>
              <a:rPr lang="en-US" sz="4000" b="1" dirty="0">
                <a:solidFill>
                  <a:srgbClr val="C00000"/>
                </a:solidFill>
              </a:rPr>
              <a:t> </a:t>
            </a:r>
            <a:r>
              <a:rPr lang="en-US" sz="4000" b="1" dirty="0" err="1">
                <a:solidFill>
                  <a:srgbClr val="C00000"/>
                </a:solidFill>
              </a:rPr>
              <a:t>cấu</a:t>
            </a:r>
            <a:r>
              <a:rPr lang="en-US" sz="4000" b="1" dirty="0">
                <a:solidFill>
                  <a:srgbClr val="C00000"/>
                </a:solidFill>
              </a:rPr>
              <a:t> </a:t>
            </a:r>
            <a:r>
              <a:rPr lang="en-US" sz="4000" b="1" dirty="0" err="1">
                <a:solidFill>
                  <a:srgbClr val="C00000"/>
                </a:solidFill>
              </a:rPr>
              <a:t>trúc</a:t>
            </a:r>
            <a:r>
              <a:rPr lang="en-US" sz="4000" b="1" dirty="0">
                <a:solidFill>
                  <a:srgbClr val="C00000"/>
                </a:solidFill>
              </a:rPr>
              <a:t> </a:t>
            </a:r>
            <a:r>
              <a:rPr lang="en-US" sz="4000" b="1" dirty="0" err="1">
                <a:solidFill>
                  <a:srgbClr val="C00000"/>
                </a:solidFill>
              </a:rPr>
              <a:t>Case..When</a:t>
            </a:r>
            <a:endParaRPr lang="en-US" altLang="en-US" sz="4000" b="1" dirty="0">
              <a:solidFill>
                <a:srgbClr val="C00000"/>
              </a:solidFill>
              <a:latin typeface="Arial" panose="020B0604020202020204" pitchFamily="34" charset="0"/>
            </a:endParaRPr>
          </a:p>
        </p:txBody>
      </p:sp>
    </p:spTree>
    <p:extLst>
      <p:ext uri="{BB962C8B-B14F-4D97-AF65-F5344CB8AC3E}">
        <p14:creationId xmlns:p14="http://schemas.microsoft.com/office/powerpoint/2010/main" val="344758263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dissolv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12">
                                            <p:txEl>
                                              <p:pRg st="0" end="0"/>
                                            </p:txEl>
                                          </p:spTgt>
                                        </p:tgtEl>
                                        <p:attrNameLst>
                                          <p:attrName>style.visibility</p:attrName>
                                        </p:attrNameLst>
                                      </p:cBhvr>
                                      <p:to>
                                        <p:strVal val="visible"/>
                                      </p:to>
                                    </p:set>
                                    <p:anim calcmode="lin" valueType="num">
                                      <p:cBhvr additive="base">
                                        <p:cTn id="12" dur="500" fill="hold"/>
                                        <p:tgtEl>
                                          <p:spTgt spid="12">
                                            <p:txEl>
                                              <p:pRg st="0" end="0"/>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12">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12">
                                            <p:txEl>
                                              <p:pRg st="1" end="1"/>
                                            </p:txEl>
                                          </p:spTgt>
                                        </p:tgtEl>
                                        <p:attrNameLst>
                                          <p:attrName>style.visibility</p:attrName>
                                        </p:attrNameLst>
                                      </p:cBhvr>
                                      <p:to>
                                        <p:strVal val="visible"/>
                                      </p:to>
                                    </p:set>
                                    <p:anim calcmode="lin" valueType="num">
                                      <p:cBhvr additive="base">
                                        <p:cTn id="18" dur="500" fill="hold"/>
                                        <p:tgtEl>
                                          <p:spTgt spid="12">
                                            <p:txEl>
                                              <p:pRg st="1" end="1"/>
                                            </p:txEl>
                                          </p:spTgt>
                                        </p:tgtEl>
                                        <p:attrNameLst>
                                          <p:attrName>ppt_x</p:attrName>
                                        </p:attrNameLst>
                                      </p:cBhvr>
                                      <p:tavLst>
                                        <p:tav tm="0">
                                          <p:val>
                                            <p:strVal val="0-#ppt_w/2"/>
                                          </p:val>
                                        </p:tav>
                                        <p:tav tm="100000">
                                          <p:val>
                                            <p:strVal val="#ppt_x"/>
                                          </p:val>
                                        </p:tav>
                                      </p:tavLst>
                                    </p:anim>
                                    <p:anim calcmode="lin" valueType="num">
                                      <p:cBhvr additive="base">
                                        <p:cTn id="19" dur="500" fill="hold"/>
                                        <p:tgtEl>
                                          <p:spTgt spid="12">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12">
                                            <p:txEl>
                                              <p:pRg st="2" end="2"/>
                                            </p:txEl>
                                          </p:spTgt>
                                        </p:tgtEl>
                                        <p:attrNameLst>
                                          <p:attrName>style.visibility</p:attrName>
                                        </p:attrNameLst>
                                      </p:cBhvr>
                                      <p:to>
                                        <p:strVal val="visible"/>
                                      </p:to>
                                    </p:set>
                                    <p:anim calcmode="lin" valueType="num">
                                      <p:cBhvr additive="base">
                                        <p:cTn id="24" dur="500" fill="hold"/>
                                        <p:tgtEl>
                                          <p:spTgt spid="12">
                                            <p:txEl>
                                              <p:pRg st="2" end="2"/>
                                            </p:txEl>
                                          </p:spTgt>
                                        </p:tgtEl>
                                        <p:attrNameLst>
                                          <p:attrName>ppt_x</p:attrName>
                                        </p:attrNameLst>
                                      </p:cBhvr>
                                      <p:tavLst>
                                        <p:tav tm="0">
                                          <p:val>
                                            <p:strVal val="0-#ppt_w/2"/>
                                          </p:val>
                                        </p:tav>
                                        <p:tav tm="100000">
                                          <p:val>
                                            <p:strVal val="#ppt_x"/>
                                          </p:val>
                                        </p:tav>
                                      </p:tavLst>
                                    </p:anim>
                                    <p:anim calcmode="lin" valueType="num">
                                      <p:cBhvr additive="base">
                                        <p:cTn id="25" dur="500" fill="hold"/>
                                        <p:tgtEl>
                                          <p:spTgt spid="12">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12">
                                            <p:txEl>
                                              <p:pRg st="3" end="3"/>
                                            </p:txEl>
                                          </p:spTgt>
                                        </p:tgtEl>
                                        <p:attrNameLst>
                                          <p:attrName>style.visibility</p:attrName>
                                        </p:attrNameLst>
                                      </p:cBhvr>
                                      <p:to>
                                        <p:strVal val="visible"/>
                                      </p:to>
                                    </p:set>
                                    <p:anim calcmode="lin" valueType="num">
                                      <p:cBhvr additive="base">
                                        <p:cTn id="30" dur="500" fill="hold"/>
                                        <p:tgtEl>
                                          <p:spTgt spid="12">
                                            <p:txEl>
                                              <p:pRg st="3" end="3"/>
                                            </p:txEl>
                                          </p:spTgt>
                                        </p:tgtEl>
                                        <p:attrNameLst>
                                          <p:attrName>ppt_x</p:attrName>
                                        </p:attrNameLst>
                                      </p:cBhvr>
                                      <p:tavLst>
                                        <p:tav tm="0">
                                          <p:val>
                                            <p:strVal val="0-#ppt_w/2"/>
                                          </p:val>
                                        </p:tav>
                                        <p:tav tm="100000">
                                          <p:val>
                                            <p:strVal val="#ppt_x"/>
                                          </p:val>
                                        </p:tav>
                                      </p:tavLst>
                                    </p:anim>
                                    <p:anim calcmode="lin" valueType="num">
                                      <p:cBhvr additive="base">
                                        <p:cTn id="31" dur="500" fill="hold"/>
                                        <p:tgtEl>
                                          <p:spTgt spid="12">
                                            <p:txEl>
                                              <p:pRg st="3" end="3"/>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8" fill="hold" grpId="0" nodeType="clickEffect">
                                  <p:stCondLst>
                                    <p:cond delay="0"/>
                                  </p:stCondLst>
                                  <p:childTnLst>
                                    <p:set>
                                      <p:cBhvr>
                                        <p:cTn id="35" dur="1" fill="hold">
                                          <p:stCondLst>
                                            <p:cond delay="0"/>
                                          </p:stCondLst>
                                        </p:cTn>
                                        <p:tgtEl>
                                          <p:spTgt spid="12">
                                            <p:txEl>
                                              <p:pRg st="4" end="4"/>
                                            </p:txEl>
                                          </p:spTgt>
                                        </p:tgtEl>
                                        <p:attrNameLst>
                                          <p:attrName>style.visibility</p:attrName>
                                        </p:attrNameLst>
                                      </p:cBhvr>
                                      <p:to>
                                        <p:strVal val="visible"/>
                                      </p:to>
                                    </p:set>
                                    <p:anim calcmode="lin" valueType="num">
                                      <p:cBhvr additive="base">
                                        <p:cTn id="36" dur="500" fill="hold"/>
                                        <p:tgtEl>
                                          <p:spTgt spid="12">
                                            <p:txEl>
                                              <p:pRg st="4" end="4"/>
                                            </p:txEl>
                                          </p:spTgt>
                                        </p:tgtEl>
                                        <p:attrNameLst>
                                          <p:attrName>ppt_x</p:attrName>
                                        </p:attrNameLst>
                                      </p:cBhvr>
                                      <p:tavLst>
                                        <p:tav tm="0">
                                          <p:val>
                                            <p:strVal val="0-#ppt_w/2"/>
                                          </p:val>
                                        </p:tav>
                                        <p:tav tm="100000">
                                          <p:val>
                                            <p:strVal val="#ppt_x"/>
                                          </p:val>
                                        </p:tav>
                                      </p:tavLst>
                                    </p:anim>
                                    <p:anim calcmode="lin" valueType="num">
                                      <p:cBhvr additive="base">
                                        <p:cTn id="37" dur="500" fill="hold"/>
                                        <p:tgtEl>
                                          <p:spTgt spid="12">
                                            <p:txEl>
                                              <p:pRg st="4" end="4"/>
                                            </p:txEl>
                                          </p:spTgt>
                                        </p:tgtEl>
                                        <p:attrNameLst>
                                          <p:attrName>ppt_y</p:attrName>
                                        </p:attrNameLst>
                                      </p:cBhvr>
                                      <p:tavLst>
                                        <p:tav tm="0">
                                          <p:val>
                                            <p:strVal val="#ppt_y"/>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12">
                                            <p:txEl>
                                              <p:pRg st="5" end="5"/>
                                            </p:txEl>
                                          </p:spTgt>
                                        </p:tgtEl>
                                        <p:attrNameLst>
                                          <p:attrName>style.visibility</p:attrName>
                                        </p:attrNameLst>
                                      </p:cBhvr>
                                      <p:to>
                                        <p:strVal val="visible"/>
                                      </p:to>
                                    </p:set>
                                    <p:anim calcmode="lin" valueType="num">
                                      <p:cBhvr additive="base">
                                        <p:cTn id="42" dur="500" fill="hold"/>
                                        <p:tgtEl>
                                          <p:spTgt spid="12">
                                            <p:txEl>
                                              <p:pRg st="5" end="5"/>
                                            </p:txEl>
                                          </p:spTgt>
                                        </p:tgtEl>
                                        <p:attrNameLst>
                                          <p:attrName>ppt_x</p:attrName>
                                        </p:attrNameLst>
                                      </p:cBhvr>
                                      <p:tavLst>
                                        <p:tav tm="0">
                                          <p:val>
                                            <p:strVal val="0-#ppt_w/2"/>
                                          </p:val>
                                        </p:tav>
                                        <p:tav tm="100000">
                                          <p:val>
                                            <p:strVal val="#ppt_x"/>
                                          </p:val>
                                        </p:tav>
                                      </p:tavLst>
                                    </p:anim>
                                    <p:anim calcmode="lin" valueType="num">
                                      <p:cBhvr additive="base">
                                        <p:cTn id="43" dur="500" fill="hold"/>
                                        <p:tgtEl>
                                          <p:spTgt spid="12">
                                            <p:txEl>
                                              <p:pRg st="5" end="5"/>
                                            </p:txEl>
                                          </p:spTgt>
                                        </p:tgtEl>
                                        <p:attrNameLst>
                                          <p:attrName>ppt_y</p:attrName>
                                        </p:attrNameLst>
                                      </p:cBhvr>
                                      <p:tavLst>
                                        <p:tav tm="0">
                                          <p:val>
                                            <p:strVal val="#ppt_y"/>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8" fill="hold" grpId="0" nodeType="clickEffect">
                                  <p:stCondLst>
                                    <p:cond delay="0"/>
                                  </p:stCondLst>
                                  <p:childTnLst>
                                    <p:set>
                                      <p:cBhvr>
                                        <p:cTn id="47" dur="1" fill="hold">
                                          <p:stCondLst>
                                            <p:cond delay="0"/>
                                          </p:stCondLst>
                                        </p:cTn>
                                        <p:tgtEl>
                                          <p:spTgt spid="12">
                                            <p:txEl>
                                              <p:pRg st="6" end="6"/>
                                            </p:txEl>
                                          </p:spTgt>
                                        </p:tgtEl>
                                        <p:attrNameLst>
                                          <p:attrName>style.visibility</p:attrName>
                                        </p:attrNameLst>
                                      </p:cBhvr>
                                      <p:to>
                                        <p:strVal val="visible"/>
                                      </p:to>
                                    </p:set>
                                    <p:anim calcmode="lin" valueType="num">
                                      <p:cBhvr additive="base">
                                        <p:cTn id="48" dur="500" fill="hold"/>
                                        <p:tgtEl>
                                          <p:spTgt spid="12">
                                            <p:txEl>
                                              <p:pRg st="6" end="6"/>
                                            </p:txEl>
                                          </p:spTgt>
                                        </p:tgtEl>
                                        <p:attrNameLst>
                                          <p:attrName>ppt_x</p:attrName>
                                        </p:attrNameLst>
                                      </p:cBhvr>
                                      <p:tavLst>
                                        <p:tav tm="0">
                                          <p:val>
                                            <p:strVal val="0-#ppt_w/2"/>
                                          </p:val>
                                        </p:tav>
                                        <p:tav tm="100000">
                                          <p:val>
                                            <p:strVal val="#ppt_x"/>
                                          </p:val>
                                        </p:tav>
                                      </p:tavLst>
                                    </p:anim>
                                    <p:anim calcmode="lin" valueType="num">
                                      <p:cBhvr additive="base">
                                        <p:cTn id="49" dur="500" fill="hold"/>
                                        <p:tgtEl>
                                          <p:spTgt spid="12">
                                            <p:txEl>
                                              <p:pRg st="6" end="6"/>
                                            </p:txEl>
                                          </p:spTgt>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8" fill="hold" grpId="0" nodeType="clickEffect">
                                  <p:stCondLst>
                                    <p:cond delay="0"/>
                                  </p:stCondLst>
                                  <p:childTnLst>
                                    <p:set>
                                      <p:cBhvr>
                                        <p:cTn id="53" dur="1" fill="hold">
                                          <p:stCondLst>
                                            <p:cond delay="0"/>
                                          </p:stCondLst>
                                        </p:cTn>
                                        <p:tgtEl>
                                          <p:spTgt spid="12">
                                            <p:txEl>
                                              <p:pRg st="7" end="7"/>
                                            </p:txEl>
                                          </p:spTgt>
                                        </p:tgtEl>
                                        <p:attrNameLst>
                                          <p:attrName>style.visibility</p:attrName>
                                        </p:attrNameLst>
                                      </p:cBhvr>
                                      <p:to>
                                        <p:strVal val="visible"/>
                                      </p:to>
                                    </p:set>
                                    <p:anim calcmode="lin" valueType="num">
                                      <p:cBhvr additive="base">
                                        <p:cTn id="54" dur="500" fill="hold"/>
                                        <p:tgtEl>
                                          <p:spTgt spid="12">
                                            <p:txEl>
                                              <p:pRg st="7" end="7"/>
                                            </p:txEl>
                                          </p:spTgt>
                                        </p:tgtEl>
                                        <p:attrNameLst>
                                          <p:attrName>ppt_x</p:attrName>
                                        </p:attrNameLst>
                                      </p:cBhvr>
                                      <p:tavLst>
                                        <p:tav tm="0">
                                          <p:val>
                                            <p:strVal val="0-#ppt_w/2"/>
                                          </p:val>
                                        </p:tav>
                                        <p:tav tm="100000">
                                          <p:val>
                                            <p:strVal val="#ppt_x"/>
                                          </p:val>
                                        </p:tav>
                                      </p:tavLst>
                                    </p:anim>
                                    <p:anim calcmode="lin" valueType="num">
                                      <p:cBhvr additive="base">
                                        <p:cTn id="55" dur="500" fill="hold"/>
                                        <p:tgtEl>
                                          <p:spTgt spid="12">
                                            <p:txEl>
                                              <p:pRg st="7" end="7"/>
                                            </p:txEl>
                                          </p:spTgt>
                                        </p:tgtEl>
                                        <p:attrNameLst>
                                          <p:attrName>ppt_y</p:attrName>
                                        </p:attrNameLst>
                                      </p:cBhvr>
                                      <p:tavLst>
                                        <p:tav tm="0">
                                          <p:val>
                                            <p:strVal val="#ppt_y"/>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12">
                                            <p:txEl>
                                              <p:pRg st="8" end="8"/>
                                            </p:txEl>
                                          </p:spTgt>
                                        </p:tgtEl>
                                        <p:attrNameLst>
                                          <p:attrName>style.visibility</p:attrName>
                                        </p:attrNameLst>
                                      </p:cBhvr>
                                      <p:to>
                                        <p:strVal val="visible"/>
                                      </p:to>
                                    </p:set>
                                    <p:anim calcmode="lin" valueType="num">
                                      <p:cBhvr additive="base">
                                        <p:cTn id="60" dur="500" fill="hold"/>
                                        <p:tgtEl>
                                          <p:spTgt spid="12">
                                            <p:txEl>
                                              <p:pRg st="8" end="8"/>
                                            </p:txEl>
                                          </p:spTgt>
                                        </p:tgtEl>
                                        <p:attrNameLst>
                                          <p:attrName>ppt_x</p:attrName>
                                        </p:attrNameLst>
                                      </p:cBhvr>
                                      <p:tavLst>
                                        <p:tav tm="0">
                                          <p:val>
                                            <p:strVal val="0-#ppt_w/2"/>
                                          </p:val>
                                        </p:tav>
                                        <p:tav tm="100000">
                                          <p:val>
                                            <p:strVal val="#ppt_x"/>
                                          </p:val>
                                        </p:tav>
                                      </p:tavLst>
                                    </p:anim>
                                    <p:anim calcmode="lin" valueType="num">
                                      <p:cBhvr additive="base">
                                        <p:cTn id="61" dur="500" fill="hold"/>
                                        <p:tgtEl>
                                          <p:spTgt spid="12">
                                            <p:txEl>
                                              <p:pRg st="8" end="8"/>
                                            </p:txEl>
                                          </p:spTgt>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8" fill="hold" grpId="0" nodeType="clickEffect">
                                  <p:stCondLst>
                                    <p:cond delay="0"/>
                                  </p:stCondLst>
                                  <p:childTnLst>
                                    <p:set>
                                      <p:cBhvr>
                                        <p:cTn id="65" dur="1" fill="hold">
                                          <p:stCondLst>
                                            <p:cond delay="0"/>
                                          </p:stCondLst>
                                        </p:cTn>
                                        <p:tgtEl>
                                          <p:spTgt spid="12">
                                            <p:txEl>
                                              <p:pRg st="9" end="9"/>
                                            </p:txEl>
                                          </p:spTgt>
                                        </p:tgtEl>
                                        <p:attrNameLst>
                                          <p:attrName>style.visibility</p:attrName>
                                        </p:attrNameLst>
                                      </p:cBhvr>
                                      <p:to>
                                        <p:strVal val="visible"/>
                                      </p:to>
                                    </p:set>
                                    <p:anim calcmode="lin" valueType="num">
                                      <p:cBhvr additive="base">
                                        <p:cTn id="66" dur="500" fill="hold"/>
                                        <p:tgtEl>
                                          <p:spTgt spid="12">
                                            <p:txEl>
                                              <p:pRg st="9" end="9"/>
                                            </p:txEl>
                                          </p:spTgt>
                                        </p:tgtEl>
                                        <p:attrNameLst>
                                          <p:attrName>ppt_x</p:attrName>
                                        </p:attrNameLst>
                                      </p:cBhvr>
                                      <p:tavLst>
                                        <p:tav tm="0">
                                          <p:val>
                                            <p:strVal val="0-#ppt_w/2"/>
                                          </p:val>
                                        </p:tav>
                                        <p:tav tm="100000">
                                          <p:val>
                                            <p:strVal val="#ppt_x"/>
                                          </p:val>
                                        </p:tav>
                                      </p:tavLst>
                                    </p:anim>
                                    <p:anim calcmode="lin" valueType="num">
                                      <p:cBhvr additive="base">
                                        <p:cTn id="67" dur="500" fill="hold"/>
                                        <p:tgtEl>
                                          <p:spTgt spid="12">
                                            <p:txEl>
                                              <p:pRg st="9" end="9"/>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utoUpdateAnimBg="0"/>
    </p:bld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C00000"/>
                </a:solidFill>
              </a:rPr>
              <a:t>Select Merge</a:t>
            </a:r>
          </a:p>
        </p:txBody>
      </p:sp>
      <p:sp>
        <p:nvSpPr>
          <p:cNvPr id="3" name="Content Placeholder 2"/>
          <p:cNvSpPr>
            <a:spLocks noGrp="1"/>
          </p:cNvSpPr>
          <p:nvPr>
            <p:ph idx="1"/>
          </p:nvPr>
        </p:nvSpPr>
        <p:spPr>
          <a:xfrm>
            <a:off x="1563388" y="2130850"/>
            <a:ext cx="7068016" cy="3732740"/>
          </a:xfrm>
        </p:spPr>
        <p:txBody>
          <a:bodyPr>
            <a:normAutofit lnSpcReduction="10000"/>
          </a:bodyPr>
          <a:lstStyle/>
          <a:p>
            <a:r>
              <a:rPr lang="en-US" dirty="0" err="1"/>
              <a:t>Điểm</a:t>
            </a:r>
            <a:r>
              <a:rPr lang="en-US" dirty="0"/>
              <a:t> </a:t>
            </a:r>
            <a:r>
              <a:rPr lang="en-US" dirty="0" err="1"/>
              <a:t>mới</a:t>
            </a:r>
            <a:r>
              <a:rPr lang="en-US" dirty="0"/>
              <a:t> </a:t>
            </a:r>
            <a:r>
              <a:rPr lang="en-US" dirty="0" err="1"/>
              <a:t>trong</a:t>
            </a:r>
            <a:r>
              <a:rPr lang="en-US" dirty="0"/>
              <a:t> SQL Server 2008 </a:t>
            </a:r>
            <a:r>
              <a:rPr lang="en-US" dirty="0" err="1"/>
              <a:t>cho</a:t>
            </a:r>
            <a:r>
              <a:rPr lang="en-US" dirty="0"/>
              <a:t> </a:t>
            </a:r>
            <a:r>
              <a:rPr lang="en-US" dirty="0" err="1"/>
              <a:t>phép</a:t>
            </a:r>
            <a:r>
              <a:rPr lang="en-US" dirty="0"/>
              <a:t> merge </a:t>
            </a:r>
            <a:r>
              <a:rPr lang="en-US" dirty="0" err="1"/>
              <a:t>dữ</a:t>
            </a:r>
            <a:r>
              <a:rPr lang="en-US" dirty="0"/>
              <a:t> </a:t>
            </a:r>
            <a:r>
              <a:rPr lang="en-US" dirty="0" err="1"/>
              <a:t>liệu</a:t>
            </a:r>
            <a:r>
              <a:rPr lang="en-US" dirty="0"/>
              <a:t> </a:t>
            </a:r>
            <a:r>
              <a:rPr lang="en-US" dirty="0" err="1"/>
              <a:t>từ</a:t>
            </a:r>
            <a:r>
              <a:rPr lang="en-US" dirty="0"/>
              <a:t> 2 table </a:t>
            </a:r>
            <a:r>
              <a:rPr lang="en-US" dirty="0" err="1"/>
              <a:t>trở</a:t>
            </a:r>
            <a:r>
              <a:rPr lang="en-US" dirty="0"/>
              <a:t> </a:t>
            </a:r>
            <a:r>
              <a:rPr lang="en-US" dirty="0" err="1"/>
              <a:t>lên</a:t>
            </a:r>
            <a:r>
              <a:rPr lang="en-US" dirty="0"/>
              <a:t>.</a:t>
            </a:r>
          </a:p>
          <a:p>
            <a:r>
              <a:rPr lang="en-US" dirty="0" err="1"/>
              <a:t>Ví</a:t>
            </a:r>
            <a:r>
              <a:rPr lang="en-US" dirty="0"/>
              <a:t> </a:t>
            </a:r>
            <a:r>
              <a:rPr lang="en-US" dirty="0" err="1"/>
              <a:t>dụ</a:t>
            </a:r>
            <a:r>
              <a:rPr lang="en-US" dirty="0"/>
              <a:t>: </a:t>
            </a:r>
          </a:p>
          <a:p>
            <a:pPr marL="342900" lvl="1" indent="0">
              <a:buNone/>
            </a:pPr>
            <a:r>
              <a:rPr lang="vi-VN" sz="1950" b="1" dirty="0"/>
              <a:t>CREATE </a:t>
            </a:r>
            <a:r>
              <a:rPr lang="vi-VN" sz="1950" dirty="0"/>
              <a:t>TABLE</a:t>
            </a:r>
            <a:r>
              <a:rPr lang="en-US" sz="1950" dirty="0"/>
              <a:t> </a:t>
            </a:r>
            <a:r>
              <a:rPr lang="vi-VN" sz="1950" dirty="0"/>
              <a:t>T1(col1 Int Primary Key);</a:t>
            </a:r>
            <a:br>
              <a:rPr lang="vi-VN" sz="1950" dirty="0"/>
            </a:br>
            <a:r>
              <a:rPr lang="vi-VN" sz="1950" b="1" dirty="0"/>
              <a:t>CREATE </a:t>
            </a:r>
            <a:r>
              <a:rPr lang="vi-VN" sz="1950" dirty="0"/>
              <a:t>TABLE T2(col1 Numeric(12, 2) Primary Key);</a:t>
            </a:r>
            <a:br>
              <a:rPr lang="vi-VN" sz="1950" dirty="0"/>
            </a:br>
            <a:endParaRPr lang="en-US" sz="1950" dirty="0"/>
          </a:p>
          <a:p>
            <a:pPr marL="342900" lvl="1" indent="0">
              <a:buNone/>
            </a:pPr>
            <a:r>
              <a:rPr lang="vi-VN" b="1" dirty="0"/>
              <a:t>SELECT </a:t>
            </a:r>
            <a:r>
              <a:rPr lang="vi-VN" dirty="0"/>
              <a:t>T1.col1, T2.col1</a:t>
            </a:r>
            <a:br>
              <a:rPr lang="vi-VN" dirty="0"/>
            </a:br>
            <a:r>
              <a:rPr lang="vi-VN" b="1" dirty="0"/>
              <a:t>FROM </a:t>
            </a:r>
            <a:r>
              <a:rPr lang="vi-VN" b="1" dirty="0">
                <a:solidFill>
                  <a:srgbClr val="C00000"/>
                </a:solidFill>
              </a:rPr>
              <a:t>T1 Inner Merge Join T2</a:t>
            </a:r>
            <a:br>
              <a:rPr lang="vi-VN" b="1" dirty="0">
                <a:solidFill>
                  <a:srgbClr val="C00000"/>
                </a:solidFill>
              </a:rPr>
            </a:br>
            <a:r>
              <a:rPr lang="vi-VN" dirty="0"/>
              <a:t>ON dbo.T1.col1 = dbo.T2.col1;</a:t>
            </a:r>
          </a:p>
        </p:txBody>
      </p:sp>
    </p:spTree>
    <p:extLst>
      <p:ext uri="{BB962C8B-B14F-4D97-AF65-F5344CB8AC3E}">
        <p14:creationId xmlns:p14="http://schemas.microsoft.com/office/powerpoint/2010/main" val="4237282308"/>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Merge query</a:t>
            </a:r>
          </a:p>
        </p:txBody>
      </p:sp>
      <p:sp>
        <p:nvSpPr>
          <p:cNvPr id="3" name="Content Placeholder 2"/>
          <p:cNvSpPr>
            <a:spLocks noGrp="1"/>
          </p:cNvSpPr>
          <p:nvPr>
            <p:ph idx="1"/>
          </p:nvPr>
        </p:nvSpPr>
        <p:spPr/>
        <p:txBody>
          <a:bodyPr>
            <a:normAutofit/>
          </a:bodyPr>
          <a:lstStyle/>
          <a:p>
            <a:r>
              <a:rPr lang="vi-VN" dirty="0"/>
              <a:t>MERGE</a:t>
            </a:r>
            <a:r>
              <a:rPr lang="en-GB" dirty="0"/>
              <a:t> query l</a:t>
            </a:r>
            <a:r>
              <a:rPr lang="vi-VN" dirty="0"/>
              <a:t>à một </a:t>
            </a:r>
            <a:r>
              <a:rPr lang="en-GB" dirty="0" err="1"/>
              <a:t>loại</a:t>
            </a:r>
            <a:r>
              <a:rPr lang="en-GB" dirty="0"/>
              <a:t> query </a:t>
            </a:r>
            <a:r>
              <a:rPr lang="en-GB" dirty="0" err="1"/>
              <a:t>có</a:t>
            </a:r>
            <a:r>
              <a:rPr lang="en-GB" dirty="0"/>
              <a:t> </a:t>
            </a:r>
            <a:r>
              <a:rPr lang="en-GB" dirty="0" err="1"/>
              <a:t>thể</a:t>
            </a:r>
            <a:r>
              <a:rPr lang="en-GB" dirty="0"/>
              <a:t> </a:t>
            </a:r>
            <a:r>
              <a:rPr lang="vi-VN" dirty="0"/>
              <a:t>thực hiện </a:t>
            </a:r>
            <a:r>
              <a:rPr lang="en-GB" dirty="0" err="1"/>
              <a:t>các</a:t>
            </a:r>
            <a:r>
              <a:rPr lang="en-GB" dirty="0"/>
              <a:t> </a:t>
            </a:r>
            <a:r>
              <a:rPr lang="vi-VN" dirty="0"/>
              <a:t>hoạt động </a:t>
            </a:r>
            <a:r>
              <a:rPr lang="en-GB" dirty="0"/>
              <a:t>Insert, Update, Delete </a:t>
            </a:r>
            <a:r>
              <a:rPr lang="vi-VN" dirty="0"/>
              <a:t>trên một bảng đích dựa trên các kết quả của một </a:t>
            </a:r>
            <a:r>
              <a:rPr lang="en-GB" dirty="0" err="1"/>
              <a:t>liên</a:t>
            </a:r>
            <a:r>
              <a:rPr lang="en-GB" dirty="0"/>
              <a:t> </a:t>
            </a:r>
            <a:r>
              <a:rPr lang="en-GB" dirty="0" err="1"/>
              <a:t>kết</a:t>
            </a:r>
            <a:r>
              <a:rPr lang="en-GB" dirty="0"/>
              <a:t> </a:t>
            </a:r>
            <a:r>
              <a:rPr lang="vi-VN" dirty="0"/>
              <a:t>với một bảng nguồn</a:t>
            </a:r>
          </a:p>
          <a:p>
            <a:r>
              <a:rPr lang="en-GB" dirty="0"/>
              <a:t>L</a:t>
            </a:r>
            <a:r>
              <a:rPr lang="vi-VN" dirty="0"/>
              <a:t>ợi thế quan trọng của câu lệnh MERGE là tất cả các dữ liệu được đọc và xử lý một lần.</a:t>
            </a:r>
          </a:p>
        </p:txBody>
      </p:sp>
    </p:spTree>
    <p:extLst>
      <p:ext uri="{BB962C8B-B14F-4D97-AF65-F5344CB8AC3E}">
        <p14:creationId xmlns:p14="http://schemas.microsoft.com/office/powerpoint/2010/main" val="6613423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3">
            <a:extLst>
              <a:ext uri="{FF2B5EF4-FFF2-40B4-BE49-F238E27FC236}">
                <a16:creationId xmlns:a16="http://schemas.microsoft.com/office/drawing/2014/main" id="{8D3E85C2-B2FA-4F25-B51C-534AB924D71B}"/>
              </a:ext>
            </a:extLst>
          </p:cNvPr>
          <p:cNvSpPr>
            <a:spLocks noGrp="1" noChangeArrowheads="1"/>
          </p:cNvSpPr>
          <p:nvPr>
            <p:ph idx="4294967295"/>
          </p:nvPr>
        </p:nvSpPr>
        <p:spPr>
          <a:xfrm>
            <a:off x="1143000" y="1981200"/>
            <a:ext cx="8001000" cy="533400"/>
          </a:xfrm>
        </p:spPr>
        <p:txBody>
          <a:bodyPr lIns="182880" tIns="91440"/>
          <a:lstStyle/>
          <a:p>
            <a:pPr marL="265113" indent="-265113" eaLnBrk="1" hangingPunct="1">
              <a:buFont typeface="Wingdings" pitchFamily="2" charset="2"/>
              <a:buNone/>
              <a:defRPr/>
            </a:pPr>
            <a:r>
              <a:rPr lang="en-US" altLang="en-US" sz="2400" b="1">
                <a:solidFill>
                  <a:srgbClr val="0000FF"/>
                </a:solidFill>
              </a:rPr>
              <a:t>CREATE TABLE</a:t>
            </a:r>
          </a:p>
          <a:p>
            <a:pPr marL="265113" indent="-265113" eaLnBrk="1" hangingPunct="1">
              <a:buFont typeface="Wingdings" pitchFamily="2" charset="2"/>
              <a:buNone/>
              <a:defRPr/>
            </a:pPr>
            <a:r>
              <a:rPr lang="en-US" altLang="en-US" sz="2400" b="1"/>
              <a:t>	[ </a:t>
            </a:r>
            <a:r>
              <a:rPr lang="en-US" altLang="en-US" sz="2400" b="1" i="1"/>
              <a:t>database_name</a:t>
            </a:r>
            <a:r>
              <a:rPr lang="en-US" altLang="en-US" sz="2400" b="1"/>
              <a:t>.[ </a:t>
            </a:r>
            <a:r>
              <a:rPr lang="en-US" altLang="en-US" sz="2400" b="1" i="1"/>
              <a:t>owner </a:t>
            </a:r>
            <a:r>
              <a:rPr lang="en-US" altLang="en-US" sz="2400" b="1"/>
              <a:t>] .|</a:t>
            </a:r>
            <a:r>
              <a:rPr lang="en-US" altLang="en-US" sz="2400" b="1" i="1"/>
              <a:t>owner</a:t>
            </a:r>
            <a:r>
              <a:rPr lang="en-US" altLang="en-US" sz="2400" b="1"/>
              <a:t>.] t</a:t>
            </a:r>
            <a:r>
              <a:rPr lang="en-US" altLang="en-US" sz="2400" b="1" i="1"/>
              <a:t>able_name</a:t>
            </a:r>
          </a:p>
          <a:p>
            <a:pPr marL="265113" indent="-265113" eaLnBrk="1" hangingPunct="1">
              <a:buFont typeface="Wingdings" pitchFamily="2" charset="2"/>
              <a:buNone/>
              <a:defRPr/>
            </a:pPr>
            <a:r>
              <a:rPr lang="en-US" altLang="en-US" sz="2400" b="1"/>
              <a:t>	({ &lt; column_definition &gt;</a:t>
            </a:r>
          </a:p>
          <a:p>
            <a:pPr marL="265113" indent="-265113" eaLnBrk="1" hangingPunct="1">
              <a:buFont typeface="Wingdings" pitchFamily="2" charset="2"/>
              <a:buNone/>
              <a:defRPr/>
            </a:pPr>
            <a:r>
              <a:rPr lang="en-US" altLang="en-US" sz="2400" b="1"/>
              <a:t>		|</a:t>
            </a:r>
            <a:r>
              <a:rPr lang="en-US" altLang="en-US" sz="2400" b="1" i="1"/>
              <a:t>column_name </a:t>
            </a:r>
            <a:r>
              <a:rPr lang="en-US" altLang="en-US" sz="2400" b="1">
                <a:solidFill>
                  <a:srgbClr val="0000FF"/>
                </a:solidFill>
              </a:rPr>
              <a:t>AS</a:t>
            </a:r>
            <a:r>
              <a:rPr lang="en-US" altLang="en-US" sz="2400" b="1"/>
              <a:t> c</a:t>
            </a:r>
            <a:r>
              <a:rPr lang="en-US" altLang="en-US" sz="2400" b="1" i="1"/>
              <a:t>omputed_column_expression</a:t>
            </a:r>
          </a:p>
          <a:p>
            <a:pPr marL="265113" indent="-265113" eaLnBrk="1" hangingPunct="1">
              <a:buFont typeface="Wingdings" pitchFamily="2" charset="2"/>
              <a:buNone/>
              <a:defRPr/>
            </a:pPr>
            <a:r>
              <a:rPr lang="en-US" altLang="en-US" sz="2400" b="1"/>
              <a:t>		| &lt; table_constraint &gt; ::= [ CONSTRAINT</a:t>
            </a:r>
          </a:p>
          <a:p>
            <a:pPr marL="265113" indent="-265113" eaLnBrk="1" hangingPunct="1">
              <a:buFont typeface="Wingdings" pitchFamily="2" charset="2"/>
              <a:buNone/>
              <a:defRPr/>
            </a:pPr>
            <a:r>
              <a:rPr lang="en-US" altLang="en-US" sz="2400" b="1" i="1"/>
              <a:t>		constraint_name </a:t>
            </a:r>
            <a:r>
              <a:rPr lang="en-US" altLang="en-US" sz="2400" b="1"/>
              <a:t>] }</a:t>
            </a:r>
          </a:p>
          <a:p>
            <a:pPr marL="265113" indent="-265113" eaLnBrk="1" hangingPunct="1">
              <a:buFont typeface="Wingdings" pitchFamily="2" charset="2"/>
              <a:buNone/>
              <a:defRPr/>
            </a:pPr>
            <a:r>
              <a:rPr lang="en-US" altLang="en-US" sz="2400" b="1"/>
              <a:t>		[ { </a:t>
            </a:r>
            <a:r>
              <a:rPr lang="en-US" altLang="en-US" sz="2400" b="1">
                <a:solidFill>
                  <a:srgbClr val="0000FF"/>
                </a:solidFill>
              </a:rPr>
              <a:t>PRIMARY KEY | UNIQUE</a:t>
            </a:r>
            <a:r>
              <a:rPr lang="en-US" altLang="en-US" sz="2400" b="1"/>
              <a:t> } [ ,...</a:t>
            </a:r>
            <a:r>
              <a:rPr lang="en-US" altLang="en-US" sz="2400" b="1" i="1"/>
              <a:t>n </a:t>
            </a:r>
            <a:r>
              <a:rPr lang="en-US" altLang="en-US" sz="2400" b="1"/>
              <a:t>]</a:t>
            </a:r>
          </a:p>
          <a:p>
            <a:pPr marL="265113" indent="-265113" eaLnBrk="1" hangingPunct="1">
              <a:buFont typeface="Wingdings" pitchFamily="2" charset="2"/>
              <a:buNone/>
              <a:defRPr/>
            </a:pPr>
            <a:r>
              <a:rPr lang="en-US" altLang="en-US" sz="2400" b="1"/>
              <a:t>	)</a:t>
            </a:r>
          </a:p>
          <a:p>
            <a:pPr marL="265113" indent="-265113" eaLnBrk="1" hangingPunct="1">
              <a:buFont typeface="Wingdings" pitchFamily="2" charset="2"/>
              <a:buNone/>
              <a:defRPr/>
            </a:pPr>
            <a:r>
              <a:rPr lang="en-US" altLang="en-US" sz="2400" b="1"/>
              <a:t>[ </a:t>
            </a:r>
            <a:r>
              <a:rPr lang="en-US" altLang="en-US" sz="2400" b="1">
                <a:solidFill>
                  <a:srgbClr val="0000FF"/>
                </a:solidFill>
              </a:rPr>
              <a:t>ON</a:t>
            </a:r>
            <a:r>
              <a:rPr lang="en-US" altLang="en-US" sz="2400" b="1"/>
              <a:t> { </a:t>
            </a:r>
            <a:r>
              <a:rPr lang="en-US" altLang="en-US" sz="2400" b="1" i="1"/>
              <a:t>filegroup </a:t>
            </a:r>
            <a:r>
              <a:rPr lang="en-US" altLang="en-US" sz="2400" b="1"/>
              <a:t>| </a:t>
            </a:r>
            <a:r>
              <a:rPr lang="en-US" altLang="en-US" sz="2400" b="1">
                <a:solidFill>
                  <a:srgbClr val="0000FF"/>
                </a:solidFill>
              </a:rPr>
              <a:t>DEFAULT</a:t>
            </a:r>
            <a:r>
              <a:rPr lang="en-US" altLang="en-US" sz="2400" b="1"/>
              <a:t> } ]</a:t>
            </a:r>
          </a:p>
          <a:p>
            <a:pPr marL="265113" indent="-265113" eaLnBrk="1" hangingPunct="1">
              <a:buFont typeface="Wingdings" pitchFamily="2" charset="2"/>
              <a:buNone/>
              <a:defRPr/>
            </a:pPr>
            <a:r>
              <a:rPr lang="en-US" altLang="en-US" sz="2400" b="1"/>
              <a:t>[ </a:t>
            </a:r>
            <a:r>
              <a:rPr lang="en-US" altLang="en-US" sz="2400" b="1">
                <a:solidFill>
                  <a:srgbClr val="0000FF"/>
                </a:solidFill>
              </a:rPr>
              <a:t>TEXTIMAGE_ON</a:t>
            </a:r>
            <a:r>
              <a:rPr lang="en-US" altLang="en-US" sz="2400" b="1"/>
              <a:t> { </a:t>
            </a:r>
            <a:r>
              <a:rPr lang="en-US" altLang="en-US" sz="2400" b="1" i="1"/>
              <a:t>filegroup </a:t>
            </a:r>
            <a:r>
              <a:rPr lang="en-US" altLang="en-US" sz="2400" b="1"/>
              <a:t>| </a:t>
            </a:r>
            <a:r>
              <a:rPr lang="en-US" altLang="en-US" sz="2400" b="1">
                <a:solidFill>
                  <a:srgbClr val="0000FF"/>
                </a:solidFill>
              </a:rPr>
              <a:t>DEFAULT</a:t>
            </a:r>
            <a:r>
              <a:rPr lang="en-US" altLang="en-US" sz="2400" b="1"/>
              <a:t> } ]</a:t>
            </a:r>
          </a:p>
        </p:txBody>
      </p:sp>
      <p:sp>
        <p:nvSpPr>
          <p:cNvPr id="28675" name="Rectangle 2">
            <a:extLst>
              <a:ext uri="{FF2B5EF4-FFF2-40B4-BE49-F238E27FC236}">
                <a16:creationId xmlns:a16="http://schemas.microsoft.com/office/drawing/2014/main" id="{0E4F6B22-6C8C-46D6-ACC5-97F3BAF86EB2}"/>
              </a:ext>
            </a:extLst>
          </p:cNvPr>
          <p:cNvSpPr>
            <a:spLocks noChangeArrowheads="1"/>
          </p:cNvSpPr>
          <p:nvPr/>
        </p:nvSpPr>
        <p:spPr bwMode="auto">
          <a:xfrm>
            <a:off x="1198563" y="742950"/>
            <a:ext cx="77930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3600">
                <a:solidFill>
                  <a:srgbClr val="800000"/>
                </a:solidFill>
                <a:latin typeface="Arial" panose="020B0604020202020204" pitchFamily="34" charset="0"/>
              </a:rPr>
              <a:t>Tạo bảng - CREATE TABLE</a:t>
            </a:r>
          </a:p>
        </p:txBody>
      </p:sp>
      <p:sp>
        <p:nvSpPr>
          <p:cNvPr id="28676" name="Footer Placeholder 1">
            <a:extLst>
              <a:ext uri="{FF2B5EF4-FFF2-40B4-BE49-F238E27FC236}">
                <a16:creationId xmlns:a16="http://schemas.microsoft.com/office/drawing/2014/main" id="{662E9D67-1726-4442-BDDD-DCC42656A75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Merge query</a:t>
            </a:r>
          </a:p>
        </p:txBody>
      </p:sp>
      <p:sp>
        <p:nvSpPr>
          <p:cNvPr id="3" name="Content Placeholder 2"/>
          <p:cNvSpPr>
            <a:spLocks noGrp="1"/>
          </p:cNvSpPr>
          <p:nvPr>
            <p:ph idx="1"/>
          </p:nvPr>
        </p:nvSpPr>
        <p:spPr/>
        <p:txBody>
          <a:bodyPr>
            <a:normAutofit/>
          </a:bodyPr>
          <a:lstStyle/>
          <a:p>
            <a:r>
              <a:rPr lang="en-GB" b="1" dirty="0" err="1"/>
              <a:t>Cú</a:t>
            </a:r>
            <a:r>
              <a:rPr lang="en-GB" b="1" dirty="0"/>
              <a:t> </a:t>
            </a:r>
            <a:r>
              <a:rPr lang="en-GB" b="1" dirty="0" err="1"/>
              <a:t>pháp</a:t>
            </a:r>
            <a:r>
              <a:rPr lang="en-GB" b="1" dirty="0"/>
              <a:t> </a:t>
            </a:r>
            <a:r>
              <a:rPr lang="en-GB" b="1" dirty="0" err="1"/>
              <a:t>đơn</a:t>
            </a:r>
            <a:r>
              <a:rPr lang="en-GB" b="1" dirty="0"/>
              <a:t> </a:t>
            </a:r>
            <a:r>
              <a:rPr lang="en-GB" b="1" dirty="0" err="1"/>
              <a:t>giản</a:t>
            </a:r>
            <a:endParaRPr lang="en-GB" b="1" dirty="0"/>
          </a:p>
          <a:p>
            <a:pPr marL="300038" lvl="1" indent="0">
              <a:buNone/>
            </a:pPr>
            <a:r>
              <a:rPr lang="en-GB" sz="2100" dirty="0">
                <a:solidFill>
                  <a:srgbClr val="C00000"/>
                </a:solidFill>
              </a:rPr>
              <a:t>Merge</a:t>
            </a:r>
            <a:r>
              <a:rPr lang="en-GB" sz="2100" dirty="0"/>
              <a:t> </a:t>
            </a:r>
            <a:r>
              <a:rPr lang="en-GB" sz="2100" dirty="0" err="1"/>
              <a:t>TargetTable</a:t>
            </a:r>
            <a:endParaRPr lang="en-GB" sz="2100" dirty="0"/>
          </a:p>
          <a:p>
            <a:pPr marL="300038" lvl="1" indent="0">
              <a:buNone/>
            </a:pPr>
            <a:r>
              <a:rPr lang="en-GB" sz="2100" dirty="0">
                <a:solidFill>
                  <a:srgbClr val="C00000"/>
                </a:solidFill>
              </a:rPr>
              <a:t>using</a:t>
            </a:r>
            <a:r>
              <a:rPr lang="en-GB" sz="2100" dirty="0"/>
              <a:t> </a:t>
            </a:r>
            <a:r>
              <a:rPr lang="en-GB" sz="2100" dirty="0" err="1"/>
              <a:t>SourceTable</a:t>
            </a:r>
            <a:endParaRPr lang="en-GB" sz="2100" dirty="0"/>
          </a:p>
          <a:p>
            <a:pPr marL="300038" lvl="1" indent="0">
              <a:buNone/>
            </a:pPr>
            <a:r>
              <a:rPr lang="en-GB" sz="2100" dirty="0">
                <a:solidFill>
                  <a:srgbClr val="C00000"/>
                </a:solidFill>
              </a:rPr>
              <a:t>on</a:t>
            </a:r>
            <a:r>
              <a:rPr lang="en-GB" sz="2100" dirty="0"/>
              <a:t> </a:t>
            </a:r>
            <a:r>
              <a:rPr lang="en-GB" sz="2100" dirty="0" err="1"/>
              <a:t>Joinconditions</a:t>
            </a:r>
            <a:endParaRPr lang="en-GB" sz="2100" dirty="0"/>
          </a:p>
          <a:p>
            <a:pPr marL="300038" lvl="1" indent="0">
              <a:buNone/>
            </a:pPr>
            <a:r>
              <a:rPr lang="en-GB" sz="2100" dirty="0"/>
              <a:t>[</a:t>
            </a:r>
            <a:r>
              <a:rPr lang="en-GB" sz="2100" dirty="0">
                <a:solidFill>
                  <a:srgbClr val="0070C0"/>
                </a:solidFill>
              </a:rPr>
              <a:t>WHEN MATCHED </a:t>
            </a:r>
            <a:r>
              <a:rPr lang="en-GB" sz="2100" dirty="0"/>
              <a:t>THEN DML]</a:t>
            </a:r>
          </a:p>
          <a:p>
            <a:pPr marL="300038" lvl="1" indent="0">
              <a:buNone/>
            </a:pPr>
            <a:r>
              <a:rPr lang="en-GB" sz="2100" dirty="0"/>
              <a:t>[</a:t>
            </a:r>
            <a:r>
              <a:rPr lang="en-GB" sz="2100" dirty="0">
                <a:solidFill>
                  <a:srgbClr val="0070C0"/>
                </a:solidFill>
              </a:rPr>
              <a:t>WHEN NOT MATCHED </a:t>
            </a:r>
            <a:r>
              <a:rPr lang="en-GB" sz="2100" dirty="0">
                <a:solidFill>
                  <a:srgbClr val="FF0000"/>
                </a:solidFill>
              </a:rPr>
              <a:t>BY TARGET </a:t>
            </a:r>
            <a:r>
              <a:rPr lang="en-GB" sz="2100" dirty="0"/>
              <a:t>THEN DML]</a:t>
            </a:r>
          </a:p>
          <a:p>
            <a:pPr marL="300038" lvl="1" indent="0">
              <a:buNone/>
            </a:pPr>
            <a:r>
              <a:rPr lang="en-GB" sz="2100" dirty="0"/>
              <a:t>[</a:t>
            </a:r>
            <a:r>
              <a:rPr lang="en-GB" sz="2100" dirty="0">
                <a:solidFill>
                  <a:srgbClr val="0070C0"/>
                </a:solidFill>
              </a:rPr>
              <a:t>WHEN NOT MATCHED </a:t>
            </a:r>
            <a:r>
              <a:rPr lang="en-GB" sz="2100" dirty="0">
                <a:solidFill>
                  <a:srgbClr val="FF0000"/>
                </a:solidFill>
              </a:rPr>
              <a:t>BY SOURCE </a:t>
            </a:r>
            <a:r>
              <a:rPr lang="en-GB" sz="2100" dirty="0"/>
              <a:t>THEN DML]</a:t>
            </a:r>
          </a:p>
          <a:p>
            <a:endParaRPr lang="en-GB" dirty="0"/>
          </a:p>
        </p:txBody>
      </p:sp>
    </p:spTree>
    <p:extLst>
      <p:ext uri="{BB962C8B-B14F-4D97-AF65-F5344CB8AC3E}">
        <p14:creationId xmlns:p14="http://schemas.microsoft.com/office/powerpoint/2010/main" val="1749085613"/>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Merge query</a:t>
            </a:r>
          </a:p>
        </p:txBody>
      </p:sp>
      <p:pic>
        <p:nvPicPr>
          <p:cNvPr id="5" name="Picture 4"/>
          <p:cNvPicPr>
            <a:picLocks noChangeAspect="1"/>
          </p:cNvPicPr>
          <p:nvPr/>
        </p:nvPicPr>
        <p:blipFill>
          <a:blip r:embed="rId2"/>
          <a:stretch>
            <a:fillRect/>
          </a:stretch>
        </p:blipFill>
        <p:spPr>
          <a:xfrm>
            <a:off x="1154718" y="2159108"/>
            <a:ext cx="7133001" cy="3531874"/>
          </a:xfrm>
          <a:prstGeom prst="rect">
            <a:avLst/>
          </a:prstGeom>
        </p:spPr>
      </p:pic>
    </p:spTree>
    <p:extLst>
      <p:ext uri="{BB962C8B-B14F-4D97-AF65-F5344CB8AC3E}">
        <p14:creationId xmlns:p14="http://schemas.microsoft.com/office/powerpoint/2010/main" val="2368422756"/>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a:extLst>
              <a:ext uri="{FF2B5EF4-FFF2-40B4-BE49-F238E27FC236}">
                <a16:creationId xmlns:a16="http://schemas.microsoft.com/office/drawing/2014/main" id="{60062F93-B24B-4EE4-B72B-5D8AD3E3FAA7}"/>
              </a:ext>
            </a:extLst>
          </p:cNvPr>
          <p:cNvSpPr>
            <a:spLocks noGrp="1" noChangeArrowheads="1"/>
          </p:cNvSpPr>
          <p:nvPr>
            <p:ph type="title"/>
          </p:nvPr>
        </p:nvSpPr>
        <p:spPr>
          <a:xfrm>
            <a:off x="1143000" y="874713"/>
            <a:ext cx="7772400" cy="701675"/>
          </a:xfrm>
        </p:spPr>
        <p:txBody>
          <a:bodyPr/>
          <a:lstStyle/>
          <a:p>
            <a:pPr eaLnBrk="1" hangingPunct="1">
              <a:defRPr/>
            </a:pPr>
            <a:r>
              <a:rPr lang="en-US" sz="4000">
                <a:solidFill>
                  <a:srgbClr val="990000"/>
                </a:solidFill>
                <a:cs typeface="Times New Roman" pitchFamily="18" charset="0"/>
              </a:rPr>
              <a:t>Merging Data</a:t>
            </a:r>
          </a:p>
        </p:txBody>
      </p:sp>
      <p:sp>
        <p:nvSpPr>
          <p:cNvPr id="271363" name="Rectangle 4">
            <a:extLst>
              <a:ext uri="{FF2B5EF4-FFF2-40B4-BE49-F238E27FC236}">
                <a16:creationId xmlns:a16="http://schemas.microsoft.com/office/drawing/2014/main" id="{AF61129A-2420-4560-BBCF-3EEF2FE22944}"/>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pic>
        <p:nvPicPr>
          <p:cNvPr id="271364" name="Picture 6">
            <a:extLst>
              <a:ext uri="{FF2B5EF4-FFF2-40B4-BE49-F238E27FC236}">
                <a16:creationId xmlns:a16="http://schemas.microsoft.com/office/drawing/2014/main" id="{489B63B2-117A-4F2F-A8AA-5685920BED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57400"/>
            <a:ext cx="7456488"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1365" name="Picture 7">
            <a:extLst>
              <a:ext uri="{FF2B5EF4-FFF2-40B4-BE49-F238E27FC236}">
                <a16:creationId xmlns:a16="http://schemas.microsoft.com/office/drawing/2014/main" id="{F7061DD3-8AF8-455D-84DC-E07AA363FEB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4057650"/>
            <a:ext cx="5362575" cy="280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1366" name="Footer Placeholder 1">
            <a:extLst>
              <a:ext uri="{FF2B5EF4-FFF2-40B4-BE49-F238E27FC236}">
                <a16:creationId xmlns:a16="http://schemas.microsoft.com/office/drawing/2014/main" id="{8A21E85D-3873-4AF3-A510-AEE7D198000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a:extLst>
              <a:ext uri="{FF2B5EF4-FFF2-40B4-BE49-F238E27FC236}">
                <a16:creationId xmlns:a16="http://schemas.microsoft.com/office/drawing/2014/main" id="{31EF06A9-60C3-463C-A4C9-EB6AA3AF4281}"/>
              </a:ext>
            </a:extLst>
          </p:cNvPr>
          <p:cNvSpPr>
            <a:spLocks noGrp="1" noChangeArrowheads="1"/>
          </p:cNvSpPr>
          <p:nvPr>
            <p:ph type="title"/>
          </p:nvPr>
        </p:nvSpPr>
        <p:spPr>
          <a:xfrm>
            <a:off x="1143000" y="265113"/>
            <a:ext cx="7772400" cy="1311275"/>
          </a:xfrm>
        </p:spPr>
        <p:txBody>
          <a:bodyPr/>
          <a:lstStyle/>
          <a:p>
            <a:pPr eaLnBrk="1" hangingPunct="1">
              <a:defRPr/>
            </a:pPr>
            <a:r>
              <a:rPr lang="en-US" sz="4000">
                <a:solidFill>
                  <a:srgbClr val="990000"/>
                </a:solidFill>
                <a:cs typeface="Times New Roman" pitchFamily="18" charset="0"/>
              </a:rPr>
              <a:t>V</a:t>
            </a:r>
            <a:r>
              <a:rPr lang="en-US" sz="4000">
                <a:solidFill>
                  <a:srgbClr val="990000"/>
                </a:solidFill>
                <a:latin typeface="Arial Narrow"/>
                <a:cs typeface="Times New Roman" pitchFamily="18" charset="0"/>
              </a:rPr>
              <a:t>í</a:t>
            </a:r>
            <a:r>
              <a:rPr lang="en-US" sz="4000">
                <a:solidFill>
                  <a:srgbClr val="990000"/>
                </a:solidFill>
                <a:cs typeface="Times New Roman" pitchFamily="18" charset="0"/>
              </a:rPr>
              <a:t> dụ Merging Data để thực thi Insert v</a:t>
            </a:r>
            <a:r>
              <a:rPr lang="en-US" sz="4000">
                <a:solidFill>
                  <a:srgbClr val="990000"/>
                </a:solidFill>
                <a:latin typeface="Arial Narrow"/>
                <a:cs typeface="Times New Roman" pitchFamily="18" charset="0"/>
              </a:rPr>
              <a:t>à</a:t>
            </a:r>
            <a:r>
              <a:rPr lang="en-US" sz="4000">
                <a:solidFill>
                  <a:srgbClr val="990000"/>
                </a:solidFill>
                <a:cs typeface="Times New Roman" pitchFamily="18" charset="0"/>
              </a:rPr>
              <a:t> Update</a:t>
            </a:r>
          </a:p>
        </p:txBody>
      </p:sp>
      <p:sp>
        <p:nvSpPr>
          <p:cNvPr id="272387" name="Rectangle 3">
            <a:extLst>
              <a:ext uri="{FF2B5EF4-FFF2-40B4-BE49-F238E27FC236}">
                <a16:creationId xmlns:a16="http://schemas.microsoft.com/office/drawing/2014/main" id="{3E9027EC-EFE7-41BB-BE14-970811FCA125}"/>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pic>
        <p:nvPicPr>
          <p:cNvPr id="272388" name="Picture 6">
            <a:extLst>
              <a:ext uri="{FF2B5EF4-FFF2-40B4-BE49-F238E27FC236}">
                <a16:creationId xmlns:a16="http://schemas.microsoft.com/office/drawing/2014/main" id="{B70C9F42-460F-4F13-BD80-4F66790D44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181225"/>
            <a:ext cx="7974013" cy="467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1106" name="Rectangle 2">
            <a:extLst>
              <a:ext uri="{FF2B5EF4-FFF2-40B4-BE49-F238E27FC236}">
                <a16:creationId xmlns:a16="http://schemas.microsoft.com/office/drawing/2014/main" id="{2505CE77-6E1C-4A7B-B068-FA93DC44FEDC}"/>
              </a:ext>
            </a:extLst>
          </p:cNvPr>
          <p:cNvSpPr>
            <a:spLocks noGrp="1" noChangeArrowheads="1"/>
          </p:cNvSpPr>
          <p:nvPr>
            <p:ph type="title"/>
          </p:nvPr>
        </p:nvSpPr>
        <p:spPr>
          <a:xfrm>
            <a:off x="1143000" y="265113"/>
            <a:ext cx="7772400" cy="1311275"/>
          </a:xfrm>
        </p:spPr>
        <p:txBody>
          <a:bodyPr/>
          <a:lstStyle/>
          <a:p>
            <a:pPr eaLnBrk="1" hangingPunct="1">
              <a:defRPr/>
            </a:pPr>
            <a:r>
              <a:rPr lang="en-US" sz="4000">
                <a:solidFill>
                  <a:srgbClr val="990000"/>
                </a:solidFill>
                <a:cs typeface="Times New Roman" pitchFamily="18" charset="0"/>
              </a:rPr>
              <a:t>V</a:t>
            </a:r>
            <a:r>
              <a:rPr lang="en-US" sz="4000">
                <a:solidFill>
                  <a:srgbClr val="990000"/>
                </a:solidFill>
                <a:latin typeface="Arial Narrow"/>
                <a:cs typeface="Times New Roman" pitchFamily="18" charset="0"/>
              </a:rPr>
              <a:t>í</a:t>
            </a:r>
            <a:r>
              <a:rPr lang="en-US" sz="4000">
                <a:solidFill>
                  <a:srgbClr val="990000"/>
                </a:solidFill>
                <a:cs typeface="Times New Roman" pitchFamily="18" charset="0"/>
              </a:rPr>
              <a:t> dụ Merging Data để thực thi Insert v</a:t>
            </a:r>
            <a:r>
              <a:rPr lang="en-US" sz="4000">
                <a:solidFill>
                  <a:srgbClr val="990000"/>
                </a:solidFill>
                <a:latin typeface="Arial Narrow"/>
                <a:cs typeface="Times New Roman" pitchFamily="18" charset="0"/>
              </a:rPr>
              <a:t>à</a:t>
            </a:r>
            <a:r>
              <a:rPr lang="en-US" sz="4000">
                <a:solidFill>
                  <a:srgbClr val="990000"/>
                </a:solidFill>
                <a:cs typeface="Times New Roman" pitchFamily="18" charset="0"/>
              </a:rPr>
              <a:t> Update</a:t>
            </a:r>
          </a:p>
        </p:txBody>
      </p:sp>
      <p:sp>
        <p:nvSpPr>
          <p:cNvPr id="273411" name="Rectangle 3">
            <a:extLst>
              <a:ext uri="{FF2B5EF4-FFF2-40B4-BE49-F238E27FC236}">
                <a16:creationId xmlns:a16="http://schemas.microsoft.com/office/drawing/2014/main" id="{7D6511C8-FA66-490F-955F-10E7E24A4B34}"/>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pic>
        <p:nvPicPr>
          <p:cNvPr id="273412" name="Picture 5">
            <a:extLst>
              <a:ext uri="{FF2B5EF4-FFF2-40B4-BE49-F238E27FC236}">
                <a16:creationId xmlns:a16="http://schemas.microsoft.com/office/drawing/2014/main" id="{C4047546-5FCF-4DE3-BF5F-CFF706205E0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133600"/>
            <a:ext cx="7532688" cy="400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3413" name="Footer Placeholder 1">
            <a:extLst>
              <a:ext uri="{FF2B5EF4-FFF2-40B4-BE49-F238E27FC236}">
                <a16:creationId xmlns:a16="http://schemas.microsoft.com/office/drawing/2014/main" id="{4C435810-C4BA-4937-AB9C-74ADD3EF35E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a:extLst>
              <a:ext uri="{FF2B5EF4-FFF2-40B4-BE49-F238E27FC236}">
                <a16:creationId xmlns:a16="http://schemas.microsoft.com/office/drawing/2014/main" id="{E13FFAEC-CACC-4B70-BC4C-5095ADAE25C6}"/>
              </a:ext>
            </a:extLst>
          </p:cNvPr>
          <p:cNvSpPr>
            <a:spLocks noGrp="1" noChangeArrowheads="1"/>
          </p:cNvSpPr>
          <p:nvPr>
            <p:ph type="title"/>
          </p:nvPr>
        </p:nvSpPr>
        <p:spPr>
          <a:xfrm>
            <a:off x="1143000" y="265113"/>
            <a:ext cx="7772400" cy="1311275"/>
          </a:xfrm>
        </p:spPr>
        <p:txBody>
          <a:bodyPr/>
          <a:lstStyle/>
          <a:p>
            <a:pPr eaLnBrk="1" hangingPunct="1">
              <a:defRPr/>
            </a:pPr>
            <a:r>
              <a:rPr lang="en-US" sz="4000">
                <a:solidFill>
                  <a:srgbClr val="990000"/>
                </a:solidFill>
                <a:cs typeface="Times New Roman" pitchFamily="18" charset="0"/>
              </a:rPr>
              <a:t>V</a:t>
            </a:r>
            <a:r>
              <a:rPr lang="en-US" sz="4000">
                <a:solidFill>
                  <a:srgbClr val="990000"/>
                </a:solidFill>
                <a:latin typeface="Arial Narrow"/>
                <a:cs typeface="Times New Roman" pitchFamily="18" charset="0"/>
              </a:rPr>
              <a:t>í</a:t>
            </a:r>
            <a:r>
              <a:rPr lang="en-US" sz="4000">
                <a:solidFill>
                  <a:srgbClr val="990000"/>
                </a:solidFill>
                <a:cs typeface="Times New Roman" pitchFamily="18" charset="0"/>
              </a:rPr>
              <a:t> dụ Merging Data để thực thi Insert v</a:t>
            </a:r>
            <a:r>
              <a:rPr lang="en-US" sz="4000">
                <a:solidFill>
                  <a:srgbClr val="990000"/>
                </a:solidFill>
                <a:latin typeface="Arial Narrow"/>
                <a:cs typeface="Times New Roman" pitchFamily="18" charset="0"/>
              </a:rPr>
              <a:t>à</a:t>
            </a:r>
            <a:r>
              <a:rPr lang="en-US" sz="4000">
                <a:solidFill>
                  <a:srgbClr val="990000"/>
                </a:solidFill>
                <a:cs typeface="Times New Roman" pitchFamily="18" charset="0"/>
              </a:rPr>
              <a:t> Update</a:t>
            </a:r>
          </a:p>
        </p:txBody>
      </p:sp>
      <p:sp>
        <p:nvSpPr>
          <p:cNvPr id="274435" name="Rectangle 3">
            <a:extLst>
              <a:ext uri="{FF2B5EF4-FFF2-40B4-BE49-F238E27FC236}">
                <a16:creationId xmlns:a16="http://schemas.microsoft.com/office/drawing/2014/main" id="{3E59A232-0060-49CA-A748-9F72D01F16A1}"/>
              </a:ext>
            </a:extLst>
          </p:cNvPr>
          <p:cNvSpPr>
            <a:spLocks noChangeArrowheads="1"/>
          </p:cNvSpPr>
          <p:nvPr/>
        </p:nvSpPr>
        <p:spPr bwMode="auto">
          <a:xfrm>
            <a:off x="2890838" y="2471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pic>
        <p:nvPicPr>
          <p:cNvPr id="274436" name="Picture 5">
            <a:extLst>
              <a:ext uri="{FF2B5EF4-FFF2-40B4-BE49-F238E27FC236}">
                <a16:creationId xmlns:a16="http://schemas.microsoft.com/office/drawing/2014/main" id="{26C835FC-9150-42D3-BB4D-675C47FCAC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286000"/>
            <a:ext cx="7694613" cy="396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4437" name="Footer Placeholder 1">
            <a:extLst>
              <a:ext uri="{FF2B5EF4-FFF2-40B4-BE49-F238E27FC236}">
                <a16:creationId xmlns:a16="http://schemas.microsoft.com/office/drawing/2014/main" id="{9E41DDFD-B17C-4AA1-A3EE-361C5A870B9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Ví</a:t>
            </a:r>
            <a:r>
              <a:rPr lang="en-GB" dirty="0"/>
              <a:t> </a:t>
            </a:r>
            <a:r>
              <a:rPr lang="en-GB" dirty="0" err="1"/>
              <a:t>dụ</a:t>
            </a:r>
            <a:r>
              <a:rPr lang="en-GB" dirty="0"/>
              <a:t> - Merge query</a:t>
            </a:r>
          </a:p>
        </p:txBody>
      </p:sp>
      <p:sp>
        <p:nvSpPr>
          <p:cNvPr id="3" name="Content Placeholder 2"/>
          <p:cNvSpPr>
            <a:spLocks noGrp="1"/>
          </p:cNvSpPr>
          <p:nvPr>
            <p:ph idx="1"/>
          </p:nvPr>
        </p:nvSpPr>
        <p:spPr>
          <a:xfrm>
            <a:off x="1143000" y="2205136"/>
            <a:ext cx="8051291" cy="3200964"/>
          </a:xfrm>
        </p:spPr>
        <p:txBody>
          <a:bodyPr numCol="2">
            <a:noAutofit/>
          </a:bodyPr>
          <a:lstStyle/>
          <a:p>
            <a:pPr marL="0" indent="0">
              <a:buNone/>
            </a:pPr>
            <a:r>
              <a:rPr lang="en-GB" sz="1600" dirty="0"/>
              <a:t>CREATE TABLE </a:t>
            </a:r>
            <a:r>
              <a:rPr lang="en-GB" sz="1600" b="1" dirty="0" err="1"/>
              <a:t>dbo.BookInventory</a:t>
            </a:r>
            <a:endParaRPr lang="en-GB" sz="1600" b="1" dirty="0"/>
          </a:p>
          <a:p>
            <a:pPr marL="0" indent="0">
              <a:buNone/>
            </a:pPr>
            <a:r>
              <a:rPr lang="en-GB" sz="1600" dirty="0"/>
              <a:t>(</a:t>
            </a:r>
          </a:p>
          <a:p>
            <a:pPr marL="0" indent="0">
              <a:buNone/>
            </a:pPr>
            <a:r>
              <a:rPr lang="en-GB" sz="1600" dirty="0"/>
              <a:t>  </a:t>
            </a:r>
            <a:r>
              <a:rPr lang="en-GB" sz="1600" dirty="0" err="1"/>
              <a:t>TitleID</a:t>
            </a:r>
            <a:r>
              <a:rPr lang="en-GB" sz="1600" dirty="0"/>
              <a:t> INT NOT NULL PRIMARY KEY,</a:t>
            </a:r>
          </a:p>
          <a:p>
            <a:pPr marL="0" indent="0">
              <a:buNone/>
            </a:pPr>
            <a:r>
              <a:rPr lang="en-GB" sz="1600" dirty="0"/>
              <a:t>  Title NVARCHAR(100) NOT NULL,</a:t>
            </a:r>
          </a:p>
          <a:p>
            <a:pPr marL="0" indent="0">
              <a:buNone/>
            </a:pPr>
            <a:r>
              <a:rPr lang="en-GB" sz="1600" dirty="0"/>
              <a:t>  Quantity INT NOT NULL</a:t>
            </a:r>
          </a:p>
          <a:p>
            <a:pPr marL="0" indent="0">
              <a:buNone/>
            </a:pPr>
            <a:r>
              <a:rPr lang="en-GB" sz="1600" dirty="0"/>
              <a:t>  CONSTRAINT Qutitydeft1 DEFAULT 0</a:t>
            </a:r>
          </a:p>
          <a:p>
            <a:pPr marL="0" indent="0">
              <a:buNone/>
            </a:pPr>
            <a:r>
              <a:rPr lang="en-GB" sz="1600" dirty="0"/>
              <a:t>);</a:t>
            </a:r>
          </a:p>
          <a:p>
            <a:pPr marL="0" indent="0">
              <a:buNone/>
            </a:pPr>
            <a:endParaRPr lang="en-GB" sz="1600" dirty="0"/>
          </a:p>
          <a:p>
            <a:pPr marL="0" indent="0">
              <a:buNone/>
            </a:pPr>
            <a:r>
              <a:rPr lang="en-GB" sz="1600" dirty="0"/>
              <a:t> </a:t>
            </a:r>
          </a:p>
          <a:p>
            <a:pPr marL="0" indent="0">
              <a:buNone/>
            </a:pPr>
            <a:r>
              <a:rPr lang="en-GB" sz="1600" dirty="0"/>
              <a:t>CREATE TABLE </a:t>
            </a:r>
            <a:r>
              <a:rPr lang="en-GB" sz="1600" b="1" dirty="0" err="1"/>
              <a:t>dbo.BookOrder</a:t>
            </a:r>
            <a:r>
              <a:rPr lang="en-GB" sz="1600" dirty="0"/>
              <a:t> </a:t>
            </a:r>
          </a:p>
          <a:p>
            <a:pPr marL="0" indent="0">
              <a:buNone/>
            </a:pPr>
            <a:r>
              <a:rPr lang="en-GB" sz="1600" dirty="0"/>
              <a:t>(</a:t>
            </a:r>
          </a:p>
          <a:p>
            <a:pPr marL="0" indent="0">
              <a:buNone/>
            </a:pPr>
            <a:r>
              <a:rPr lang="en-GB" sz="1600" dirty="0"/>
              <a:t>  </a:t>
            </a:r>
            <a:r>
              <a:rPr lang="en-GB" sz="1600" dirty="0" err="1"/>
              <a:t>TitleID</a:t>
            </a:r>
            <a:r>
              <a:rPr lang="en-GB" sz="1600" dirty="0"/>
              <a:t> INT NOT NULL PRIMARY KEY,</a:t>
            </a:r>
          </a:p>
          <a:p>
            <a:pPr marL="0" indent="0">
              <a:buNone/>
            </a:pPr>
            <a:r>
              <a:rPr lang="en-GB" sz="1600" dirty="0"/>
              <a:t>  Title NVARCHAR(100) NOT NULL,</a:t>
            </a:r>
          </a:p>
          <a:p>
            <a:pPr marL="0" indent="0">
              <a:buNone/>
            </a:pPr>
            <a:r>
              <a:rPr lang="en-GB" sz="1600" dirty="0"/>
              <a:t>  Quantity INT NOT NULL</a:t>
            </a:r>
          </a:p>
          <a:p>
            <a:pPr marL="0" indent="0">
              <a:buNone/>
            </a:pPr>
            <a:r>
              <a:rPr lang="en-GB" sz="1600" dirty="0"/>
              <a:t>  CONSTRAINT </a:t>
            </a:r>
            <a:r>
              <a:rPr lang="en-GB" sz="1600" dirty="0" err="1"/>
              <a:t>Qutitydeflt</a:t>
            </a:r>
            <a:r>
              <a:rPr lang="en-GB" sz="1600" dirty="0"/>
              <a:t> DEFAULT 0</a:t>
            </a:r>
          </a:p>
          <a:p>
            <a:pPr marL="0" indent="0">
              <a:buNone/>
            </a:pPr>
            <a:r>
              <a:rPr lang="en-GB" sz="1600" dirty="0"/>
              <a:t>); </a:t>
            </a:r>
          </a:p>
          <a:p>
            <a:endParaRPr lang="en-GB" sz="1600" dirty="0"/>
          </a:p>
        </p:txBody>
      </p:sp>
      <p:sp>
        <p:nvSpPr>
          <p:cNvPr id="4" name="TextBox 3"/>
          <p:cNvSpPr txBox="1"/>
          <p:nvPr/>
        </p:nvSpPr>
        <p:spPr>
          <a:xfrm>
            <a:off x="2102036" y="5406100"/>
            <a:ext cx="1733167" cy="507831"/>
          </a:xfrm>
          <a:prstGeom prst="rect">
            <a:avLst/>
          </a:prstGeom>
          <a:noFill/>
        </p:spPr>
        <p:txBody>
          <a:bodyPr wrap="none" rtlCol="0">
            <a:spAutoFit/>
          </a:bodyPr>
          <a:lstStyle/>
          <a:p>
            <a:r>
              <a:rPr lang="en-GB" sz="2700" b="1" dirty="0" err="1">
                <a:solidFill>
                  <a:srgbClr val="C00000"/>
                </a:solidFill>
              </a:rPr>
              <a:t>Bảng</a:t>
            </a:r>
            <a:r>
              <a:rPr lang="en-GB" sz="2700" b="1" dirty="0">
                <a:solidFill>
                  <a:srgbClr val="C00000"/>
                </a:solidFill>
              </a:rPr>
              <a:t> </a:t>
            </a:r>
            <a:r>
              <a:rPr lang="en-GB" sz="2700" b="1" dirty="0" err="1">
                <a:solidFill>
                  <a:srgbClr val="C00000"/>
                </a:solidFill>
              </a:rPr>
              <a:t>Đích</a:t>
            </a:r>
            <a:endParaRPr lang="en-GB" sz="2700" b="1" dirty="0">
              <a:solidFill>
                <a:srgbClr val="C00000"/>
              </a:solidFill>
            </a:endParaRPr>
          </a:p>
        </p:txBody>
      </p:sp>
      <p:sp>
        <p:nvSpPr>
          <p:cNvPr id="5" name="TextBox 4"/>
          <p:cNvSpPr txBox="1"/>
          <p:nvPr/>
        </p:nvSpPr>
        <p:spPr>
          <a:xfrm>
            <a:off x="7016936" y="5406100"/>
            <a:ext cx="2021707" cy="507831"/>
          </a:xfrm>
          <a:prstGeom prst="rect">
            <a:avLst/>
          </a:prstGeom>
          <a:noFill/>
        </p:spPr>
        <p:txBody>
          <a:bodyPr wrap="none" rtlCol="0">
            <a:spAutoFit/>
          </a:bodyPr>
          <a:lstStyle/>
          <a:p>
            <a:r>
              <a:rPr lang="en-GB" sz="2700" b="1" dirty="0" err="1">
                <a:solidFill>
                  <a:srgbClr val="C00000"/>
                </a:solidFill>
              </a:rPr>
              <a:t>Bảng</a:t>
            </a:r>
            <a:r>
              <a:rPr lang="en-GB" sz="2700" b="1" dirty="0">
                <a:solidFill>
                  <a:srgbClr val="C00000"/>
                </a:solidFill>
              </a:rPr>
              <a:t> </a:t>
            </a:r>
            <a:r>
              <a:rPr lang="en-GB" sz="2700" b="1" dirty="0" err="1">
                <a:solidFill>
                  <a:srgbClr val="C00000"/>
                </a:solidFill>
              </a:rPr>
              <a:t>Nguồn</a:t>
            </a:r>
            <a:endParaRPr lang="en-GB" sz="2700" b="1" dirty="0">
              <a:solidFill>
                <a:srgbClr val="C00000"/>
              </a:solidFill>
            </a:endParaRPr>
          </a:p>
        </p:txBody>
      </p:sp>
    </p:spTree>
    <p:extLst>
      <p:ext uri="{BB962C8B-B14F-4D97-AF65-F5344CB8AC3E}">
        <p14:creationId xmlns:p14="http://schemas.microsoft.com/office/powerpoint/2010/main" val="2655806524"/>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29838"/>
            <a:ext cx="7772400" cy="1446550"/>
          </a:xfrm>
        </p:spPr>
        <p:txBody>
          <a:bodyPr/>
          <a:lstStyle/>
          <a:p>
            <a:r>
              <a:rPr lang="en-GB" dirty="0" err="1"/>
              <a:t>Ví</a:t>
            </a:r>
            <a:r>
              <a:rPr lang="en-GB" dirty="0"/>
              <a:t> </a:t>
            </a:r>
            <a:r>
              <a:rPr lang="en-GB" dirty="0" err="1"/>
              <a:t>dụ</a:t>
            </a:r>
            <a:r>
              <a:rPr lang="en-GB" dirty="0"/>
              <a:t> Merge - WHEN MATCHED </a:t>
            </a:r>
          </a:p>
        </p:txBody>
      </p:sp>
      <p:sp>
        <p:nvSpPr>
          <p:cNvPr id="3" name="Content Placeholder 2"/>
          <p:cNvSpPr>
            <a:spLocks noGrp="1"/>
          </p:cNvSpPr>
          <p:nvPr>
            <p:ph idx="1"/>
          </p:nvPr>
        </p:nvSpPr>
        <p:spPr>
          <a:xfrm>
            <a:off x="1258614" y="2133600"/>
            <a:ext cx="7848600" cy="4114800"/>
          </a:xfrm>
        </p:spPr>
        <p:txBody>
          <a:bodyPr>
            <a:normAutofit/>
          </a:bodyPr>
          <a:lstStyle/>
          <a:p>
            <a:pPr marL="0" indent="0">
              <a:spcBef>
                <a:spcPts val="450"/>
              </a:spcBef>
              <a:buNone/>
            </a:pPr>
            <a:r>
              <a:rPr lang="en-GB" sz="2400" dirty="0">
                <a:solidFill>
                  <a:srgbClr val="0000FF"/>
                </a:solidFill>
                <a:latin typeface="Consolas" panose="020B0609020204030204" pitchFamily="49" charset="0"/>
              </a:rPr>
              <a:t>MERGE</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BookInventory</a:t>
            </a:r>
            <a:r>
              <a:rPr lang="en-GB" sz="2400" dirty="0">
                <a:solidFill>
                  <a:prstClr val="black"/>
                </a:solidFill>
                <a:latin typeface="Consolas" panose="020B0609020204030204" pitchFamily="49" charset="0"/>
              </a:rPr>
              <a:t> </a:t>
            </a:r>
            <a:r>
              <a:rPr lang="en-GB" sz="2400" dirty="0">
                <a:solidFill>
                  <a:srgbClr val="008080"/>
                </a:solidFill>
                <a:latin typeface="Consolas" panose="020B0609020204030204" pitchFamily="49" charset="0"/>
              </a:rPr>
              <a:t>bi</a:t>
            </a:r>
            <a:endParaRPr lang="en-GB" sz="2400" dirty="0">
              <a:solidFill>
                <a:prstClr val="black"/>
              </a:solidFill>
              <a:latin typeface="Consolas" panose="020B0609020204030204" pitchFamily="49" charset="0"/>
            </a:endParaRPr>
          </a:p>
          <a:p>
            <a:pPr marL="0" indent="0">
              <a:spcBef>
                <a:spcPts val="450"/>
              </a:spcBef>
              <a:buNone/>
            </a:pPr>
            <a:r>
              <a:rPr lang="en-GB" sz="2400" dirty="0">
                <a:solidFill>
                  <a:srgbClr val="0000FF"/>
                </a:solidFill>
                <a:latin typeface="Consolas" panose="020B0609020204030204" pitchFamily="49" charset="0"/>
              </a:rPr>
              <a:t>USING</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BookOrder</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endParaRPr lang="en-GB" sz="2400" dirty="0">
              <a:solidFill>
                <a:prstClr val="black"/>
              </a:solidFill>
              <a:latin typeface="Consolas" panose="020B0609020204030204" pitchFamily="49" charset="0"/>
            </a:endParaRPr>
          </a:p>
          <a:p>
            <a:pPr marL="0" indent="0">
              <a:spcBef>
                <a:spcPts val="450"/>
              </a:spcBef>
              <a:buNone/>
            </a:pPr>
            <a:r>
              <a:rPr lang="en-GB" sz="2400" dirty="0">
                <a:solidFill>
                  <a:srgbClr val="0000FF"/>
                </a:solidFill>
                <a:latin typeface="Consolas" panose="020B0609020204030204" pitchFamily="49" charset="0"/>
              </a:rPr>
              <a:t>ON</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endParaRPr lang="en-GB" sz="2400" dirty="0">
              <a:solidFill>
                <a:prstClr val="black"/>
              </a:solidFill>
              <a:latin typeface="Consolas" panose="020B0609020204030204" pitchFamily="49" charset="0"/>
            </a:endParaRPr>
          </a:p>
          <a:p>
            <a:pPr marL="0" indent="0">
              <a:spcBef>
                <a:spcPts val="450"/>
              </a:spcBef>
              <a:buNone/>
            </a:pPr>
            <a:r>
              <a:rPr lang="en-GB" sz="2400" dirty="0">
                <a:solidFill>
                  <a:srgbClr val="0000FF"/>
                </a:solidFill>
                <a:latin typeface="Consolas" panose="020B0609020204030204" pitchFamily="49" charset="0"/>
              </a:rPr>
              <a:t>WHEN</a:t>
            </a:r>
            <a:r>
              <a:rPr lang="en-GB" sz="2400" dirty="0">
                <a:solidFill>
                  <a:prstClr val="black"/>
                </a:solidFill>
                <a:latin typeface="Consolas" panose="020B0609020204030204" pitchFamily="49" charset="0"/>
              </a:rPr>
              <a:t> </a:t>
            </a:r>
            <a:r>
              <a:rPr lang="en-GB" sz="2400" b="1" dirty="0">
                <a:solidFill>
                  <a:srgbClr val="FF0000"/>
                </a:solidFill>
                <a:latin typeface="Consolas" panose="020B0609020204030204" pitchFamily="49" charset="0"/>
              </a:rPr>
              <a:t>MATCHED</a:t>
            </a:r>
            <a:r>
              <a:rPr lang="en-GB" sz="2400" dirty="0">
                <a:solidFill>
                  <a:srgbClr val="FF0000"/>
                </a:solidFill>
                <a:latin typeface="Consolas" panose="020B0609020204030204" pitchFamily="49" charset="0"/>
              </a:rPr>
              <a:t> </a:t>
            </a:r>
            <a:r>
              <a:rPr lang="en-GB" sz="2400" dirty="0">
                <a:solidFill>
                  <a:srgbClr val="0000FF"/>
                </a:solidFill>
                <a:latin typeface="Consolas" panose="020B0609020204030204" pitchFamily="49" charset="0"/>
              </a:rPr>
              <a:t>THEN</a:t>
            </a:r>
            <a:endParaRPr lang="en-GB" sz="2400" dirty="0">
              <a:solidFill>
                <a:prstClr val="black"/>
              </a:solidFill>
              <a:latin typeface="Consolas" panose="020B0609020204030204" pitchFamily="49" charset="0"/>
            </a:endParaRPr>
          </a:p>
          <a:p>
            <a:pPr marL="0" indent="0">
              <a:spcBef>
                <a:spcPts val="450"/>
              </a:spcBef>
              <a:buNone/>
            </a:pPr>
            <a:r>
              <a:rPr lang="en-GB" sz="2400" dirty="0">
                <a:solidFill>
                  <a:prstClr val="black"/>
                </a:solidFill>
                <a:latin typeface="Consolas" panose="020B0609020204030204" pitchFamily="49" charset="0"/>
              </a:rPr>
              <a:t>  </a:t>
            </a:r>
            <a:r>
              <a:rPr lang="en-GB" sz="2400" dirty="0">
                <a:solidFill>
                  <a:srgbClr val="FF00FF"/>
                </a:solidFill>
                <a:latin typeface="Consolas" panose="020B0609020204030204" pitchFamily="49" charset="0"/>
              </a:rPr>
              <a:t>UPDATE</a:t>
            </a:r>
            <a:endParaRPr lang="en-GB" sz="2400" dirty="0">
              <a:solidFill>
                <a:prstClr val="black"/>
              </a:solidFill>
              <a:latin typeface="Consolas" panose="020B0609020204030204" pitchFamily="49" charset="0"/>
            </a:endParaRPr>
          </a:p>
          <a:p>
            <a:pPr marL="0" indent="0">
              <a:spcBef>
                <a:spcPts val="450"/>
              </a:spcBef>
              <a:buNone/>
            </a:pP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SET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srgbClr val="808080"/>
                </a:solidFill>
                <a:latin typeface="Consolas" panose="020B0609020204030204" pitchFamily="49" charset="0"/>
              </a:rPr>
              <a:t>;</a:t>
            </a:r>
          </a:p>
          <a:p>
            <a:endParaRPr lang="en-GB" sz="3600" dirty="0"/>
          </a:p>
        </p:txBody>
      </p:sp>
    </p:spTree>
    <p:extLst>
      <p:ext uri="{BB962C8B-B14F-4D97-AF65-F5344CB8AC3E}">
        <p14:creationId xmlns:p14="http://schemas.microsoft.com/office/powerpoint/2010/main" val="2538065031"/>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29838"/>
            <a:ext cx="7772400" cy="1446550"/>
          </a:xfrm>
        </p:spPr>
        <p:txBody>
          <a:bodyPr/>
          <a:lstStyle/>
          <a:p>
            <a:r>
              <a:rPr lang="en-GB" dirty="0" err="1"/>
              <a:t>Ví</a:t>
            </a:r>
            <a:r>
              <a:rPr lang="en-GB" dirty="0"/>
              <a:t> </a:t>
            </a:r>
            <a:r>
              <a:rPr lang="en-GB" dirty="0" err="1"/>
              <a:t>dụ</a:t>
            </a:r>
            <a:r>
              <a:rPr lang="en-GB" dirty="0"/>
              <a:t> Merge - WHEN MATCHED </a:t>
            </a:r>
          </a:p>
        </p:txBody>
      </p:sp>
      <p:sp>
        <p:nvSpPr>
          <p:cNvPr id="3" name="Content Placeholder 2"/>
          <p:cNvSpPr>
            <a:spLocks noGrp="1"/>
          </p:cNvSpPr>
          <p:nvPr>
            <p:ph idx="1"/>
          </p:nvPr>
        </p:nvSpPr>
        <p:spPr>
          <a:xfrm>
            <a:off x="1279634" y="2209800"/>
            <a:ext cx="7848600" cy="4114800"/>
          </a:xfrm>
        </p:spPr>
        <p:txBody>
          <a:bodyPr>
            <a:normAutofit fontScale="85000" lnSpcReduction="20000"/>
          </a:bodyPr>
          <a:lstStyle/>
          <a:p>
            <a:pPr marL="0" indent="0">
              <a:spcBef>
                <a:spcPts val="450"/>
              </a:spcBef>
              <a:buNone/>
            </a:pPr>
            <a:r>
              <a:rPr lang="en-GB" dirty="0">
                <a:solidFill>
                  <a:srgbClr val="0000FF"/>
                </a:solidFill>
                <a:latin typeface="Consolas" panose="020B0609020204030204" pitchFamily="49" charset="0"/>
              </a:rPr>
              <a:t>MERGE</a:t>
            </a:r>
            <a:r>
              <a:rPr lang="en-GB" dirty="0">
                <a:solidFill>
                  <a:prstClr val="black"/>
                </a:solidFill>
                <a:latin typeface="Consolas" panose="020B0609020204030204" pitchFamily="49" charset="0"/>
              </a:rPr>
              <a:t> </a:t>
            </a:r>
            <a:r>
              <a:rPr lang="en-GB" dirty="0" err="1">
                <a:solidFill>
                  <a:srgbClr val="008080"/>
                </a:solidFill>
                <a:latin typeface="Consolas" panose="020B0609020204030204" pitchFamily="49" charset="0"/>
              </a:rPr>
              <a:t>BookInventory</a:t>
            </a:r>
            <a:r>
              <a:rPr lang="en-GB" dirty="0">
                <a:solidFill>
                  <a:prstClr val="black"/>
                </a:solidFill>
                <a:latin typeface="Consolas" panose="020B0609020204030204" pitchFamily="49" charset="0"/>
              </a:rPr>
              <a:t> </a:t>
            </a:r>
            <a:r>
              <a:rPr lang="en-GB" dirty="0">
                <a:solidFill>
                  <a:srgbClr val="008080"/>
                </a:solidFill>
                <a:latin typeface="Consolas" panose="020B0609020204030204" pitchFamily="49" charset="0"/>
              </a:rPr>
              <a:t>bi</a:t>
            </a:r>
            <a:endParaRPr lang="en-GB" dirty="0">
              <a:solidFill>
                <a:prstClr val="black"/>
              </a:solidFill>
              <a:latin typeface="Consolas" panose="020B0609020204030204" pitchFamily="49" charset="0"/>
            </a:endParaRPr>
          </a:p>
          <a:p>
            <a:pPr marL="0" indent="0">
              <a:spcBef>
                <a:spcPts val="450"/>
              </a:spcBef>
              <a:buNone/>
            </a:pPr>
            <a:r>
              <a:rPr lang="en-GB" dirty="0">
                <a:solidFill>
                  <a:srgbClr val="0000FF"/>
                </a:solidFill>
                <a:latin typeface="Consolas" panose="020B0609020204030204" pitchFamily="49" charset="0"/>
              </a:rPr>
              <a:t>USING</a:t>
            </a:r>
            <a:r>
              <a:rPr lang="en-GB" dirty="0">
                <a:solidFill>
                  <a:prstClr val="black"/>
                </a:solidFill>
                <a:latin typeface="Consolas" panose="020B0609020204030204" pitchFamily="49" charset="0"/>
              </a:rPr>
              <a:t> </a:t>
            </a:r>
            <a:r>
              <a:rPr lang="en-GB" dirty="0" err="1">
                <a:solidFill>
                  <a:srgbClr val="008080"/>
                </a:solidFill>
                <a:latin typeface="Consolas" panose="020B0609020204030204" pitchFamily="49" charset="0"/>
              </a:rPr>
              <a:t>BookOrder</a:t>
            </a:r>
            <a:r>
              <a:rPr lang="en-GB" dirty="0">
                <a:solidFill>
                  <a:prstClr val="black"/>
                </a:solidFill>
                <a:latin typeface="Consolas" panose="020B0609020204030204" pitchFamily="49" charset="0"/>
              </a:rPr>
              <a:t> </a:t>
            </a:r>
            <a:r>
              <a:rPr lang="en-GB" dirty="0" err="1">
                <a:solidFill>
                  <a:srgbClr val="008080"/>
                </a:solidFill>
                <a:latin typeface="Consolas" panose="020B0609020204030204" pitchFamily="49" charset="0"/>
              </a:rPr>
              <a:t>bo</a:t>
            </a:r>
            <a:endParaRPr lang="en-GB" dirty="0">
              <a:solidFill>
                <a:prstClr val="black"/>
              </a:solidFill>
              <a:latin typeface="Consolas" panose="020B0609020204030204" pitchFamily="49" charset="0"/>
            </a:endParaRPr>
          </a:p>
          <a:p>
            <a:pPr marL="0" indent="0">
              <a:spcBef>
                <a:spcPts val="450"/>
              </a:spcBef>
              <a:buNone/>
            </a:pPr>
            <a:r>
              <a:rPr lang="en-GB" dirty="0">
                <a:solidFill>
                  <a:srgbClr val="0000FF"/>
                </a:solidFill>
                <a:latin typeface="Consolas" panose="020B0609020204030204" pitchFamily="49" charset="0"/>
              </a:rPr>
              <a:t>ON</a:t>
            </a:r>
            <a:r>
              <a:rPr lang="en-GB" dirty="0">
                <a:solidFill>
                  <a:prstClr val="black"/>
                </a:solidFill>
                <a:latin typeface="Consolas" panose="020B0609020204030204" pitchFamily="49" charset="0"/>
              </a:rPr>
              <a:t> </a:t>
            </a:r>
            <a:r>
              <a:rPr lang="en-GB" dirty="0" err="1">
                <a:solidFill>
                  <a:srgbClr val="008080"/>
                </a:solidFill>
                <a:latin typeface="Consolas" panose="020B0609020204030204" pitchFamily="49" charset="0"/>
              </a:rPr>
              <a:t>bi</a:t>
            </a:r>
            <a:r>
              <a:rPr lang="en-GB" dirty="0" err="1">
                <a:solidFill>
                  <a:srgbClr val="808080"/>
                </a:solidFill>
                <a:latin typeface="Consolas" panose="020B0609020204030204" pitchFamily="49" charset="0"/>
              </a:rPr>
              <a:t>.</a:t>
            </a:r>
            <a:r>
              <a:rPr lang="en-GB" dirty="0" err="1">
                <a:solidFill>
                  <a:srgbClr val="008080"/>
                </a:solidFill>
                <a:latin typeface="Consolas" panose="020B0609020204030204" pitchFamily="49" charset="0"/>
              </a:rPr>
              <a:t>TitleID</a:t>
            </a:r>
            <a:r>
              <a:rPr lang="en-GB" dirty="0">
                <a:solidFill>
                  <a:prstClr val="black"/>
                </a:solidFill>
                <a:latin typeface="Consolas" panose="020B0609020204030204" pitchFamily="49" charset="0"/>
              </a:rPr>
              <a:t> </a:t>
            </a:r>
            <a:r>
              <a:rPr lang="en-GB" dirty="0">
                <a:solidFill>
                  <a:srgbClr val="808080"/>
                </a:solidFill>
                <a:latin typeface="Consolas" panose="020B0609020204030204" pitchFamily="49" charset="0"/>
              </a:rPr>
              <a:t>=</a:t>
            </a:r>
            <a:r>
              <a:rPr lang="en-GB" dirty="0">
                <a:solidFill>
                  <a:prstClr val="black"/>
                </a:solidFill>
                <a:latin typeface="Consolas" panose="020B0609020204030204" pitchFamily="49" charset="0"/>
              </a:rPr>
              <a:t> </a:t>
            </a:r>
            <a:r>
              <a:rPr lang="en-GB" dirty="0" err="1">
                <a:solidFill>
                  <a:srgbClr val="008080"/>
                </a:solidFill>
                <a:latin typeface="Consolas" panose="020B0609020204030204" pitchFamily="49" charset="0"/>
              </a:rPr>
              <a:t>bo</a:t>
            </a:r>
            <a:r>
              <a:rPr lang="en-GB" dirty="0" err="1">
                <a:solidFill>
                  <a:srgbClr val="808080"/>
                </a:solidFill>
                <a:latin typeface="Consolas" panose="020B0609020204030204" pitchFamily="49" charset="0"/>
              </a:rPr>
              <a:t>.</a:t>
            </a:r>
            <a:r>
              <a:rPr lang="en-GB" dirty="0" err="1">
                <a:solidFill>
                  <a:srgbClr val="008080"/>
                </a:solidFill>
                <a:latin typeface="Consolas" panose="020B0609020204030204" pitchFamily="49" charset="0"/>
              </a:rPr>
              <a:t>TitleID</a:t>
            </a:r>
            <a:endParaRPr lang="en-GB" dirty="0">
              <a:solidFill>
                <a:prstClr val="black"/>
              </a:solidFill>
              <a:latin typeface="Consolas" panose="020B0609020204030204" pitchFamily="49" charset="0"/>
            </a:endParaRPr>
          </a:p>
          <a:p>
            <a:pPr marL="0" indent="0">
              <a:spcBef>
                <a:spcPts val="450"/>
              </a:spcBef>
              <a:buNone/>
            </a:pPr>
            <a:r>
              <a:rPr lang="en-GB" dirty="0">
                <a:solidFill>
                  <a:srgbClr val="0000FF"/>
                </a:solidFill>
                <a:latin typeface="Consolas" panose="020B0609020204030204" pitchFamily="49" charset="0"/>
              </a:rPr>
              <a:t>WHEN</a:t>
            </a:r>
            <a:r>
              <a:rPr lang="en-GB" dirty="0">
                <a:solidFill>
                  <a:prstClr val="black"/>
                </a:solidFill>
                <a:latin typeface="Consolas" panose="020B0609020204030204" pitchFamily="49" charset="0"/>
              </a:rPr>
              <a:t> </a:t>
            </a:r>
            <a:r>
              <a:rPr lang="en-GB" b="1" dirty="0">
                <a:solidFill>
                  <a:srgbClr val="FF0000"/>
                </a:solidFill>
                <a:latin typeface="Consolas" panose="020B0609020204030204" pitchFamily="49" charset="0"/>
              </a:rPr>
              <a:t>MATCHED AND</a:t>
            </a:r>
          </a:p>
          <a:p>
            <a:pPr marL="0" indent="0">
              <a:spcBef>
                <a:spcPts val="450"/>
              </a:spcBef>
              <a:buNone/>
            </a:pPr>
            <a:r>
              <a:rPr lang="en-GB" dirty="0">
                <a:solidFill>
                  <a:prstClr val="black"/>
                </a:solidFill>
                <a:latin typeface="Consolas" panose="020B0609020204030204" pitchFamily="49" charset="0"/>
              </a:rPr>
              <a:t>  </a:t>
            </a:r>
            <a:r>
              <a:rPr lang="en-GB" dirty="0" err="1">
                <a:solidFill>
                  <a:srgbClr val="008080"/>
                </a:solidFill>
                <a:latin typeface="Consolas" panose="020B0609020204030204" pitchFamily="49" charset="0"/>
              </a:rPr>
              <a:t>bi</a:t>
            </a:r>
            <a:r>
              <a:rPr lang="en-GB" dirty="0" err="1">
                <a:solidFill>
                  <a:srgbClr val="808080"/>
                </a:solidFill>
                <a:latin typeface="Consolas" panose="020B0609020204030204" pitchFamily="49" charset="0"/>
              </a:rPr>
              <a:t>.</a:t>
            </a:r>
            <a:r>
              <a:rPr lang="en-GB" dirty="0" err="1">
                <a:solidFill>
                  <a:srgbClr val="008080"/>
                </a:solidFill>
                <a:latin typeface="Consolas" panose="020B0609020204030204" pitchFamily="49" charset="0"/>
              </a:rPr>
              <a:t>Quantity</a:t>
            </a:r>
            <a:r>
              <a:rPr lang="en-GB" dirty="0">
                <a:solidFill>
                  <a:prstClr val="black"/>
                </a:solidFill>
                <a:latin typeface="Consolas" panose="020B0609020204030204" pitchFamily="49" charset="0"/>
              </a:rPr>
              <a:t> </a:t>
            </a:r>
            <a:r>
              <a:rPr lang="en-GB" dirty="0">
                <a:solidFill>
                  <a:srgbClr val="808080"/>
                </a:solidFill>
                <a:latin typeface="Consolas" panose="020B0609020204030204" pitchFamily="49" charset="0"/>
              </a:rPr>
              <a:t>+</a:t>
            </a:r>
            <a:r>
              <a:rPr lang="en-GB" dirty="0">
                <a:solidFill>
                  <a:prstClr val="black"/>
                </a:solidFill>
                <a:latin typeface="Consolas" panose="020B0609020204030204" pitchFamily="49" charset="0"/>
              </a:rPr>
              <a:t> </a:t>
            </a:r>
            <a:r>
              <a:rPr lang="en-GB" dirty="0" err="1">
                <a:solidFill>
                  <a:srgbClr val="008080"/>
                </a:solidFill>
                <a:latin typeface="Consolas" panose="020B0609020204030204" pitchFamily="49" charset="0"/>
              </a:rPr>
              <a:t>bo</a:t>
            </a:r>
            <a:r>
              <a:rPr lang="en-GB" dirty="0" err="1">
                <a:solidFill>
                  <a:srgbClr val="808080"/>
                </a:solidFill>
                <a:latin typeface="Consolas" panose="020B0609020204030204" pitchFamily="49" charset="0"/>
              </a:rPr>
              <a:t>.</a:t>
            </a:r>
            <a:r>
              <a:rPr lang="en-GB" dirty="0" err="1">
                <a:solidFill>
                  <a:srgbClr val="008080"/>
                </a:solidFill>
                <a:latin typeface="Consolas" panose="020B0609020204030204" pitchFamily="49" charset="0"/>
              </a:rPr>
              <a:t>Quantity</a:t>
            </a:r>
            <a:r>
              <a:rPr lang="en-GB" dirty="0">
                <a:solidFill>
                  <a:prstClr val="black"/>
                </a:solidFill>
                <a:latin typeface="Consolas" panose="020B0609020204030204" pitchFamily="49" charset="0"/>
              </a:rPr>
              <a:t> </a:t>
            </a:r>
            <a:r>
              <a:rPr lang="en-GB" dirty="0">
                <a:solidFill>
                  <a:srgbClr val="808080"/>
                </a:solidFill>
                <a:latin typeface="Consolas" panose="020B0609020204030204" pitchFamily="49" charset="0"/>
              </a:rPr>
              <a:t>=</a:t>
            </a:r>
            <a:r>
              <a:rPr lang="en-GB" dirty="0">
                <a:solidFill>
                  <a:prstClr val="black"/>
                </a:solidFill>
                <a:latin typeface="Consolas" panose="020B0609020204030204" pitchFamily="49" charset="0"/>
              </a:rPr>
              <a:t> 0 </a:t>
            </a:r>
            <a:r>
              <a:rPr lang="en-GB" dirty="0">
                <a:solidFill>
                  <a:srgbClr val="0000FF"/>
                </a:solidFill>
                <a:latin typeface="Consolas" panose="020B0609020204030204" pitchFamily="49" charset="0"/>
              </a:rPr>
              <a:t>THEN</a:t>
            </a:r>
            <a:endParaRPr lang="en-GB" dirty="0">
              <a:solidFill>
                <a:prstClr val="black"/>
              </a:solidFill>
              <a:latin typeface="Consolas" panose="020B0609020204030204" pitchFamily="49" charset="0"/>
            </a:endParaRPr>
          </a:p>
          <a:p>
            <a:pPr marL="0" indent="0">
              <a:spcBef>
                <a:spcPts val="450"/>
              </a:spcBef>
              <a:buNone/>
            </a:pPr>
            <a:r>
              <a:rPr lang="en-GB" dirty="0">
                <a:solidFill>
                  <a:prstClr val="black"/>
                </a:solidFill>
                <a:latin typeface="Consolas" panose="020B0609020204030204" pitchFamily="49" charset="0"/>
              </a:rPr>
              <a:t>  </a:t>
            </a:r>
            <a:r>
              <a:rPr lang="en-GB" dirty="0">
                <a:solidFill>
                  <a:srgbClr val="0000FF"/>
                </a:solidFill>
                <a:latin typeface="Consolas" panose="020B0609020204030204" pitchFamily="49" charset="0"/>
              </a:rPr>
              <a:t>DELETE</a:t>
            </a:r>
            <a:endParaRPr lang="en-GB" dirty="0">
              <a:solidFill>
                <a:prstClr val="black"/>
              </a:solidFill>
              <a:latin typeface="Consolas" panose="020B0609020204030204" pitchFamily="49" charset="0"/>
            </a:endParaRPr>
          </a:p>
          <a:p>
            <a:pPr marL="0" indent="0">
              <a:spcBef>
                <a:spcPts val="450"/>
              </a:spcBef>
              <a:buNone/>
            </a:pPr>
            <a:r>
              <a:rPr lang="en-GB" dirty="0">
                <a:solidFill>
                  <a:srgbClr val="0000FF"/>
                </a:solidFill>
                <a:latin typeface="Consolas" panose="020B0609020204030204" pitchFamily="49" charset="0"/>
              </a:rPr>
              <a:t>WHEN</a:t>
            </a:r>
            <a:r>
              <a:rPr lang="en-GB" dirty="0">
                <a:solidFill>
                  <a:prstClr val="black"/>
                </a:solidFill>
                <a:latin typeface="Consolas" panose="020B0609020204030204" pitchFamily="49" charset="0"/>
              </a:rPr>
              <a:t> </a:t>
            </a:r>
            <a:r>
              <a:rPr lang="en-GB" b="1" dirty="0">
                <a:solidFill>
                  <a:srgbClr val="FF0000"/>
                </a:solidFill>
                <a:latin typeface="Consolas" panose="020B0609020204030204" pitchFamily="49" charset="0"/>
              </a:rPr>
              <a:t>MATCHED </a:t>
            </a:r>
            <a:r>
              <a:rPr lang="en-GB" dirty="0">
                <a:solidFill>
                  <a:srgbClr val="0000FF"/>
                </a:solidFill>
                <a:latin typeface="Consolas" panose="020B0609020204030204" pitchFamily="49" charset="0"/>
              </a:rPr>
              <a:t>THEN</a:t>
            </a:r>
            <a:endParaRPr lang="en-GB" dirty="0">
              <a:solidFill>
                <a:prstClr val="black"/>
              </a:solidFill>
              <a:latin typeface="Consolas" panose="020B0609020204030204" pitchFamily="49" charset="0"/>
            </a:endParaRPr>
          </a:p>
          <a:p>
            <a:pPr marL="0" indent="0">
              <a:spcBef>
                <a:spcPts val="450"/>
              </a:spcBef>
              <a:buNone/>
            </a:pPr>
            <a:r>
              <a:rPr lang="en-GB" dirty="0">
                <a:solidFill>
                  <a:prstClr val="black"/>
                </a:solidFill>
                <a:latin typeface="Consolas" panose="020B0609020204030204" pitchFamily="49" charset="0"/>
              </a:rPr>
              <a:t>  </a:t>
            </a:r>
            <a:r>
              <a:rPr lang="en-GB" dirty="0">
                <a:solidFill>
                  <a:srgbClr val="FF00FF"/>
                </a:solidFill>
                <a:latin typeface="Consolas" panose="020B0609020204030204" pitchFamily="49" charset="0"/>
              </a:rPr>
              <a:t>UPDATE</a:t>
            </a:r>
            <a:endParaRPr lang="en-GB" dirty="0">
              <a:solidFill>
                <a:prstClr val="black"/>
              </a:solidFill>
              <a:latin typeface="Consolas" panose="020B0609020204030204" pitchFamily="49" charset="0"/>
            </a:endParaRPr>
          </a:p>
          <a:p>
            <a:pPr marL="0" indent="0">
              <a:spcBef>
                <a:spcPts val="450"/>
              </a:spcBef>
              <a:buNone/>
            </a:pPr>
            <a:r>
              <a:rPr lang="en-GB" dirty="0">
                <a:solidFill>
                  <a:prstClr val="black"/>
                </a:solidFill>
                <a:latin typeface="Consolas" panose="020B0609020204030204" pitchFamily="49" charset="0"/>
              </a:rPr>
              <a:t>  </a:t>
            </a:r>
            <a:r>
              <a:rPr lang="en-GB" dirty="0">
                <a:solidFill>
                  <a:srgbClr val="0000FF"/>
                </a:solidFill>
                <a:latin typeface="Consolas" panose="020B0609020204030204" pitchFamily="49" charset="0"/>
              </a:rPr>
              <a:t>SET</a:t>
            </a:r>
            <a:r>
              <a:rPr lang="en-GB" dirty="0">
                <a:solidFill>
                  <a:prstClr val="black"/>
                </a:solidFill>
                <a:latin typeface="Consolas" panose="020B0609020204030204" pitchFamily="49" charset="0"/>
              </a:rPr>
              <a:t> </a:t>
            </a:r>
            <a:r>
              <a:rPr lang="en-GB" dirty="0" err="1">
                <a:solidFill>
                  <a:srgbClr val="008080"/>
                </a:solidFill>
                <a:latin typeface="Consolas" panose="020B0609020204030204" pitchFamily="49" charset="0"/>
              </a:rPr>
              <a:t>bi</a:t>
            </a:r>
            <a:r>
              <a:rPr lang="en-GB" dirty="0" err="1">
                <a:solidFill>
                  <a:srgbClr val="808080"/>
                </a:solidFill>
                <a:latin typeface="Consolas" panose="020B0609020204030204" pitchFamily="49" charset="0"/>
              </a:rPr>
              <a:t>.</a:t>
            </a:r>
            <a:r>
              <a:rPr lang="en-GB" dirty="0" err="1">
                <a:solidFill>
                  <a:srgbClr val="008080"/>
                </a:solidFill>
                <a:latin typeface="Consolas" panose="020B0609020204030204" pitchFamily="49" charset="0"/>
              </a:rPr>
              <a:t>Quantity</a:t>
            </a:r>
            <a:r>
              <a:rPr lang="en-GB" dirty="0">
                <a:solidFill>
                  <a:prstClr val="black"/>
                </a:solidFill>
                <a:latin typeface="Consolas" panose="020B0609020204030204" pitchFamily="49" charset="0"/>
              </a:rPr>
              <a:t> </a:t>
            </a:r>
            <a:r>
              <a:rPr lang="en-GB" dirty="0">
                <a:solidFill>
                  <a:srgbClr val="808080"/>
                </a:solidFill>
                <a:latin typeface="Consolas" panose="020B0609020204030204" pitchFamily="49" charset="0"/>
              </a:rPr>
              <a:t>=</a:t>
            </a:r>
            <a:r>
              <a:rPr lang="en-GB" dirty="0">
                <a:solidFill>
                  <a:prstClr val="black"/>
                </a:solidFill>
                <a:latin typeface="Consolas" panose="020B0609020204030204" pitchFamily="49" charset="0"/>
              </a:rPr>
              <a:t> </a:t>
            </a:r>
            <a:r>
              <a:rPr lang="en-GB" dirty="0" err="1">
                <a:solidFill>
                  <a:srgbClr val="008080"/>
                </a:solidFill>
                <a:latin typeface="Consolas" panose="020B0609020204030204" pitchFamily="49" charset="0"/>
              </a:rPr>
              <a:t>bi</a:t>
            </a:r>
            <a:r>
              <a:rPr lang="en-GB" dirty="0" err="1">
                <a:solidFill>
                  <a:srgbClr val="808080"/>
                </a:solidFill>
                <a:latin typeface="Consolas" panose="020B0609020204030204" pitchFamily="49" charset="0"/>
              </a:rPr>
              <a:t>.</a:t>
            </a:r>
            <a:r>
              <a:rPr lang="en-GB" dirty="0" err="1">
                <a:solidFill>
                  <a:srgbClr val="008080"/>
                </a:solidFill>
                <a:latin typeface="Consolas" panose="020B0609020204030204" pitchFamily="49" charset="0"/>
              </a:rPr>
              <a:t>Quantity</a:t>
            </a:r>
            <a:r>
              <a:rPr lang="en-GB" dirty="0">
                <a:solidFill>
                  <a:prstClr val="black"/>
                </a:solidFill>
                <a:latin typeface="Consolas" panose="020B0609020204030204" pitchFamily="49" charset="0"/>
              </a:rPr>
              <a:t> </a:t>
            </a:r>
            <a:r>
              <a:rPr lang="en-GB" dirty="0">
                <a:solidFill>
                  <a:srgbClr val="808080"/>
                </a:solidFill>
                <a:latin typeface="Consolas" panose="020B0609020204030204" pitchFamily="49" charset="0"/>
              </a:rPr>
              <a:t>+</a:t>
            </a:r>
            <a:r>
              <a:rPr lang="en-GB" dirty="0">
                <a:solidFill>
                  <a:prstClr val="black"/>
                </a:solidFill>
                <a:latin typeface="Consolas" panose="020B0609020204030204" pitchFamily="49" charset="0"/>
              </a:rPr>
              <a:t> </a:t>
            </a:r>
            <a:r>
              <a:rPr lang="en-GB" dirty="0" err="1">
                <a:solidFill>
                  <a:srgbClr val="008080"/>
                </a:solidFill>
                <a:latin typeface="Consolas" panose="020B0609020204030204" pitchFamily="49" charset="0"/>
              </a:rPr>
              <a:t>bo</a:t>
            </a:r>
            <a:r>
              <a:rPr lang="en-GB" dirty="0" err="1">
                <a:solidFill>
                  <a:srgbClr val="808080"/>
                </a:solidFill>
                <a:latin typeface="Consolas" panose="020B0609020204030204" pitchFamily="49" charset="0"/>
              </a:rPr>
              <a:t>.</a:t>
            </a:r>
            <a:r>
              <a:rPr lang="en-GB" dirty="0" err="1">
                <a:solidFill>
                  <a:srgbClr val="008080"/>
                </a:solidFill>
                <a:latin typeface="Consolas" panose="020B0609020204030204" pitchFamily="49" charset="0"/>
              </a:rPr>
              <a:t>Quantity</a:t>
            </a:r>
            <a:r>
              <a:rPr lang="en-GB" dirty="0">
                <a:solidFill>
                  <a:srgbClr val="808080"/>
                </a:solidFill>
                <a:latin typeface="Consolas" panose="020B0609020204030204" pitchFamily="49" charset="0"/>
              </a:rPr>
              <a:t>;</a:t>
            </a:r>
          </a:p>
          <a:p>
            <a:endParaRPr lang="en-GB" dirty="0"/>
          </a:p>
        </p:txBody>
      </p:sp>
    </p:spTree>
    <p:extLst>
      <p:ext uri="{BB962C8B-B14F-4D97-AF65-F5344CB8AC3E}">
        <p14:creationId xmlns:p14="http://schemas.microsoft.com/office/powerpoint/2010/main" val="3346898245"/>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129838"/>
            <a:ext cx="7772400" cy="1446550"/>
          </a:xfrm>
        </p:spPr>
        <p:txBody>
          <a:bodyPr/>
          <a:lstStyle/>
          <a:p>
            <a:r>
              <a:rPr lang="en-GB" dirty="0" err="1"/>
              <a:t>Ví</a:t>
            </a:r>
            <a:r>
              <a:rPr lang="en-GB" dirty="0"/>
              <a:t> </a:t>
            </a:r>
            <a:r>
              <a:rPr lang="en-GB" dirty="0" err="1"/>
              <a:t>dụ</a:t>
            </a:r>
            <a:r>
              <a:rPr lang="en-GB" dirty="0"/>
              <a:t> Merge - WHEN MATCHED </a:t>
            </a:r>
          </a:p>
        </p:txBody>
      </p:sp>
      <p:sp>
        <p:nvSpPr>
          <p:cNvPr id="4" name="Rectangle 3"/>
          <p:cNvSpPr/>
          <p:nvPr/>
        </p:nvSpPr>
        <p:spPr>
          <a:xfrm>
            <a:off x="1648208" y="2286000"/>
            <a:ext cx="6761984" cy="3785652"/>
          </a:xfrm>
          <a:prstGeom prst="rect">
            <a:avLst/>
          </a:prstGeom>
        </p:spPr>
        <p:txBody>
          <a:bodyPr wrap="square">
            <a:spAutoFit/>
          </a:bodyPr>
          <a:lstStyle/>
          <a:p>
            <a:r>
              <a:rPr lang="en-GB" sz="2400" dirty="0">
                <a:solidFill>
                  <a:srgbClr val="0000FF"/>
                </a:solidFill>
                <a:latin typeface="Consolas" panose="020B0609020204030204" pitchFamily="49" charset="0"/>
              </a:rPr>
              <a:t>MERGE</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BookInventory</a:t>
            </a:r>
            <a:r>
              <a:rPr lang="en-GB" sz="2400" dirty="0">
                <a:solidFill>
                  <a:prstClr val="black"/>
                </a:solidFill>
                <a:latin typeface="Consolas" panose="020B0609020204030204" pitchFamily="49" charset="0"/>
              </a:rPr>
              <a:t> </a:t>
            </a:r>
            <a:r>
              <a:rPr lang="en-GB" sz="2400" dirty="0">
                <a:solidFill>
                  <a:srgbClr val="008080"/>
                </a:solidFill>
                <a:latin typeface="Consolas" panose="020B0609020204030204" pitchFamily="49" charset="0"/>
              </a:rPr>
              <a:t>bi</a:t>
            </a:r>
            <a:endParaRPr lang="en-GB" sz="2400" dirty="0">
              <a:solidFill>
                <a:prstClr val="black"/>
              </a:solidFill>
              <a:latin typeface="Consolas" panose="020B0609020204030204" pitchFamily="49" charset="0"/>
            </a:endParaRPr>
          </a:p>
          <a:p>
            <a:r>
              <a:rPr lang="en-GB" sz="2400" dirty="0">
                <a:solidFill>
                  <a:srgbClr val="0000FF"/>
                </a:solidFill>
                <a:latin typeface="Consolas" panose="020B0609020204030204" pitchFamily="49" charset="0"/>
              </a:rPr>
              <a:t>USING</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BookOrder</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endParaRPr lang="en-GB" sz="2400" dirty="0">
              <a:solidFill>
                <a:prstClr val="black"/>
              </a:solidFill>
              <a:latin typeface="Consolas" panose="020B0609020204030204" pitchFamily="49" charset="0"/>
            </a:endParaRPr>
          </a:p>
          <a:p>
            <a:r>
              <a:rPr lang="en-GB" sz="2400" dirty="0">
                <a:solidFill>
                  <a:srgbClr val="0000FF"/>
                </a:solidFill>
                <a:latin typeface="Consolas" panose="020B0609020204030204" pitchFamily="49" charset="0"/>
              </a:rPr>
              <a:t>ON</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endParaRPr lang="en-GB" sz="2400" dirty="0">
              <a:solidFill>
                <a:prstClr val="black"/>
              </a:solidFill>
              <a:latin typeface="Consolas" panose="020B0609020204030204" pitchFamily="49" charset="0"/>
            </a:endParaRPr>
          </a:p>
          <a:p>
            <a:r>
              <a:rPr lang="en-GB" sz="2400" dirty="0">
                <a:solidFill>
                  <a:srgbClr val="0000FF"/>
                </a:solidFill>
                <a:latin typeface="Consolas" panose="020B0609020204030204" pitchFamily="49" charset="0"/>
              </a:rPr>
              <a:t>WHEN</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MATCHED</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AND</a:t>
            </a:r>
            <a:endParaRPr lang="en-GB" sz="2400" dirty="0">
              <a:solidFill>
                <a:prstClr val="black"/>
              </a:solidFill>
              <a:latin typeface="Consolas" panose="020B0609020204030204" pitchFamily="49" charset="0"/>
            </a:endParaRPr>
          </a:p>
          <a:p>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0 </a:t>
            </a:r>
            <a:r>
              <a:rPr lang="en-GB" sz="2400" dirty="0">
                <a:solidFill>
                  <a:srgbClr val="0000FF"/>
                </a:solidFill>
                <a:latin typeface="Consolas" panose="020B0609020204030204" pitchFamily="49" charset="0"/>
              </a:rPr>
              <a:t>THEN</a:t>
            </a:r>
            <a:endParaRPr lang="en-GB" sz="2400" dirty="0">
              <a:solidFill>
                <a:prstClr val="black"/>
              </a:solidFill>
              <a:latin typeface="Consolas" panose="020B0609020204030204" pitchFamily="49" charset="0"/>
            </a:endParaRPr>
          </a:p>
          <a:p>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DELETE</a:t>
            </a:r>
            <a:endParaRPr lang="en-GB" sz="2400" dirty="0">
              <a:solidFill>
                <a:prstClr val="black"/>
              </a:solidFill>
              <a:latin typeface="Consolas" panose="020B0609020204030204" pitchFamily="49" charset="0"/>
            </a:endParaRPr>
          </a:p>
          <a:p>
            <a:r>
              <a:rPr lang="en-GB" sz="2400" dirty="0">
                <a:solidFill>
                  <a:srgbClr val="0000FF"/>
                </a:solidFill>
                <a:latin typeface="Consolas" panose="020B0609020204030204" pitchFamily="49" charset="0"/>
              </a:rPr>
              <a:t>WHEN</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MATCHED</a:t>
            </a: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THEN</a:t>
            </a:r>
            <a:endParaRPr lang="en-GB" sz="2400" dirty="0">
              <a:solidFill>
                <a:prstClr val="black"/>
              </a:solidFill>
              <a:latin typeface="Consolas" panose="020B0609020204030204" pitchFamily="49" charset="0"/>
            </a:endParaRPr>
          </a:p>
          <a:p>
            <a:r>
              <a:rPr lang="en-GB" sz="2400" dirty="0">
                <a:solidFill>
                  <a:prstClr val="black"/>
                </a:solidFill>
                <a:latin typeface="Consolas" panose="020B0609020204030204" pitchFamily="49" charset="0"/>
              </a:rPr>
              <a:t>  </a:t>
            </a:r>
            <a:r>
              <a:rPr lang="en-GB" sz="2400" dirty="0">
                <a:solidFill>
                  <a:srgbClr val="FF00FF"/>
                </a:solidFill>
                <a:latin typeface="Consolas" panose="020B0609020204030204" pitchFamily="49" charset="0"/>
              </a:rPr>
              <a:t>UPDATE</a:t>
            </a:r>
            <a:endParaRPr lang="en-GB" sz="2400" dirty="0">
              <a:solidFill>
                <a:prstClr val="black"/>
              </a:solidFill>
              <a:latin typeface="Consolas" panose="020B0609020204030204" pitchFamily="49" charset="0"/>
            </a:endParaRPr>
          </a:p>
          <a:p>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SET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14095050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4098" name="Rectangle 2">
            <a:extLst>
              <a:ext uri="{FF2B5EF4-FFF2-40B4-BE49-F238E27FC236}">
                <a16:creationId xmlns:a16="http://schemas.microsoft.com/office/drawing/2014/main" id="{1630BBE9-A4AA-4F71-A473-97CCFAD86D67}"/>
              </a:ext>
            </a:extLst>
          </p:cNvPr>
          <p:cNvSpPr>
            <a:spLocks noChangeArrowheads="1"/>
          </p:cNvSpPr>
          <p:nvPr/>
        </p:nvSpPr>
        <p:spPr bwMode="auto">
          <a:xfrm>
            <a:off x="1630363" y="4884738"/>
            <a:ext cx="7107237" cy="17526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CREATE TABLE Sanpham </a:t>
            </a:r>
            <a:endParaRPr lang="en-US" altLang="en-US" sz="2400">
              <a:solidFill>
                <a:srgbClr val="006699"/>
              </a:solidFill>
              <a:cs typeface="Times New Roman" panose="02020603050405020304" pitchFamily="18" charset="0"/>
            </a:endParaRPr>
          </a:p>
          <a:p>
            <a:pPr algn="just"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 Masp CHAR(5), </a:t>
            </a:r>
          </a:p>
          <a:p>
            <a:pPr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  Tensp VARCHAR(15), Dvt VARCHAR(10), Dongia SMALLMONEY, SlTon INT )</a:t>
            </a:r>
            <a:r>
              <a:rPr lang="en-US" altLang="en-US" sz="2400">
                <a:solidFill>
                  <a:srgbClr val="006699"/>
                </a:solidFill>
              </a:rPr>
              <a:t> </a:t>
            </a:r>
          </a:p>
        </p:txBody>
      </p:sp>
      <p:sp>
        <p:nvSpPr>
          <p:cNvPr id="644099" name="Text Box 3">
            <a:extLst>
              <a:ext uri="{FF2B5EF4-FFF2-40B4-BE49-F238E27FC236}">
                <a16:creationId xmlns:a16="http://schemas.microsoft.com/office/drawing/2014/main" id="{B4BDD3A4-360C-467C-B953-0E8C3F3E65BA}"/>
              </a:ext>
            </a:extLst>
          </p:cNvPr>
          <p:cNvSpPr txBox="1">
            <a:spLocks noChangeArrowheads="1"/>
          </p:cNvSpPr>
          <p:nvPr/>
        </p:nvSpPr>
        <p:spPr bwMode="auto">
          <a:xfrm>
            <a:off x="1063625" y="2133600"/>
            <a:ext cx="15906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800" u="sng">
                <a:solidFill>
                  <a:schemeClr val="tx2"/>
                </a:solidFill>
                <a:cs typeface="Courier New" panose="02070309020205020404" pitchFamily="49" charset="0"/>
              </a:rPr>
              <a:t>Cú pháp</a:t>
            </a:r>
            <a:r>
              <a:rPr lang="en-US" altLang="en-US" sz="2800">
                <a:solidFill>
                  <a:schemeClr val="tx2"/>
                </a:solidFill>
                <a:cs typeface="Courier New" panose="02070309020205020404" pitchFamily="49" charset="0"/>
              </a:rPr>
              <a:t> </a:t>
            </a:r>
            <a:endParaRPr lang="en-US" altLang="en-US" sz="4000">
              <a:solidFill>
                <a:schemeClr val="tx2"/>
              </a:solidFill>
              <a:latin typeface="Georgia" panose="02040502050405020303" pitchFamily="18" charset="0"/>
            </a:endParaRPr>
          </a:p>
        </p:txBody>
      </p:sp>
      <p:sp>
        <p:nvSpPr>
          <p:cNvPr id="644100" name="Text Box 4">
            <a:extLst>
              <a:ext uri="{FF2B5EF4-FFF2-40B4-BE49-F238E27FC236}">
                <a16:creationId xmlns:a16="http://schemas.microsoft.com/office/drawing/2014/main" id="{88DB6528-39BA-450B-B91D-5FD8A6A76384}"/>
              </a:ext>
            </a:extLst>
          </p:cNvPr>
          <p:cNvSpPr txBox="1">
            <a:spLocks noChangeArrowheads="1"/>
          </p:cNvSpPr>
          <p:nvPr/>
        </p:nvSpPr>
        <p:spPr bwMode="auto">
          <a:xfrm>
            <a:off x="1692275" y="2871788"/>
            <a:ext cx="7070725" cy="895350"/>
          </a:xfrm>
          <a:prstGeom prst="rect">
            <a:avLst/>
          </a:prstGeom>
          <a:solidFill>
            <a:srgbClr val="FFFF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en-US" sz="2400">
                <a:solidFill>
                  <a:srgbClr val="C60000"/>
                </a:solidFill>
                <a:cs typeface="Courier New" panose="02070309020205020404" pitchFamily="49" charset="0"/>
              </a:rPr>
              <a:t>CREATE TABLE &lt;Table_Name&gt;</a:t>
            </a:r>
            <a:endParaRPr lang="en-US" altLang="en-US" sz="2400">
              <a:solidFill>
                <a:srgbClr val="C60000"/>
              </a:solidFill>
              <a:cs typeface="Times New Roman" panose="02020603050405020304" pitchFamily="18" charset="0"/>
            </a:endParaRPr>
          </a:p>
          <a:p>
            <a:pPr eaLnBrk="1" hangingPunct="1">
              <a:buClr>
                <a:schemeClr val="folHlink"/>
              </a:buClr>
              <a:buSzPct val="60000"/>
              <a:buFont typeface="Wingdings" panose="05000000000000000000" pitchFamily="2" charset="2"/>
              <a:buNone/>
            </a:pPr>
            <a:r>
              <a:rPr lang="en-US" altLang="en-US" sz="2400">
                <a:solidFill>
                  <a:srgbClr val="C60000"/>
                </a:solidFill>
                <a:cs typeface="Courier New" panose="02070309020205020404" pitchFamily="49" charset="0"/>
              </a:rPr>
              <a:t>(&lt;Column_Name&gt;  &lt;Data_Type&gt;,….)</a:t>
            </a:r>
          </a:p>
        </p:txBody>
      </p:sp>
      <p:sp>
        <p:nvSpPr>
          <p:cNvPr id="644101" name="Text Box 5">
            <a:extLst>
              <a:ext uri="{FF2B5EF4-FFF2-40B4-BE49-F238E27FC236}">
                <a16:creationId xmlns:a16="http://schemas.microsoft.com/office/drawing/2014/main" id="{EA99581D-023B-45CA-A411-1C985B25246E}"/>
              </a:ext>
            </a:extLst>
          </p:cNvPr>
          <p:cNvSpPr txBox="1">
            <a:spLocks noChangeArrowheads="1"/>
          </p:cNvSpPr>
          <p:nvPr/>
        </p:nvSpPr>
        <p:spPr bwMode="auto">
          <a:xfrm>
            <a:off x="1325563" y="4137025"/>
            <a:ext cx="10541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800" u="sng">
                <a:solidFill>
                  <a:schemeClr val="tx2"/>
                </a:solidFill>
                <a:cs typeface="Courier New" panose="02070309020205020404" pitchFamily="49" charset="0"/>
              </a:rPr>
              <a:t>Ví dụ</a:t>
            </a:r>
            <a:endParaRPr lang="en-US" altLang="en-US" sz="4000">
              <a:solidFill>
                <a:schemeClr val="tx2"/>
              </a:solidFill>
              <a:latin typeface="Georgia" panose="02040502050405020303" pitchFamily="18" charset="0"/>
            </a:endParaRPr>
          </a:p>
        </p:txBody>
      </p:sp>
      <p:sp>
        <p:nvSpPr>
          <p:cNvPr id="29702" name="Rectangle 2">
            <a:extLst>
              <a:ext uri="{FF2B5EF4-FFF2-40B4-BE49-F238E27FC236}">
                <a16:creationId xmlns:a16="http://schemas.microsoft.com/office/drawing/2014/main" id="{6DB2E28F-5E31-4CC8-A876-4A16F2FE00CC}"/>
              </a:ext>
            </a:extLst>
          </p:cNvPr>
          <p:cNvSpPr>
            <a:spLocks noChangeArrowheads="1"/>
          </p:cNvSpPr>
          <p:nvPr/>
        </p:nvSpPr>
        <p:spPr bwMode="auto">
          <a:xfrm>
            <a:off x="1122363" y="666750"/>
            <a:ext cx="7793037" cy="704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3600">
                <a:solidFill>
                  <a:srgbClr val="800000"/>
                </a:solidFill>
                <a:latin typeface="Arial" panose="020B0604020202020204" pitchFamily="34" charset="0"/>
              </a:rPr>
              <a:t>Tạo bảng - CREATE TABLE</a:t>
            </a:r>
          </a:p>
        </p:txBody>
      </p:sp>
      <p:sp>
        <p:nvSpPr>
          <p:cNvPr id="29703" name="Footer Placeholder 1">
            <a:extLst>
              <a:ext uri="{FF2B5EF4-FFF2-40B4-BE49-F238E27FC236}">
                <a16:creationId xmlns:a16="http://schemas.microsoft.com/office/drawing/2014/main" id="{A5437C95-4B11-4D3A-9C60-4CF44F8E804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4099"/>
                                        </p:tgtEl>
                                        <p:attrNameLst>
                                          <p:attrName>style.visibility</p:attrName>
                                        </p:attrNameLst>
                                      </p:cBhvr>
                                      <p:to>
                                        <p:strVal val="visible"/>
                                      </p:to>
                                    </p:set>
                                    <p:anim calcmode="lin" valueType="num">
                                      <p:cBhvr additive="base">
                                        <p:cTn id="7" dur="500" fill="hold"/>
                                        <p:tgtEl>
                                          <p:spTgt spid="644099"/>
                                        </p:tgtEl>
                                        <p:attrNameLst>
                                          <p:attrName>ppt_x</p:attrName>
                                        </p:attrNameLst>
                                      </p:cBhvr>
                                      <p:tavLst>
                                        <p:tav tm="0">
                                          <p:val>
                                            <p:strVal val="0-#ppt_w/2"/>
                                          </p:val>
                                        </p:tav>
                                        <p:tav tm="100000">
                                          <p:val>
                                            <p:strVal val="#ppt_x"/>
                                          </p:val>
                                        </p:tav>
                                      </p:tavLst>
                                    </p:anim>
                                    <p:anim calcmode="lin" valueType="num">
                                      <p:cBhvr additive="base">
                                        <p:cTn id="8" dur="500" fill="hold"/>
                                        <p:tgtEl>
                                          <p:spTgt spid="644099"/>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44100"/>
                                        </p:tgtEl>
                                        <p:attrNameLst>
                                          <p:attrName>style.visibility</p:attrName>
                                        </p:attrNameLst>
                                      </p:cBhvr>
                                      <p:to>
                                        <p:strVal val="visible"/>
                                      </p:to>
                                    </p:set>
                                    <p:animEffect transition="in" filter="dissolve">
                                      <p:cBhvr>
                                        <p:cTn id="13" dur="500"/>
                                        <p:tgtEl>
                                          <p:spTgt spid="64410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44101"/>
                                        </p:tgtEl>
                                        <p:attrNameLst>
                                          <p:attrName>style.visibility</p:attrName>
                                        </p:attrNameLst>
                                      </p:cBhvr>
                                      <p:to>
                                        <p:strVal val="visible"/>
                                      </p:to>
                                    </p:set>
                                    <p:anim calcmode="lin" valueType="num">
                                      <p:cBhvr additive="base">
                                        <p:cTn id="18" dur="500" fill="hold"/>
                                        <p:tgtEl>
                                          <p:spTgt spid="644101"/>
                                        </p:tgtEl>
                                        <p:attrNameLst>
                                          <p:attrName>ppt_x</p:attrName>
                                        </p:attrNameLst>
                                      </p:cBhvr>
                                      <p:tavLst>
                                        <p:tav tm="0">
                                          <p:val>
                                            <p:strVal val="0-#ppt_w/2"/>
                                          </p:val>
                                        </p:tav>
                                        <p:tav tm="100000">
                                          <p:val>
                                            <p:strVal val="#ppt_x"/>
                                          </p:val>
                                        </p:tav>
                                      </p:tavLst>
                                    </p:anim>
                                    <p:anim calcmode="lin" valueType="num">
                                      <p:cBhvr additive="base">
                                        <p:cTn id="19" dur="500" fill="hold"/>
                                        <p:tgtEl>
                                          <p:spTgt spid="644101"/>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644098"/>
                                        </p:tgtEl>
                                        <p:attrNameLst>
                                          <p:attrName>style.visibility</p:attrName>
                                        </p:attrNameLst>
                                      </p:cBhvr>
                                      <p:to>
                                        <p:strVal val="visible"/>
                                      </p:to>
                                    </p:set>
                                    <p:animEffect transition="in" filter="dissolve">
                                      <p:cBhvr>
                                        <p:cTn id="24" dur="500"/>
                                        <p:tgtEl>
                                          <p:spTgt spid="64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4098" grpId="0" animBg="1" autoUpdateAnimBg="0"/>
      <p:bldP spid="644099" grpId="0" autoUpdateAnimBg="0"/>
      <p:bldP spid="644100" grpId="0" animBg="1"/>
      <p:bldP spid="644101" grpId="0" autoUpdateAnimBg="0"/>
    </p:bld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14388"/>
            <a:ext cx="8458200" cy="762000"/>
          </a:xfrm>
        </p:spPr>
        <p:txBody>
          <a:bodyPr>
            <a:noAutofit/>
          </a:bodyPr>
          <a:lstStyle/>
          <a:p>
            <a:r>
              <a:rPr lang="en-GB" sz="2800" dirty="0" err="1"/>
              <a:t>Ví</a:t>
            </a:r>
            <a:r>
              <a:rPr lang="en-GB" sz="2800" dirty="0"/>
              <a:t> </a:t>
            </a:r>
            <a:r>
              <a:rPr lang="en-GB" sz="2800" dirty="0" err="1"/>
              <a:t>dụ</a:t>
            </a:r>
            <a:r>
              <a:rPr lang="en-GB" sz="2800" dirty="0"/>
              <a:t> Merge -WHEN NOT MATCHED BY TARGET</a:t>
            </a:r>
          </a:p>
        </p:txBody>
      </p:sp>
      <p:sp>
        <p:nvSpPr>
          <p:cNvPr id="3" name="Content Placeholder 2"/>
          <p:cNvSpPr>
            <a:spLocks noGrp="1"/>
          </p:cNvSpPr>
          <p:nvPr>
            <p:ph idx="1"/>
          </p:nvPr>
        </p:nvSpPr>
        <p:spPr>
          <a:xfrm>
            <a:off x="1371600" y="2133600"/>
            <a:ext cx="7068017" cy="3719024"/>
          </a:xfrm>
        </p:spPr>
        <p:txBody>
          <a:bodyPr>
            <a:normAutofit fontScale="92500" lnSpcReduction="20000"/>
          </a:bodyPr>
          <a:lstStyle/>
          <a:p>
            <a:pPr marL="0" indent="0">
              <a:spcBef>
                <a:spcPts val="450"/>
              </a:spcBef>
              <a:buNone/>
            </a:pPr>
            <a:r>
              <a:rPr lang="en-GB" sz="2400" dirty="0">
                <a:solidFill>
                  <a:srgbClr val="0000FF"/>
                </a:solidFill>
                <a:latin typeface="Consolas" panose="020B0609020204030204" pitchFamily="49" charset="0"/>
              </a:rPr>
              <a:t>MERGE</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BookInventory</a:t>
            </a:r>
            <a:r>
              <a:rPr lang="en-GB" sz="2400" dirty="0">
                <a:solidFill>
                  <a:prstClr val="black"/>
                </a:solidFill>
                <a:latin typeface="Consolas" panose="020B0609020204030204" pitchFamily="49" charset="0"/>
              </a:rPr>
              <a:t> </a:t>
            </a:r>
            <a:r>
              <a:rPr lang="en-GB" sz="2400" dirty="0">
                <a:solidFill>
                  <a:srgbClr val="008080"/>
                </a:solidFill>
                <a:latin typeface="Consolas" panose="020B0609020204030204" pitchFamily="49" charset="0"/>
              </a:rPr>
              <a:t>bi</a:t>
            </a:r>
            <a:endParaRPr lang="en-GB" sz="2400" dirty="0">
              <a:solidFill>
                <a:prstClr val="black"/>
              </a:solidFill>
              <a:latin typeface="Consolas" panose="020B0609020204030204" pitchFamily="49" charset="0"/>
            </a:endParaRPr>
          </a:p>
          <a:p>
            <a:pPr marL="0" indent="0">
              <a:spcBef>
                <a:spcPts val="450"/>
              </a:spcBef>
              <a:buNone/>
            </a:pPr>
            <a:r>
              <a:rPr lang="en-GB" sz="2400" dirty="0">
                <a:solidFill>
                  <a:srgbClr val="0000FF"/>
                </a:solidFill>
                <a:latin typeface="Consolas" panose="020B0609020204030204" pitchFamily="49" charset="0"/>
              </a:rPr>
              <a:t>USING</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BookOrder</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endParaRPr lang="en-GB" sz="2400" dirty="0">
              <a:solidFill>
                <a:prstClr val="black"/>
              </a:solidFill>
              <a:latin typeface="Consolas" panose="020B0609020204030204" pitchFamily="49" charset="0"/>
            </a:endParaRPr>
          </a:p>
          <a:p>
            <a:pPr marL="0" indent="0">
              <a:spcBef>
                <a:spcPts val="450"/>
              </a:spcBef>
              <a:buNone/>
            </a:pPr>
            <a:r>
              <a:rPr lang="en-GB" sz="2400" dirty="0">
                <a:solidFill>
                  <a:srgbClr val="0000FF"/>
                </a:solidFill>
                <a:latin typeface="Consolas" panose="020B0609020204030204" pitchFamily="49" charset="0"/>
              </a:rPr>
              <a:t>ON</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endParaRPr lang="en-GB" sz="2400" dirty="0">
              <a:solidFill>
                <a:prstClr val="black"/>
              </a:solidFill>
              <a:latin typeface="Consolas" panose="020B0609020204030204" pitchFamily="49" charset="0"/>
            </a:endParaRPr>
          </a:p>
          <a:p>
            <a:pPr marL="0" indent="0">
              <a:spcBef>
                <a:spcPts val="450"/>
              </a:spcBef>
              <a:buNone/>
            </a:pPr>
            <a:r>
              <a:rPr lang="en-GB" sz="2400" dirty="0">
                <a:solidFill>
                  <a:srgbClr val="0000FF"/>
                </a:solidFill>
                <a:latin typeface="Consolas" panose="020B0609020204030204" pitchFamily="49" charset="0"/>
              </a:rPr>
              <a:t>WHEN</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MATCHED</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AND</a:t>
            </a:r>
            <a:endParaRPr lang="en-GB" sz="2400" dirty="0">
              <a:solidFill>
                <a:prstClr val="black"/>
              </a:solidFill>
              <a:latin typeface="Consolas" panose="020B0609020204030204" pitchFamily="49" charset="0"/>
            </a:endParaRPr>
          </a:p>
          <a:p>
            <a:pPr marL="0" indent="0">
              <a:spcBef>
                <a:spcPts val="450"/>
              </a:spcBef>
              <a:buNone/>
            </a:pP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0 </a:t>
            </a:r>
            <a:r>
              <a:rPr lang="en-GB" sz="2400" dirty="0">
                <a:solidFill>
                  <a:srgbClr val="0000FF"/>
                </a:solidFill>
                <a:latin typeface="Consolas" panose="020B0609020204030204" pitchFamily="49" charset="0"/>
              </a:rPr>
              <a:t>THEN</a:t>
            </a: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DELETE</a:t>
            </a:r>
            <a:endParaRPr lang="en-GB" sz="2400" dirty="0">
              <a:solidFill>
                <a:prstClr val="black"/>
              </a:solidFill>
              <a:latin typeface="Consolas" panose="020B0609020204030204" pitchFamily="49" charset="0"/>
            </a:endParaRPr>
          </a:p>
          <a:p>
            <a:pPr marL="0" indent="0">
              <a:spcBef>
                <a:spcPts val="450"/>
              </a:spcBef>
              <a:buNone/>
            </a:pPr>
            <a:r>
              <a:rPr lang="en-GB" sz="2400" dirty="0">
                <a:solidFill>
                  <a:srgbClr val="0000FF"/>
                </a:solidFill>
                <a:latin typeface="Consolas" panose="020B0609020204030204" pitchFamily="49" charset="0"/>
              </a:rPr>
              <a:t>WHEN</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MATCHED</a:t>
            </a: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THEN</a:t>
            </a:r>
            <a:r>
              <a:rPr lang="en-GB" sz="2400" dirty="0">
                <a:solidFill>
                  <a:prstClr val="black"/>
                </a:solidFill>
                <a:latin typeface="Consolas" panose="020B0609020204030204" pitchFamily="49" charset="0"/>
              </a:rPr>
              <a:t> </a:t>
            </a:r>
            <a:r>
              <a:rPr lang="en-GB" sz="2400" dirty="0">
                <a:solidFill>
                  <a:srgbClr val="FF00FF"/>
                </a:solidFill>
                <a:latin typeface="Consolas" panose="020B0609020204030204" pitchFamily="49" charset="0"/>
              </a:rPr>
              <a:t>UPDATE</a:t>
            </a:r>
            <a:endParaRPr lang="en-GB" sz="2400" dirty="0">
              <a:solidFill>
                <a:prstClr val="black"/>
              </a:solidFill>
              <a:latin typeface="Consolas" panose="020B0609020204030204" pitchFamily="49" charset="0"/>
            </a:endParaRPr>
          </a:p>
          <a:p>
            <a:pPr marL="0" indent="0">
              <a:spcBef>
                <a:spcPts val="450"/>
              </a:spcBef>
              <a:buNone/>
            </a:pP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SET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endParaRPr lang="en-GB" sz="2400" dirty="0">
              <a:solidFill>
                <a:prstClr val="black"/>
              </a:solidFill>
              <a:latin typeface="Consolas" panose="020B0609020204030204" pitchFamily="49" charset="0"/>
            </a:endParaRPr>
          </a:p>
          <a:p>
            <a:pPr marL="0" indent="0">
              <a:spcBef>
                <a:spcPts val="450"/>
              </a:spcBef>
              <a:buNone/>
            </a:pPr>
            <a:r>
              <a:rPr lang="en-GB" sz="2400" dirty="0">
                <a:solidFill>
                  <a:srgbClr val="0000FF"/>
                </a:solidFill>
                <a:latin typeface="Consolas" panose="020B0609020204030204" pitchFamily="49" charset="0"/>
              </a:rPr>
              <a:t>WHEN</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NOT</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MATCHED</a:t>
            </a: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BY</a:t>
            </a: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TARGET</a:t>
            </a: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THEN</a:t>
            </a:r>
            <a:endParaRPr lang="en-GB" sz="2400" dirty="0">
              <a:solidFill>
                <a:prstClr val="black"/>
              </a:solidFill>
              <a:latin typeface="Consolas" panose="020B0609020204030204" pitchFamily="49" charset="0"/>
            </a:endParaRPr>
          </a:p>
          <a:p>
            <a:pPr marL="0" indent="0">
              <a:spcBef>
                <a:spcPts val="450"/>
              </a:spcBef>
              <a:buNone/>
            </a:pP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INSERT </a:t>
            </a:r>
            <a:r>
              <a:rPr lang="en-GB" sz="2400" dirty="0">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a:solidFill>
                  <a:srgbClr val="008080"/>
                </a:solidFill>
                <a:latin typeface="Consolas" panose="020B0609020204030204" pitchFamily="49" charset="0"/>
              </a:rPr>
              <a:t>Title</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a:solidFill>
                  <a:srgbClr val="008080"/>
                </a:solidFill>
                <a:latin typeface="Consolas" panose="020B0609020204030204" pitchFamily="49" charset="0"/>
              </a:rPr>
              <a:t>Quantity</a:t>
            </a:r>
            <a:r>
              <a:rPr lang="en-GB" sz="2400" dirty="0">
                <a:solidFill>
                  <a:srgbClr val="808080"/>
                </a:solidFill>
                <a:latin typeface="Consolas" panose="020B0609020204030204" pitchFamily="49" charset="0"/>
              </a:rPr>
              <a:t>)</a:t>
            </a:r>
            <a:endParaRPr lang="en-GB" sz="2400" dirty="0">
              <a:solidFill>
                <a:prstClr val="black"/>
              </a:solidFill>
              <a:latin typeface="Consolas" panose="020B0609020204030204" pitchFamily="49" charset="0"/>
            </a:endParaRPr>
          </a:p>
          <a:p>
            <a:pPr marL="0" indent="0">
              <a:spcBef>
                <a:spcPts val="450"/>
              </a:spcBef>
              <a:buNone/>
            </a:pP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VALUES </a:t>
            </a:r>
            <a:r>
              <a:rPr lang="en-GB" sz="2400" dirty="0">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srgbClr val="808080"/>
                </a:solidFill>
                <a:latin typeface="Consolas" panose="020B0609020204030204" pitchFamily="49" charset="0"/>
              </a:rPr>
              <a:t>);</a:t>
            </a:r>
          </a:p>
          <a:p>
            <a:pPr>
              <a:spcBef>
                <a:spcPts val="450"/>
              </a:spcBef>
            </a:pPr>
            <a:endParaRPr lang="en-GB" sz="2800" dirty="0"/>
          </a:p>
        </p:txBody>
      </p:sp>
    </p:spTree>
    <p:extLst>
      <p:ext uri="{BB962C8B-B14F-4D97-AF65-F5344CB8AC3E}">
        <p14:creationId xmlns:p14="http://schemas.microsoft.com/office/powerpoint/2010/main" val="4010459330"/>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GB" sz="2800" dirty="0" err="1"/>
              <a:t>Ví</a:t>
            </a:r>
            <a:r>
              <a:rPr lang="en-GB" sz="2800" dirty="0"/>
              <a:t> </a:t>
            </a:r>
            <a:r>
              <a:rPr lang="en-GB" sz="2800" dirty="0" err="1"/>
              <a:t>dụ</a:t>
            </a:r>
            <a:r>
              <a:rPr lang="en-GB" sz="2800" dirty="0"/>
              <a:t> Merge -WHEN NOT MATCHED BY SOURCE</a:t>
            </a:r>
          </a:p>
        </p:txBody>
      </p:sp>
      <p:sp>
        <p:nvSpPr>
          <p:cNvPr id="3" name="Content Placeholder 2"/>
          <p:cNvSpPr>
            <a:spLocks noGrp="1"/>
          </p:cNvSpPr>
          <p:nvPr>
            <p:ph idx="1"/>
          </p:nvPr>
        </p:nvSpPr>
        <p:spPr>
          <a:xfrm>
            <a:off x="1371600" y="2133600"/>
            <a:ext cx="7068017" cy="3664160"/>
          </a:xfrm>
        </p:spPr>
        <p:txBody>
          <a:bodyPr>
            <a:normAutofit fontScale="92500" lnSpcReduction="20000"/>
          </a:bodyPr>
          <a:lstStyle/>
          <a:p>
            <a:pPr marL="0" indent="0">
              <a:spcBef>
                <a:spcPts val="0"/>
              </a:spcBef>
              <a:buNone/>
            </a:pPr>
            <a:r>
              <a:rPr lang="en-GB" sz="2400" dirty="0">
                <a:solidFill>
                  <a:srgbClr val="0000FF"/>
                </a:solidFill>
                <a:latin typeface="Consolas" panose="020B0609020204030204" pitchFamily="49" charset="0"/>
              </a:rPr>
              <a:t>MERGE</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BookInventory</a:t>
            </a:r>
            <a:r>
              <a:rPr lang="en-GB" sz="2400" dirty="0">
                <a:solidFill>
                  <a:prstClr val="black"/>
                </a:solidFill>
                <a:latin typeface="Consolas" panose="020B0609020204030204" pitchFamily="49" charset="0"/>
              </a:rPr>
              <a:t> </a:t>
            </a:r>
            <a:r>
              <a:rPr lang="en-GB" sz="2400" dirty="0">
                <a:solidFill>
                  <a:srgbClr val="008080"/>
                </a:solidFill>
                <a:latin typeface="Consolas" panose="020B0609020204030204" pitchFamily="49" charset="0"/>
              </a:rPr>
              <a:t>bi</a:t>
            </a:r>
            <a:endParaRPr lang="en-GB" sz="2400" dirty="0">
              <a:solidFill>
                <a:prstClr val="black"/>
              </a:solidFill>
              <a:latin typeface="Consolas" panose="020B0609020204030204" pitchFamily="49" charset="0"/>
            </a:endParaRPr>
          </a:p>
          <a:p>
            <a:pPr marL="0" indent="0">
              <a:spcBef>
                <a:spcPts val="0"/>
              </a:spcBef>
              <a:buNone/>
            </a:pPr>
            <a:r>
              <a:rPr lang="en-GB" sz="2400" dirty="0">
                <a:solidFill>
                  <a:srgbClr val="0000FF"/>
                </a:solidFill>
                <a:latin typeface="Consolas" panose="020B0609020204030204" pitchFamily="49" charset="0"/>
              </a:rPr>
              <a:t>USING</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BookOrder</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endParaRPr lang="en-GB" sz="2400" dirty="0">
              <a:solidFill>
                <a:prstClr val="black"/>
              </a:solidFill>
              <a:latin typeface="Consolas" panose="020B0609020204030204" pitchFamily="49" charset="0"/>
            </a:endParaRPr>
          </a:p>
          <a:p>
            <a:pPr marL="0" indent="0">
              <a:spcBef>
                <a:spcPts val="0"/>
              </a:spcBef>
              <a:buNone/>
            </a:pPr>
            <a:r>
              <a:rPr lang="en-GB" sz="2400" dirty="0">
                <a:solidFill>
                  <a:srgbClr val="0000FF"/>
                </a:solidFill>
                <a:latin typeface="Consolas" panose="020B0609020204030204" pitchFamily="49" charset="0"/>
              </a:rPr>
              <a:t>ON</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endParaRPr lang="en-GB" sz="2400" dirty="0">
              <a:solidFill>
                <a:prstClr val="black"/>
              </a:solidFill>
              <a:latin typeface="Consolas" panose="020B0609020204030204" pitchFamily="49" charset="0"/>
            </a:endParaRPr>
          </a:p>
          <a:p>
            <a:pPr marL="0" indent="0">
              <a:spcBef>
                <a:spcPts val="0"/>
              </a:spcBef>
              <a:buNone/>
            </a:pPr>
            <a:r>
              <a:rPr lang="en-GB" sz="2400" dirty="0">
                <a:solidFill>
                  <a:srgbClr val="0000FF"/>
                </a:solidFill>
                <a:latin typeface="Consolas" panose="020B0609020204030204" pitchFamily="49" charset="0"/>
              </a:rPr>
              <a:t>WHEN</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MATCHED</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AND</a:t>
            </a:r>
            <a:endParaRPr lang="en-GB" sz="2400" dirty="0">
              <a:solidFill>
                <a:prstClr val="black"/>
              </a:solidFill>
              <a:latin typeface="Consolas" panose="020B0609020204030204" pitchFamily="49" charset="0"/>
            </a:endParaRPr>
          </a:p>
          <a:p>
            <a:pPr marL="0" indent="0">
              <a:spcBef>
                <a:spcPts val="0"/>
              </a:spcBef>
              <a:buNone/>
            </a:pP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0 </a:t>
            </a:r>
            <a:r>
              <a:rPr lang="en-GB" sz="2400" dirty="0">
                <a:solidFill>
                  <a:srgbClr val="0000FF"/>
                </a:solidFill>
                <a:latin typeface="Consolas" panose="020B0609020204030204" pitchFamily="49" charset="0"/>
              </a:rPr>
              <a:t>THEN DELETE</a:t>
            </a:r>
            <a:endParaRPr lang="en-GB" sz="2400" dirty="0">
              <a:solidFill>
                <a:prstClr val="black"/>
              </a:solidFill>
              <a:latin typeface="Consolas" panose="020B0609020204030204" pitchFamily="49" charset="0"/>
            </a:endParaRPr>
          </a:p>
          <a:p>
            <a:pPr marL="0" indent="0">
              <a:spcBef>
                <a:spcPts val="0"/>
              </a:spcBef>
              <a:buNone/>
            </a:pPr>
            <a:r>
              <a:rPr lang="en-GB" sz="2400" dirty="0">
                <a:solidFill>
                  <a:srgbClr val="0000FF"/>
                </a:solidFill>
                <a:latin typeface="Consolas" panose="020B0609020204030204" pitchFamily="49" charset="0"/>
              </a:rPr>
              <a:t>WHEN</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MATCHED</a:t>
            </a: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THEN </a:t>
            </a:r>
            <a:r>
              <a:rPr lang="en-GB" sz="2400" dirty="0">
                <a:solidFill>
                  <a:srgbClr val="FF00FF"/>
                </a:solidFill>
                <a:latin typeface="Consolas" panose="020B0609020204030204" pitchFamily="49" charset="0"/>
              </a:rPr>
              <a:t>UPDATE</a:t>
            </a:r>
            <a:endParaRPr lang="en-GB" sz="2400" dirty="0">
              <a:solidFill>
                <a:prstClr val="black"/>
              </a:solidFill>
              <a:latin typeface="Consolas" panose="020B0609020204030204" pitchFamily="49" charset="0"/>
            </a:endParaRPr>
          </a:p>
          <a:p>
            <a:pPr marL="0" indent="0">
              <a:spcBef>
                <a:spcPts val="0"/>
              </a:spcBef>
              <a:buNone/>
            </a:pP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SET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endParaRPr lang="en-GB" sz="2400" dirty="0">
              <a:solidFill>
                <a:prstClr val="black"/>
              </a:solidFill>
              <a:latin typeface="Consolas" panose="020B0609020204030204" pitchFamily="49" charset="0"/>
            </a:endParaRPr>
          </a:p>
          <a:p>
            <a:pPr marL="0" indent="0">
              <a:spcBef>
                <a:spcPts val="0"/>
              </a:spcBef>
              <a:buNone/>
            </a:pPr>
            <a:r>
              <a:rPr lang="en-GB" sz="2400" dirty="0">
                <a:solidFill>
                  <a:srgbClr val="0000FF"/>
                </a:solidFill>
                <a:latin typeface="Consolas" panose="020B0609020204030204" pitchFamily="49" charset="0"/>
              </a:rPr>
              <a:t>WHEN</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NOT</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MATCHED</a:t>
            </a: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BY</a:t>
            </a: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TARGET</a:t>
            </a: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THEN</a:t>
            </a:r>
            <a:endParaRPr lang="en-GB" sz="2400" dirty="0">
              <a:solidFill>
                <a:prstClr val="black"/>
              </a:solidFill>
              <a:latin typeface="Consolas" panose="020B0609020204030204" pitchFamily="49" charset="0"/>
            </a:endParaRPr>
          </a:p>
          <a:p>
            <a:pPr marL="0" indent="0">
              <a:spcBef>
                <a:spcPts val="0"/>
              </a:spcBef>
              <a:buNone/>
            </a:pP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INSERT </a:t>
            </a:r>
            <a:r>
              <a:rPr lang="en-GB" sz="2400" dirty="0">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a:solidFill>
                  <a:srgbClr val="008080"/>
                </a:solidFill>
                <a:latin typeface="Consolas" panose="020B0609020204030204" pitchFamily="49" charset="0"/>
              </a:rPr>
              <a:t>Title</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a:solidFill>
                  <a:srgbClr val="008080"/>
                </a:solidFill>
                <a:latin typeface="Consolas" panose="020B0609020204030204" pitchFamily="49" charset="0"/>
              </a:rPr>
              <a:t>Quantity</a:t>
            </a:r>
            <a:r>
              <a:rPr lang="en-GB" sz="2400" dirty="0">
                <a:solidFill>
                  <a:srgbClr val="808080"/>
                </a:solidFill>
                <a:latin typeface="Consolas" panose="020B0609020204030204" pitchFamily="49" charset="0"/>
              </a:rPr>
              <a:t>)</a:t>
            </a:r>
            <a:endParaRPr lang="en-GB" sz="2400" dirty="0">
              <a:solidFill>
                <a:prstClr val="black"/>
              </a:solidFill>
              <a:latin typeface="Consolas" panose="020B0609020204030204" pitchFamily="49" charset="0"/>
            </a:endParaRPr>
          </a:p>
          <a:p>
            <a:pPr marL="0" indent="0">
              <a:spcBef>
                <a:spcPts val="0"/>
              </a:spcBef>
              <a:buNone/>
            </a:pP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VALUES </a:t>
            </a:r>
            <a:r>
              <a:rPr lang="en-GB" sz="2400" dirty="0">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TitleID</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Title</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bo</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srgbClr val="808080"/>
                </a:solidFill>
                <a:latin typeface="Consolas" panose="020B0609020204030204" pitchFamily="49" charset="0"/>
              </a:rPr>
              <a:t>)</a:t>
            </a:r>
            <a:endParaRPr lang="en-GB" sz="2400" dirty="0">
              <a:solidFill>
                <a:prstClr val="black"/>
              </a:solidFill>
              <a:latin typeface="Consolas" panose="020B0609020204030204" pitchFamily="49" charset="0"/>
            </a:endParaRPr>
          </a:p>
          <a:p>
            <a:pPr marL="0" indent="0">
              <a:spcBef>
                <a:spcPts val="0"/>
              </a:spcBef>
              <a:buNone/>
            </a:pPr>
            <a:r>
              <a:rPr lang="en-GB" sz="2400" dirty="0">
                <a:solidFill>
                  <a:srgbClr val="0000FF"/>
                </a:solidFill>
                <a:latin typeface="Consolas" panose="020B0609020204030204" pitchFamily="49" charset="0"/>
              </a:rPr>
              <a:t>WHEN</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NOT</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MATCHED</a:t>
            </a:r>
            <a:r>
              <a:rPr lang="en-GB" sz="2400" dirty="0">
                <a:solidFill>
                  <a:prstClr val="black"/>
                </a:solidFill>
                <a:latin typeface="Consolas" panose="020B0609020204030204" pitchFamily="49" charset="0"/>
              </a:rPr>
              <a:t> </a:t>
            </a:r>
            <a:r>
              <a:rPr lang="en-GB" sz="2400" dirty="0">
                <a:solidFill>
                  <a:srgbClr val="0000FF"/>
                </a:solidFill>
                <a:latin typeface="Consolas" panose="020B0609020204030204" pitchFamily="49" charset="0"/>
              </a:rPr>
              <a:t>BY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SOURCE</a:t>
            </a:r>
            <a:endParaRPr lang="en-GB" sz="2400" dirty="0">
              <a:solidFill>
                <a:prstClr val="black"/>
              </a:solidFill>
              <a:latin typeface="Consolas" panose="020B0609020204030204" pitchFamily="49" charset="0"/>
            </a:endParaRPr>
          </a:p>
          <a:p>
            <a:pPr marL="0" indent="0">
              <a:spcBef>
                <a:spcPts val="0"/>
              </a:spcBef>
              <a:buNone/>
            </a:pP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AND</a:t>
            </a:r>
            <a:r>
              <a:rPr lang="en-GB" sz="2400" dirty="0">
                <a:solidFill>
                  <a:prstClr val="black"/>
                </a:solidFill>
                <a:latin typeface="Consolas" panose="020B0609020204030204" pitchFamily="49" charset="0"/>
              </a:rPr>
              <a:t> </a:t>
            </a:r>
            <a:r>
              <a:rPr lang="en-GB" sz="2400" dirty="0" err="1">
                <a:solidFill>
                  <a:srgbClr val="008080"/>
                </a:solidFill>
                <a:latin typeface="Consolas" panose="020B0609020204030204" pitchFamily="49" charset="0"/>
              </a:rPr>
              <a:t>bi</a:t>
            </a:r>
            <a:r>
              <a:rPr lang="en-GB" sz="2400" dirty="0" err="1">
                <a:solidFill>
                  <a:srgbClr val="808080"/>
                </a:solidFill>
                <a:latin typeface="Consolas" panose="020B0609020204030204" pitchFamily="49" charset="0"/>
              </a:rPr>
              <a:t>.</a:t>
            </a:r>
            <a:r>
              <a:rPr lang="en-GB" sz="2400" dirty="0" err="1">
                <a:solidFill>
                  <a:srgbClr val="008080"/>
                </a:solidFill>
                <a:latin typeface="Consolas" panose="020B0609020204030204" pitchFamily="49" charset="0"/>
              </a:rPr>
              <a:t>Quantity</a:t>
            </a:r>
            <a:r>
              <a:rPr lang="en-GB" sz="2400" dirty="0">
                <a:solidFill>
                  <a:prstClr val="black"/>
                </a:solidFill>
                <a:latin typeface="Consolas" panose="020B0609020204030204" pitchFamily="49" charset="0"/>
              </a:rPr>
              <a:t> </a:t>
            </a:r>
            <a:r>
              <a:rPr lang="en-GB" sz="2400" dirty="0">
                <a:solidFill>
                  <a:srgbClr val="808080"/>
                </a:solidFill>
                <a:latin typeface="Consolas" panose="020B0609020204030204" pitchFamily="49" charset="0"/>
              </a:rPr>
              <a:t>=</a:t>
            </a:r>
            <a:r>
              <a:rPr lang="en-GB" sz="2400" dirty="0">
                <a:solidFill>
                  <a:prstClr val="black"/>
                </a:solidFill>
                <a:latin typeface="Consolas" panose="020B0609020204030204" pitchFamily="49" charset="0"/>
              </a:rPr>
              <a:t> 0 </a:t>
            </a:r>
            <a:r>
              <a:rPr lang="en-GB" sz="2400" dirty="0">
                <a:solidFill>
                  <a:srgbClr val="0000FF"/>
                </a:solidFill>
                <a:latin typeface="Consolas" panose="020B0609020204030204" pitchFamily="49" charset="0"/>
              </a:rPr>
              <a:t>THEN DELETE</a:t>
            </a:r>
            <a:r>
              <a:rPr lang="en-GB" sz="2400" dirty="0">
                <a:solidFill>
                  <a:srgbClr val="808080"/>
                </a:solidFill>
                <a:latin typeface="Consolas" panose="020B0609020204030204" pitchFamily="49" charset="0"/>
              </a:rPr>
              <a:t>;</a:t>
            </a:r>
          </a:p>
          <a:p>
            <a:endParaRPr lang="en-GB" sz="2400" dirty="0"/>
          </a:p>
        </p:txBody>
      </p:sp>
    </p:spTree>
    <p:extLst>
      <p:ext uri="{BB962C8B-B14F-4D97-AF65-F5344CB8AC3E}">
        <p14:creationId xmlns:p14="http://schemas.microsoft.com/office/powerpoint/2010/main" val="575259173"/>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GB" sz="2400" dirty="0"/>
              <a:t>Implementing the WHEN NOT MATCHED BY SOURCE</a:t>
            </a:r>
          </a:p>
        </p:txBody>
      </p:sp>
      <p:sp>
        <p:nvSpPr>
          <p:cNvPr id="4" name="Rectangle 3"/>
          <p:cNvSpPr/>
          <p:nvPr/>
        </p:nvSpPr>
        <p:spPr>
          <a:xfrm>
            <a:off x="1600200" y="2133600"/>
            <a:ext cx="6583080" cy="4293483"/>
          </a:xfrm>
          <a:prstGeom prst="rect">
            <a:avLst/>
          </a:prstGeom>
        </p:spPr>
        <p:txBody>
          <a:bodyPr wrap="square">
            <a:spAutoFit/>
          </a:bodyPr>
          <a:lstStyle/>
          <a:p>
            <a:r>
              <a:rPr lang="en-GB" sz="2100" dirty="0">
                <a:solidFill>
                  <a:srgbClr val="0000FF"/>
                </a:solidFill>
                <a:latin typeface="Consolas" panose="020B0609020204030204" pitchFamily="49" charset="0"/>
              </a:rPr>
              <a:t>MERGE</a:t>
            </a:r>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BookInventory</a:t>
            </a:r>
            <a:r>
              <a:rPr lang="en-GB" sz="2100" dirty="0">
                <a:solidFill>
                  <a:prstClr val="black"/>
                </a:solidFill>
                <a:latin typeface="Consolas" panose="020B0609020204030204" pitchFamily="49" charset="0"/>
              </a:rPr>
              <a:t> </a:t>
            </a:r>
            <a:r>
              <a:rPr lang="en-GB" sz="2100" dirty="0">
                <a:solidFill>
                  <a:srgbClr val="008080"/>
                </a:solidFill>
                <a:latin typeface="Consolas" panose="020B0609020204030204" pitchFamily="49" charset="0"/>
              </a:rPr>
              <a:t>bi</a:t>
            </a:r>
            <a:endParaRPr lang="en-GB" sz="2100" dirty="0">
              <a:solidFill>
                <a:prstClr val="black"/>
              </a:solidFill>
              <a:latin typeface="Consolas" panose="020B0609020204030204" pitchFamily="49" charset="0"/>
            </a:endParaRPr>
          </a:p>
          <a:p>
            <a:r>
              <a:rPr lang="en-GB" sz="2100" dirty="0">
                <a:solidFill>
                  <a:srgbClr val="0000FF"/>
                </a:solidFill>
                <a:latin typeface="Consolas" panose="020B0609020204030204" pitchFamily="49" charset="0"/>
              </a:rPr>
              <a:t>USING</a:t>
            </a:r>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BookOrder</a:t>
            </a:r>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bo</a:t>
            </a:r>
            <a:endParaRPr lang="en-GB" sz="2100" dirty="0">
              <a:solidFill>
                <a:prstClr val="black"/>
              </a:solidFill>
              <a:latin typeface="Consolas" panose="020B0609020204030204" pitchFamily="49" charset="0"/>
            </a:endParaRPr>
          </a:p>
          <a:p>
            <a:r>
              <a:rPr lang="en-GB" sz="2100" dirty="0">
                <a:solidFill>
                  <a:srgbClr val="0000FF"/>
                </a:solidFill>
                <a:latin typeface="Consolas" panose="020B0609020204030204" pitchFamily="49" charset="0"/>
              </a:rPr>
              <a:t>ON</a:t>
            </a:r>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bi</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TitleID</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a:t>
            </a:r>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bo</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TitleID</a:t>
            </a:r>
            <a:endParaRPr lang="en-GB" sz="2100" dirty="0">
              <a:solidFill>
                <a:prstClr val="black"/>
              </a:solidFill>
              <a:latin typeface="Consolas" panose="020B0609020204030204" pitchFamily="49" charset="0"/>
            </a:endParaRPr>
          </a:p>
          <a:p>
            <a:r>
              <a:rPr lang="en-GB" sz="2100" dirty="0">
                <a:solidFill>
                  <a:srgbClr val="0000FF"/>
                </a:solidFill>
                <a:latin typeface="Consolas" panose="020B0609020204030204" pitchFamily="49" charset="0"/>
              </a:rPr>
              <a:t>WHEN</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MATCHED</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AND</a:t>
            </a:r>
            <a:endParaRPr lang="en-GB" sz="2100" dirty="0">
              <a:solidFill>
                <a:prstClr val="black"/>
              </a:solidFill>
              <a:latin typeface="Consolas" panose="020B0609020204030204" pitchFamily="49" charset="0"/>
            </a:endParaRPr>
          </a:p>
          <a:p>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bi</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Quantity</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a:t>
            </a:r>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bo</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Quantity</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a:t>
            </a:r>
            <a:r>
              <a:rPr lang="en-GB" sz="2100" dirty="0">
                <a:solidFill>
                  <a:prstClr val="black"/>
                </a:solidFill>
                <a:latin typeface="Consolas" panose="020B0609020204030204" pitchFamily="49" charset="0"/>
              </a:rPr>
              <a:t> 0 </a:t>
            </a:r>
            <a:r>
              <a:rPr lang="en-GB" sz="2100" dirty="0">
                <a:solidFill>
                  <a:srgbClr val="0000FF"/>
                </a:solidFill>
                <a:latin typeface="Consolas" panose="020B0609020204030204" pitchFamily="49" charset="0"/>
              </a:rPr>
              <a:t>THEN DELETE</a:t>
            </a:r>
            <a:endParaRPr lang="en-GB" sz="2100" dirty="0">
              <a:solidFill>
                <a:prstClr val="black"/>
              </a:solidFill>
              <a:latin typeface="Consolas" panose="020B0609020204030204" pitchFamily="49" charset="0"/>
            </a:endParaRPr>
          </a:p>
          <a:p>
            <a:r>
              <a:rPr lang="en-GB" sz="2100" dirty="0">
                <a:solidFill>
                  <a:srgbClr val="0000FF"/>
                </a:solidFill>
                <a:latin typeface="Consolas" panose="020B0609020204030204" pitchFamily="49" charset="0"/>
              </a:rPr>
              <a:t>WHEN</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MATCHED</a:t>
            </a:r>
            <a:r>
              <a:rPr lang="en-GB" sz="2100" dirty="0">
                <a:solidFill>
                  <a:prstClr val="black"/>
                </a:solidFill>
                <a:latin typeface="Consolas" panose="020B0609020204030204" pitchFamily="49" charset="0"/>
              </a:rPr>
              <a:t> </a:t>
            </a:r>
            <a:r>
              <a:rPr lang="en-GB" sz="2100" dirty="0">
                <a:solidFill>
                  <a:srgbClr val="0000FF"/>
                </a:solidFill>
                <a:latin typeface="Consolas" panose="020B0609020204030204" pitchFamily="49" charset="0"/>
              </a:rPr>
              <a:t>THEN </a:t>
            </a:r>
            <a:r>
              <a:rPr lang="en-GB" sz="2100" dirty="0">
                <a:solidFill>
                  <a:srgbClr val="FF00FF"/>
                </a:solidFill>
                <a:latin typeface="Consolas" panose="020B0609020204030204" pitchFamily="49" charset="0"/>
              </a:rPr>
              <a:t>UPDATE</a:t>
            </a:r>
            <a:endParaRPr lang="en-GB" sz="2100" dirty="0">
              <a:solidFill>
                <a:prstClr val="black"/>
              </a:solidFill>
              <a:latin typeface="Consolas" panose="020B0609020204030204" pitchFamily="49" charset="0"/>
            </a:endParaRPr>
          </a:p>
          <a:p>
            <a:r>
              <a:rPr lang="en-GB" sz="2100" dirty="0">
                <a:solidFill>
                  <a:prstClr val="black"/>
                </a:solidFill>
                <a:latin typeface="Consolas" panose="020B0609020204030204" pitchFamily="49" charset="0"/>
              </a:rPr>
              <a:t>  </a:t>
            </a:r>
            <a:r>
              <a:rPr lang="en-GB" sz="2100" dirty="0">
                <a:solidFill>
                  <a:srgbClr val="0000FF"/>
                </a:solidFill>
                <a:latin typeface="Consolas" panose="020B0609020204030204" pitchFamily="49" charset="0"/>
              </a:rPr>
              <a:t>SET</a:t>
            </a:r>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bi</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Quantity</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a:t>
            </a:r>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bi</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Quantity</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a:t>
            </a:r>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bo</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Quantity</a:t>
            </a:r>
            <a:endParaRPr lang="en-GB" sz="2100" dirty="0">
              <a:solidFill>
                <a:prstClr val="black"/>
              </a:solidFill>
              <a:latin typeface="Consolas" panose="020B0609020204030204" pitchFamily="49" charset="0"/>
            </a:endParaRPr>
          </a:p>
          <a:p>
            <a:r>
              <a:rPr lang="en-GB" sz="2100" dirty="0">
                <a:solidFill>
                  <a:srgbClr val="0000FF"/>
                </a:solidFill>
                <a:latin typeface="Consolas" panose="020B0609020204030204" pitchFamily="49" charset="0"/>
              </a:rPr>
              <a:t>WHEN</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NOT</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MATCHED</a:t>
            </a:r>
            <a:r>
              <a:rPr lang="en-GB" sz="2100" dirty="0">
                <a:solidFill>
                  <a:prstClr val="black"/>
                </a:solidFill>
                <a:latin typeface="Consolas" panose="020B0609020204030204" pitchFamily="49" charset="0"/>
              </a:rPr>
              <a:t> </a:t>
            </a:r>
            <a:r>
              <a:rPr lang="en-GB" sz="2100" dirty="0">
                <a:solidFill>
                  <a:srgbClr val="0000FF"/>
                </a:solidFill>
                <a:latin typeface="Consolas" panose="020B0609020204030204" pitchFamily="49" charset="0"/>
              </a:rPr>
              <a:t>BY</a:t>
            </a:r>
            <a:r>
              <a:rPr lang="en-GB" sz="2100" dirty="0">
                <a:solidFill>
                  <a:prstClr val="black"/>
                </a:solidFill>
                <a:latin typeface="Consolas" panose="020B0609020204030204" pitchFamily="49" charset="0"/>
              </a:rPr>
              <a:t> </a:t>
            </a:r>
            <a:r>
              <a:rPr lang="en-GB" sz="2100" dirty="0">
                <a:solidFill>
                  <a:srgbClr val="0000FF"/>
                </a:solidFill>
                <a:latin typeface="Consolas" panose="020B0609020204030204" pitchFamily="49" charset="0"/>
              </a:rPr>
              <a:t>TARGET</a:t>
            </a:r>
            <a:r>
              <a:rPr lang="en-GB" sz="2100" dirty="0">
                <a:solidFill>
                  <a:prstClr val="black"/>
                </a:solidFill>
                <a:latin typeface="Consolas" panose="020B0609020204030204" pitchFamily="49" charset="0"/>
              </a:rPr>
              <a:t> </a:t>
            </a:r>
            <a:r>
              <a:rPr lang="en-GB" sz="2100" dirty="0">
                <a:solidFill>
                  <a:srgbClr val="0000FF"/>
                </a:solidFill>
                <a:latin typeface="Consolas" panose="020B0609020204030204" pitchFamily="49" charset="0"/>
              </a:rPr>
              <a:t>THEN</a:t>
            </a:r>
            <a:endParaRPr lang="en-GB" sz="2100" dirty="0">
              <a:solidFill>
                <a:prstClr val="black"/>
              </a:solidFill>
              <a:latin typeface="Consolas" panose="020B0609020204030204" pitchFamily="49" charset="0"/>
            </a:endParaRPr>
          </a:p>
          <a:p>
            <a:r>
              <a:rPr lang="en-GB" sz="2100" dirty="0">
                <a:solidFill>
                  <a:prstClr val="black"/>
                </a:solidFill>
                <a:latin typeface="Consolas" panose="020B0609020204030204" pitchFamily="49" charset="0"/>
              </a:rPr>
              <a:t>  </a:t>
            </a:r>
            <a:r>
              <a:rPr lang="en-GB" sz="2100" dirty="0">
                <a:solidFill>
                  <a:srgbClr val="0000FF"/>
                </a:solidFill>
                <a:latin typeface="Consolas" panose="020B0609020204030204" pitchFamily="49" charset="0"/>
              </a:rPr>
              <a:t>INSERT </a:t>
            </a:r>
            <a:r>
              <a:rPr lang="en-GB" sz="2100" dirty="0">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TitleID</a:t>
            </a:r>
            <a:r>
              <a:rPr lang="en-GB" sz="2100" dirty="0">
                <a:solidFill>
                  <a:srgbClr val="808080"/>
                </a:solidFill>
                <a:latin typeface="Consolas" panose="020B0609020204030204" pitchFamily="49" charset="0"/>
              </a:rPr>
              <a:t>,</a:t>
            </a:r>
            <a:r>
              <a:rPr lang="en-GB" sz="2100" dirty="0">
                <a:solidFill>
                  <a:prstClr val="black"/>
                </a:solidFill>
                <a:latin typeface="Consolas" panose="020B0609020204030204" pitchFamily="49" charset="0"/>
              </a:rPr>
              <a:t> </a:t>
            </a:r>
            <a:r>
              <a:rPr lang="en-GB" sz="2100" dirty="0">
                <a:solidFill>
                  <a:srgbClr val="008080"/>
                </a:solidFill>
                <a:latin typeface="Consolas" panose="020B0609020204030204" pitchFamily="49" charset="0"/>
              </a:rPr>
              <a:t>Title</a:t>
            </a:r>
            <a:r>
              <a:rPr lang="en-GB" sz="2100" dirty="0">
                <a:solidFill>
                  <a:srgbClr val="808080"/>
                </a:solidFill>
                <a:latin typeface="Consolas" panose="020B0609020204030204" pitchFamily="49" charset="0"/>
              </a:rPr>
              <a:t>,</a:t>
            </a:r>
            <a:r>
              <a:rPr lang="en-GB" sz="2100" dirty="0">
                <a:solidFill>
                  <a:prstClr val="black"/>
                </a:solidFill>
                <a:latin typeface="Consolas" panose="020B0609020204030204" pitchFamily="49" charset="0"/>
              </a:rPr>
              <a:t> </a:t>
            </a:r>
            <a:r>
              <a:rPr lang="en-GB" sz="2100" dirty="0">
                <a:solidFill>
                  <a:srgbClr val="008080"/>
                </a:solidFill>
                <a:latin typeface="Consolas" panose="020B0609020204030204" pitchFamily="49" charset="0"/>
              </a:rPr>
              <a:t>Quantity</a:t>
            </a:r>
            <a:r>
              <a:rPr lang="en-GB" sz="2100" dirty="0">
                <a:solidFill>
                  <a:srgbClr val="808080"/>
                </a:solidFill>
                <a:latin typeface="Consolas" panose="020B0609020204030204" pitchFamily="49" charset="0"/>
              </a:rPr>
              <a:t>)</a:t>
            </a:r>
            <a:endParaRPr lang="en-GB" sz="2100" dirty="0">
              <a:solidFill>
                <a:prstClr val="black"/>
              </a:solidFill>
              <a:latin typeface="Consolas" panose="020B0609020204030204" pitchFamily="49" charset="0"/>
            </a:endParaRPr>
          </a:p>
          <a:p>
            <a:r>
              <a:rPr lang="en-GB" sz="2100" dirty="0">
                <a:solidFill>
                  <a:prstClr val="black"/>
                </a:solidFill>
                <a:latin typeface="Consolas" panose="020B0609020204030204" pitchFamily="49" charset="0"/>
              </a:rPr>
              <a:t>  </a:t>
            </a:r>
            <a:r>
              <a:rPr lang="en-GB" sz="2100" dirty="0">
                <a:solidFill>
                  <a:srgbClr val="0000FF"/>
                </a:solidFill>
                <a:latin typeface="Consolas" panose="020B0609020204030204" pitchFamily="49" charset="0"/>
              </a:rPr>
              <a:t>VALUES </a:t>
            </a:r>
            <a:r>
              <a:rPr lang="en-GB" sz="2100" dirty="0">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bo</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TitleID</a:t>
            </a:r>
            <a:r>
              <a:rPr lang="en-GB" sz="2100" dirty="0">
                <a:solidFill>
                  <a:srgbClr val="808080"/>
                </a:solidFill>
                <a:latin typeface="Consolas" panose="020B0609020204030204" pitchFamily="49" charset="0"/>
              </a:rPr>
              <a:t>,</a:t>
            </a:r>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bo</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Title</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bo</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Quantity</a:t>
            </a:r>
            <a:r>
              <a:rPr lang="en-GB" sz="2100" dirty="0">
                <a:solidFill>
                  <a:srgbClr val="808080"/>
                </a:solidFill>
                <a:latin typeface="Consolas" panose="020B0609020204030204" pitchFamily="49" charset="0"/>
              </a:rPr>
              <a:t>)</a:t>
            </a:r>
            <a:endParaRPr lang="en-GB" sz="2100" dirty="0">
              <a:solidFill>
                <a:prstClr val="black"/>
              </a:solidFill>
              <a:latin typeface="Consolas" panose="020B0609020204030204" pitchFamily="49" charset="0"/>
            </a:endParaRPr>
          </a:p>
          <a:p>
            <a:r>
              <a:rPr lang="en-GB" sz="2100" dirty="0">
                <a:solidFill>
                  <a:srgbClr val="0000FF"/>
                </a:solidFill>
                <a:latin typeface="Consolas" panose="020B0609020204030204" pitchFamily="49" charset="0"/>
              </a:rPr>
              <a:t>WHEN</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NOT</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MATCHED</a:t>
            </a:r>
            <a:r>
              <a:rPr lang="en-GB" sz="2100" dirty="0">
                <a:solidFill>
                  <a:prstClr val="black"/>
                </a:solidFill>
                <a:latin typeface="Consolas" panose="020B0609020204030204" pitchFamily="49" charset="0"/>
              </a:rPr>
              <a:t> </a:t>
            </a:r>
            <a:r>
              <a:rPr lang="en-GB" sz="2100" dirty="0">
                <a:solidFill>
                  <a:srgbClr val="0000FF"/>
                </a:solidFill>
                <a:latin typeface="Consolas" panose="020B0609020204030204" pitchFamily="49" charset="0"/>
              </a:rPr>
              <a:t>BY</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SOURCE</a:t>
            </a:r>
            <a:endParaRPr lang="en-GB" sz="2100" dirty="0">
              <a:solidFill>
                <a:prstClr val="black"/>
              </a:solidFill>
              <a:latin typeface="Consolas" panose="020B0609020204030204" pitchFamily="49" charset="0"/>
            </a:endParaRPr>
          </a:p>
          <a:p>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AND</a:t>
            </a:r>
            <a:r>
              <a:rPr lang="en-GB" sz="2100" dirty="0">
                <a:solidFill>
                  <a:prstClr val="black"/>
                </a:solidFill>
                <a:latin typeface="Consolas" panose="020B0609020204030204" pitchFamily="49" charset="0"/>
              </a:rPr>
              <a:t> </a:t>
            </a:r>
            <a:r>
              <a:rPr lang="en-GB" sz="2100" dirty="0" err="1">
                <a:solidFill>
                  <a:srgbClr val="008080"/>
                </a:solidFill>
                <a:latin typeface="Consolas" panose="020B0609020204030204" pitchFamily="49" charset="0"/>
              </a:rPr>
              <a:t>bi</a:t>
            </a:r>
            <a:r>
              <a:rPr lang="en-GB" sz="2100" dirty="0" err="1">
                <a:solidFill>
                  <a:srgbClr val="808080"/>
                </a:solidFill>
                <a:latin typeface="Consolas" panose="020B0609020204030204" pitchFamily="49" charset="0"/>
              </a:rPr>
              <a:t>.</a:t>
            </a:r>
            <a:r>
              <a:rPr lang="en-GB" sz="2100" dirty="0" err="1">
                <a:solidFill>
                  <a:srgbClr val="008080"/>
                </a:solidFill>
                <a:latin typeface="Consolas" panose="020B0609020204030204" pitchFamily="49" charset="0"/>
              </a:rPr>
              <a:t>Quantity</a:t>
            </a:r>
            <a:r>
              <a:rPr lang="en-GB" sz="2100" dirty="0">
                <a:solidFill>
                  <a:prstClr val="black"/>
                </a:solidFill>
                <a:latin typeface="Consolas" panose="020B0609020204030204" pitchFamily="49" charset="0"/>
              </a:rPr>
              <a:t> </a:t>
            </a:r>
            <a:r>
              <a:rPr lang="en-GB" sz="2100" dirty="0">
                <a:solidFill>
                  <a:srgbClr val="808080"/>
                </a:solidFill>
                <a:latin typeface="Consolas" panose="020B0609020204030204" pitchFamily="49" charset="0"/>
              </a:rPr>
              <a:t>=</a:t>
            </a:r>
            <a:r>
              <a:rPr lang="en-GB" sz="2100" dirty="0">
                <a:solidFill>
                  <a:prstClr val="black"/>
                </a:solidFill>
                <a:latin typeface="Consolas" panose="020B0609020204030204" pitchFamily="49" charset="0"/>
              </a:rPr>
              <a:t> 0 </a:t>
            </a:r>
            <a:r>
              <a:rPr lang="en-GB" sz="2100" dirty="0">
                <a:solidFill>
                  <a:srgbClr val="0000FF"/>
                </a:solidFill>
                <a:latin typeface="Consolas" panose="020B0609020204030204" pitchFamily="49" charset="0"/>
              </a:rPr>
              <a:t>THEN DELETE</a:t>
            </a:r>
            <a:r>
              <a:rPr lang="en-GB" sz="2100" dirty="0">
                <a:solidFill>
                  <a:srgbClr val="808080"/>
                </a:solidFill>
                <a:latin typeface="Consolas" panose="020B0609020204030204" pitchFamily="49" charset="0"/>
              </a:rPr>
              <a:t>;</a:t>
            </a:r>
          </a:p>
        </p:txBody>
      </p:sp>
    </p:spTree>
    <p:extLst>
      <p:ext uri="{BB962C8B-B14F-4D97-AF65-F5344CB8AC3E}">
        <p14:creationId xmlns:p14="http://schemas.microsoft.com/office/powerpoint/2010/main" val="3430110245"/>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90000"/>
                </a:solidFill>
                <a:cs typeface="Times New Roman" pitchFamily="18" charset="0"/>
              </a:rPr>
              <a:t>Pivot query</a:t>
            </a:r>
            <a:endParaRPr lang="en-US" dirty="0"/>
          </a:p>
        </p:txBody>
      </p:sp>
      <p:sp>
        <p:nvSpPr>
          <p:cNvPr id="3" name="Content Placeholder 2"/>
          <p:cNvSpPr>
            <a:spLocks noGrp="1"/>
          </p:cNvSpPr>
          <p:nvPr>
            <p:ph idx="1"/>
          </p:nvPr>
        </p:nvSpPr>
        <p:spPr/>
        <p:txBody>
          <a:bodyPr/>
          <a:lstStyle/>
          <a:p>
            <a:r>
              <a:rPr lang="en-US" dirty="0"/>
              <a:t>Pivot query </a:t>
            </a:r>
            <a:r>
              <a:rPr lang="en-US" dirty="0" err="1"/>
              <a:t>được</a:t>
            </a:r>
            <a:r>
              <a:rPr lang="en-US" dirty="0"/>
              <a:t> </a:t>
            </a:r>
            <a:r>
              <a:rPr lang="en-US" dirty="0" err="1"/>
              <a:t>dùng</a:t>
            </a:r>
            <a:r>
              <a:rPr lang="en-US" dirty="0"/>
              <a:t> </a:t>
            </a:r>
            <a:r>
              <a:rPr lang="en-US" dirty="0" err="1"/>
              <a:t>để</a:t>
            </a:r>
            <a:r>
              <a:rPr lang="en-US" dirty="0"/>
              <a:t> </a:t>
            </a:r>
            <a:r>
              <a:rPr lang="en-US" dirty="0" err="1"/>
              <a:t>tạo</a:t>
            </a:r>
            <a:r>
              <a:rPr lang="en-US" dirty="0"/>
              <a:t> </a:t>
            </a:r>
            <a:r>
              <a:rPr lang="en-US" dirty="0" err="1"/>
              <a:t>bảng</a:t>
            </a:r>
            <a:r>
              <a:rPr lang="en-US" dirty="0"/>
              <a:t> </a:t>
            </a:r>
            <a:r>
              <a:rPr lang="en-US" dirty="0" err="1"/>
              <a:t>thống</a:t>
            </a:r>
            <a:r>
              <a:rPr lang="en-US" dirty="0"/>
              <a:t> </a:t>
            </a:r>
            <a:r>
              <a:rPr lang="en-US" dirty="0" err="1"/>
              <a:t>kê</a:t>
            </a:r>
            <a:r>
              <a:rPr lang="en-US" dirty="0"/>
              <a:t> </a:t>
            </a:r>
            <a:r>
              <a:rPr lang="en-US" dirty="0" err="1"/>
              <a:t>dạng</a:t>
            </a:r>
            <a:r>
              <a:rPr lang="en-US" dirty="0"/>
              <a:t> 2 </a:t>
            </a:r>
            <a:r>
              <a:rPr lang="en-US" dirty="0" err="1"/>
              <a:t>chiều</a:t>
            </a:r>
            <a:r>
              <a:rPr lang="en-US" dirty="0"/>
              <a:t>.</a:t>
            </a:r>
          </a:p>
          <a:p>
            <a:r>
              <a:rPr lang="en-US" dirty="0" err="1"/>
              <a:t>Cú</a:t>
            </a:r>
            <a:r>
              <a:rPr lang="en-US" dirty="0"/>
              <a:t> </a:t>
            </a:r>
            <a:r>
              <a:rPr lang="en-US" dirty="0" err="1"/>
              <a:t>pháp</a:t>
            </a:r>
            <a:r>
              <a:rPr lang="en-US" dirty="0"/>
              <a:t>:</a:t>
            </a:r>
          </a:p>
        </p:txBody>
      </p:sp>
      <p:sp>
        <p:nvSpPr>
          <p:cNvPr id="4" name="Rectangle 3"/>
          <p:cNvSpPr/>
          <p:nvPr/>
        </p:nvSpPr>
        <p:spPr>
          <a:xfrm>
            <a:off x="2427625" y="3690185"/>
            <a:ext cx="6313037" cy="1704569"/>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pPr>
              <a:lnSpc>
                <a:spcPct val="150000"/>
              </a:lnSpc>
            </a:pPr>
            <a:r>
              <a:rPr lang="en-US" sz="1800" i="1" dirty="0" err="1">
                <a:solidFill>
                  <a:srgbClr val="C00000"/>
                </a:solidFill>
              </a:rPr>
              <a:t>pivoted_table</a:t>
            </a:r>
            <a:r>
              <a:rPr lang="en-US" sz="1800" i="1" dirty="0">
                <a:solidFill>
                  <a:srgbClr val="C00000"/>
                </a:solidFill>
              </a:rPr>
              <a:t> </a:t>
            </a:r>
            <a:r>
              <a:rPr lang="en-US" sz="1800" dirty="0">
                <a:solidFill>
                  <a:srgbClr val="C00000"/>
                </a:solidFill>
              </a:rPr>
              <a:t>::=</a:t>
            </a:r>
          </a:p>
          <a:p>
            <a:pPr>
              <a:lnSpc>
                <a:spcPct val="150000"/>
              </a:lnSpc>
            </a:pPr>
            <a:r>
              <a:rPr lang="en-US" sz="1800" i="1" dirty="0" err="1">
                <a:solidFill>
                  <a:srgbClr val="C00000"/>
                </a:solidFill>
              </a:rPr>
              <a:t>table_source</a:t>
            </a:r>
            <a:r>
              <a:rPr lang="en-US" sz="1800" i="1" dirty="0">
                <a:solidFill>
                  <a:srgbClr val="C00000"/>
                </a:solidFill>
              </a:rPr>
              <a:t> </a:t>
            </a:r>
            <a:r>
              <a:rPr lang="en-US" sz="1800" dirty="0">
                <a:solidFill>
                  <a:srgbClr val="C00000"/>
                </a:solidFill>
              </a:rPr>
              <a:t>PIVOT ( </a:t>
            </a:r>
            <a:r>
              <a:rPr lang="en-US" sz="1800" i="1" dirty="0" err="1">
                <a:solidFill>
                  <a:srgbClr val="C00000"/>
                </a:solidFill>
              </a:rPr>
              <a:t>aggregate_function</a:t>
            </a:r>
            <a:r>
              <a:rPr lang="en-US" sz="1800" i="1" dirty="0">
                <a:solidFill>
                  <a:srgbClr val="C00000"/>
                </a:solidFill>
              </a:rPr>
              <a:t> </a:t>
            </a:r>
            <a:r>
              <a:rPr lang="en-US" sz="1800" dirty="0">
                <a:solidFill>
                  <a:srgbClr val="C00000"/>
                </a:solidFill>
              </a:rPr>
              <a:t>( </a:t>
            </a:r>
            <a:r>
              <a:rPr lang="en-US" sz="1800" i="1" dirty="0" err="1">
                <a:solidFill>
                  <a:srgbClr val="C00000"/>
                </a:solidFill>
              </a:rPr>
              <a:t>value_column</a:t>
            </a:r>
            <a:r>
              <a:rPr lang="en-US" sz="1800" i="1" dirty="0">
                <a:solidFill>
                  <a:srgbClr val="C00000"/>
                </a:solidFill>
              </a:rPr>
              <a:t> </a:t>
            </a:r>
            <a:r>
              <a:rPr lang="en-US" sz="1800" dirty="0">
                <a:solidFill>
                  <a:srgbClr val="C00000"/>
                </a:solidFill>
              </a:rPr>
              <a:t>)</a:t>
            </a:r>
          </a:p>
          <a:p>
            <a:pPr>
              <a:lnSpc>
                <a:spcPct val="150000"/>
              </a:lnSpc>
            </a:pPr>
            <a:r>
              <a:rPr lang="en-US" sz="1800" dirty="0">
                <a:solidFill>
                  <a:srgbClr val="C00000"/>
                </a:solidFill>
              </a:rPr>
              <a:t>PIVOT and UNPIVOT FOR </a:t>
            </a:r>
            <a:r>
              <a:rPr lang="en-US" sz="1800" i="1" dirty="0" err="1">
                <a:solidFill>
                  <a:srgbClr val="C00000"/>
                </a:solidFill>
              </a:rPr>
              <a:t>pivot_column</a:t>
            </a:r>
            <a:endParaRPr lang="en-US" sz="1800" i="1" dirty="0">
              <a:solidFill>
                <a:srgbClr val="C00000"/>
              </a:solidFill>
            </a:endParaRPr>
          </a:p>
          <a:p>
            <a:pPr>
              <a:lnSpc>
                <a:spcPct val="150000"/>
              </a:lnSpc>
            </a:pPr>
            <a:r>
              <a:rPr lang="en-US" sz="1800" dirty="0">
                <a:solidFill>
                  <a:srgbClr val="C00000"/>
                </a:solidFill>
              </a:rPr>
              <a:t>IN ( </a:t>
            </a:r>
            <a:r>
              <a:rPr lang="en-US" sz="1800" i="1" dirty="0" err="1">
                <a:solidFill>
                  <a:srgbClr val="C00000"/>
                </a:solidFill>
              </a:rPr>
              <a:t>column_list</a:t>
            </a:r>
            <a:r>
              <a:rPr lang="en-US" sz="1800" i="1" dirty="0">
                <a:solidFill>
                  <a:srgbClr val="C00000"/>
                </a:solidFill>
              </a:rPr>
              <a:t> </a:t>
            </a:r>
            <a:r>
              <a:rPr lang="en-US" sz="1800" dirty="0">
                <a:solidFill>
                  <a:srgbClr val="C00000"/>
                </a:solidFill>
              </a:rPr>
              <a:t>) </a:t>
            </a:r>
            <a:r>
              <a:rPr lang="en-US" sz="1800" i="1" dirty="0" err="1">
                <a:solidFill>
                  <a:srgbClr val="C00000"/>
                </a:solidFill>
              </a:rPr>
              <a:t>table_alias</a:t>
            </a:r>
            <a:endParaRPr lang="en-US" sz="1800" dirty="0">
              <a:solidFill>
                <a:srgbClr val="C00000"/>
              </a:solidFill>
            </a:endParaRPr>
          </a:p>
        </p:txBody>
      </p:sp>
    </p:spTree>
    <p:extLst>
      <p:ext uri="{BB962C8B-B14F-4D97-AF65-F5344CB8AC3E}">
        <p14:creationId xmlns:p14="http://schemas.microsoft.com/office/powerpoint/2010/main" val="1415252457"/>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990000"/>
                </a:solidFill>
                <a:cs typeface="Times New Roman" pitchFamily="18" charset="0"/>
              </a:rPr>
              <a:t>Pivot</a:t>
            </a:r>
            <a:endParaRPr lang="en-GB" dirty="0"/>
          </a:p>
        </p:txBody>
      </p:sp>
      <p:sp>
        <p:nvSpPr>
          <p:cNvPr id="3" name="Content Placeholder 2"/>
          <p:cNvSpPr>
            <a:spLocks noGrp="1"/>
          </p:cNvSpPr>
          <p:nvPr>
            <p:ph idx="1"/>
          </p:nvPr>
        </p:nvSpPr>
        <p:spPr/>
        <p:txBody>
          <a:bodyPr/>
          <a:lstStyle/>
          <a:p>
            <a:pPr algn="just"/>
            <a:r>
              <a:rPr lang="en-US" dirty="0">
                <a:latin typeface="StoneSerif"/>
              </a:rPr>
              <a:t>To use the </a:t>
            </a:r>
            <a:r>
              <a:rPr lang="en-US" sz="1800" dirty="0">
                <a:latin typeface="MonoRegular"/>
              </a:rPr>
              <a:t>PIVOT </a:t>
            </a:r>
            <a:r>
              <a:rPr lang="en-US" dirty="0">
                <a:latin typeface="StoneSerif"/>
              </a:rPr>
              <a:t>feature, you first decide which column contains the important values for the query.</a:t>
            </a:r>
            <a:endParaRPr lang="en-US" dirty="0"/>
          </a:p>
          <a:p>
            <a:endParaRPr lang="en-GB" dirty="0"/>
          </a:p>
        </p:txBody>
      </p:sp>
      <p:sp>
        <p:nvSpPr>
          <p:cNvPr id="4" name="Rectangle 3"/>
          <p:cNvSpPr/>
          <p:nvPr/>
        </p:nvSpPr>
        <p:spPr>
          <a:xfrm>
            <a:off x="2239027" y="3598915"/>
            <a:ext cx="6241774" cy="1200329"/>
          </a:xfrm>
          <a:prstGeom prst="rect">
            <a:avLst/>
          </a:prstGeom>
        </p:spPr>
        <p:txBody>
          <a:bodyPr wrap="square">
            <a:spAutoFit/>
          </a:bodyPr>
          <a:lstStyle/>
          <a:p>
            <a:r>
              <a:rPr lang="en-US" sz="1800" dirty="0"/>
              <a:t>SELECT </a:t>
            </a:r>
            <a:r>
              <a:rPr lang="en-US" sz="1800" dirty="0" err="1"/>
              <a:t>empid</a:t>
            </a:r>
            <a:r>
              <a:rPr lang="en-US" sz="1800" dirty="0"/>
              <a:t>, A, B, C, D</a:t>
            </a:r>
          </a:p>
          <a:p>
            <a:r>
              <a:rPr lang="en-US" sz="1800" dirty="0"/>
              <a:t>FROM (SELECT </a:t>
            </a:r>
            <a:r>
              <a:rPr lang="en-US" sz="1800" dirty="0" err="1"/>
              <a:t>empid</a:t>
            </a:r>
            <a:r>
              <a:rPr lang="en-US" sz="1800" dirty="0"/>
              <a:t>, </a:t>
            </a:r>
            <a:r>
              <a:rPr lang="en-US" sz="1800" dirty="0" err="1"/>
              <a:t>custid</a:t>
            </a:r>
            <a:r>
              <a:rPr lang="en-US" sz="1800" dirty="0"/>
              <a:t>, </a:t>
            </a:r>
            <a:r>
              <a:rPr lang="en-US" sz="1800" dirty="0" err="1"/>
              <a:t>qty</a:t>
            </a:r>
            <a:endParaRPr lang="en-US" sz="1800" dirty="0"/>
          </a:p>
          <a:p>
            <a:r>
              <a:rPr lang="en-US" sz="1800" dirty="0"/>
              <a:t>FROM </a:t>
            </a:r>
            <a:r>
              <a:rPr lang="en-US" sz="1800" dirty="0" err="1"/>
              <a:t>dbo.Orders</a:t>
            </a:r>
            <a:r>
              <a:rPr lang="en-US" sz="1800" dirty="0"/>
              <a:t>) AS D</a:t>
            </a:r>
          </a:p>
          <a:p>
            <a:r>
              <a:rPr lang="en-US" sz="1800" dirty="0"/>
              <a:t>PIVOT(SUM(</a:t>
            </a:r>
            <a:r>
              <a:rPr lang="en-US" sz="1800" dirty="0" err="1"/>
              <a:t>qty</a:t>
            </a:r>
            <a:r>
              <a:rPr lang="en-US" sz="1800" dirty="0"/>
              <a:t>) FOR </a:t>
            </a:r>
            <a:r>
              <a:rPr lang="en-US" sz="1800" dirty="0" err="1"/>
              <a:t>custid</a:t>
            </a:r>
            <a:r>
              <a:rPr lang="en-US" sz="1800" dirty="0"/>
              <a:t> IN(A, B, C, D)) AS P;</a:t>
            </a:r>
            <a:endParaRPr lang="en-US" sz="1800" dirty="0">
              <a:solidFill>
                <a:srgbClr val="C00000"/>
              </a:solidFill>
            </a:endParaRPr>
          </a:p>
        </p:txBody>
      </p:sp>
    </p:spTree>
    <p:extLst>
      <p:ext uri="{BB962C8B-B14F-4D97-AF65-F5344CB8AC3E}">
        <p14:creationId xmlns:p14="http://schemas.microsoft.com/office/powerpoint/2010/main" val="3755622029"/>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371600" y="770192"/>
            <a:ext cx="5829300" cy="769441"/>
          </a:xfrm>
        </p:spPr>
        <p:txBody>
          <a:bodyPr/>
          <a:lstStyle/>
          <a:p>
            <a:pPr eaLnBrk="1" hangingPunct="1">
              <a:defRPr/>
            </a:pPr>
            <a:r>
              <a:rPr lang="en-US" dirty="0">
                <a:solidFill>
                  <a:srgbClr val="990000"/>
                </a:solidFill>
                <a:cs typeface="Times New Roman" pitchFamily="18" charset="0"/>
              </a:rPr>
              <a:t>Pivot</a:t>
            </a:r>
          </a:p>
        </p:txBody>
      </p:sp>
      <p:sp>
        <p:nvSpPr>
          <p:cNvPr id="232451" name="Rectangle 3"/>
          <p:cNvSpPr>
            <a:spLocks noChangeArrowheads="1"/>
          </p:cNvSpPr>
          <p:nvPr/>
        </p:nvSpPr>
        <p:spPr bwMode="auto">
          <a:xfrm>
            <a:off x="3311129" y="2711055"/>
            <a:ext cx="68580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700"/>
          </a:p>
        </p:txBody>
      </p:sp>
      <p:sp>
        <p:nvSpPr>
          <p:cNvPr id="3" name="Rectangle 2"/>
          <p:cNvSpPr/>
          <p:nvPr/>
        </p:nvSpPr>
        <p:spPr>
          <a:xfrm>
            <a:off x="1176902" y="2186587"/>
            <a:ext cx="6936461" cy="4197559"/>
          </a:xfrm>
          <a:prstGeom prst="rect">
            <a:avLst/>
          </a:prstGeom>
        </p:spPr>
        <p:txBody>
          <a:bodyPr wrap="square">
            <a:spAutoFit/>
          </a:bodyPr>
          <a:lstStyle/>
          <a:p>
            <a:pPr>
              <a:lnSpc>
                <a:spcPct val="150000"/>
              </a:lnSpc>
            </a:pPr>
            <a:r>
              <a:rPr lang="en-US" sz="1800"/>
              <a:t>Cách 1: Sử dụng Case..When</a:t>
            </a:r>
          </a:p>
          <a:p>
            <a:pPr>
              <a:lnSpc>
                <a:spcPct val="150000"/>
              </a:lnSpc>
            </a:pPr>
            <a:r>
              <a:rPr lang="en-US" sz="1800"/>
              <a:t>Example: </a:t>
            </a:r>
          </a:p>
          <a:p>
            <a:pPr marL="770335">
              <a:lnSpc>
                <a:spcPct val="150000"/>
              </a:lnSpc>
            </a:pPr>
            <a:r>
              <a:rPr lang="en-US" sz="1800"/>
              <a:t>SELECT empid,</a:t>
            </a:r>
          </a:p>
          <a:p>
            <a:pPr marL="770335">
              <a:lnSpc>
                <a:spcPct val="150000"/>
              </a:lnSpc>
            </a:pPr>
            <a:r>
              <a:rPr lang="en-US" sz="1800"/>
              <a:t>SUM(CASE WHEN custid = 'A' THEN qty END) AS A,</a:t>
            </a:r>
          </a:p>
          <a:p>
            <a:pPr marL="770335">
              <a:lnSpc>
                <a:spcPct val="150000"/>
              </a:lnSpc>
            </a:pPr>
            <a:r>
              <a:rPr lang="en-US" sz="1800"/>
              <a:t>SUM(CASE WHEN custid = 'B' THEN qty END) AS B,</a:t>
            </a:r>
          </a:p>
          <a:p>
            <a:pPr marL="770335">
              <a:lnSpc>
                <a:spcPct val="150000"/>
              </a:lnSpc>
            </a:pPr>
            <a:r>
              <a:rPr lang="en-US" sz="1800"/>
              <a:t>SUM(CASE WHEN custid = 'C' THEN qty END) AS C,</a:t>
            </a:r>
          </a:p>
          <a:p>
            <a:pPr marL="770335">
              <a:lnSpc>
                <a:spcPct val="150000"/>
              </a:lnSpc>
            </a:pPr>
            <a:r>
              <a:rPr lang="en-US" sz="1800"/>
              <a:t>SUM(CASE WHEN custid = 'D' THEN qty END) AS D</a:t>
            </a:r>
          </a:p>
          <a:p>
            <a:pPr marL="770335">
              <a:lnSpc>
                <a:spcPct val="150000"/>
              </a:lnSpc>
            </a:pPr>
            <a:r>
              <a:rPr lang="en-US" sz="1800"/>
              <a:t>FROM dbo.Orders</a:t>
            </a:r>
          </a:p>
          <a:p>
            <a:pPr marL="770335">
              <a:lnSpc>
                <a:spcPct val="150000"/>
              </a:lnSpc>
            </a:pPr>
            <a:r>
              <a:rPr lang="en-US" sz="1800"/>
              <a:t>GROUP BY empid;</a:t>
            </a:r>
          </a:p>
          <a:p>
            <a:pPr>
              <a:lnSpc>
                <a:spcPct val="150000"/>
              </a:lnSpc>
            </a:pPr>
            <a:endParaRPr lang="en-US" sz="1800"/>
          </a:p>
        </p:txBody>
      </p:sp>
    </p:spTree>
    <p:extLst>
      <p:ext uri="{BB962C8B-B14F-4D97-AF65-F5344CB8AC3E}">
        <p14:creationId xmlns:p14="http://schemas.microsoft.com/office/powerpoint/2010/main" val="156262655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143000" y="678317"/>
            <a:ext cx="5829300" cy="769441"/>
          </a:xfrm>
        </p:spPr>
        <p:txBody>
          <a:bodyPr/>
          <a:lstStyle/>
          <a:p>
            <a:pPr eaLnBrk="1" hangingPunct="1">
              <a:defRPr/>
            </a:pPr>
            <a:r>
              <a:rPr lang="en-US" dirty="0">
                <a:solidFill>
                  <a:srgbClr val="990000"/>
                </a:solidFill>
                <a:cs typeface="Times New Roman" pitchFamily="18" charset="0"/>
              </a:rPr>
              <a:t>Pivot</a:t>
            </a:r>
          </a:p>
        </p:txBody>
      </p:sp>
      <p:sp>
        <p:nvSpPr>
          <p:cNvPr id="232451" name="Rectangle 3"/>
          <p:cNvSpPr>
            <a:spLocks noChangeArrowheads="1"/>
          </p:cNvSpPr>
          <p:nvPr/>
        </p:nvSpPr>
        <p:spPr bwMode="auto">
          <a:xfrm>
            <a:off x="3311129" y="2711055"/>
            <a:ext cx="68580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700"/>
          </a:p>
        </p:txBody>
      </p:sp>
      <p:sp>
        <p:nvSpPr>
          <p:cNvPr id="3" name="Rectangle 2"/>
          <p:cNvSpPr/>
          <p:nvPr/>
        </p:nvSpPr>
        <p:spPr>
          <a:xfrm>
            <a:off x="1371600" y="2209800"/>
            <a:ext cx="6901589" cy="4093428"/>
          </a:xfrm>
          <a:prstGeom prst="rect">
            <a:avLst/>
          </a:prstGeom>
        </p:spPr>
        <p:txBody>
          <a:bodyPr wrap="square">
            <a:spAutoFit/>
          </a:bodyPr>
          <a:lstStyle/>
          <a:p>
            <a:r>
              <a:rPr lang="en-US" sz="2000">
                <a:solidFill>
                  <a:srgbClr val="002060"/>
                </a:solidFill>
              </a:rPr>
              <a:t>Cách 2: Pivoting with the Native T-SQL </a:t>
            </a:r>
            <a:r>
              <a:rPr lang="en-US" sz="2000" i="1">
                <a:solidFill>
                  <a:srgbClr val="002060"/>
                </a:solidFill>
              </a:rPr>
              <a:t>PIVOT </a:t>
            </a:r>
            <a:r>
              <a:rPr lang="en-US" sz="2000">
                <a:solidFill>
                  <a:srgbClr val="002060"/>
                </a:solidFill>
              </a:rPr>
              <a:t>Operator</a:t>
            </a:r>
          </a:p>
          <a:p>
            <a:r>
              <a:rPr lang="en-US" sz="2000"/>
              <a:t>Cú pháp:</a:t>
            </a:r>
          </a:p>
          <a:p>
            <a:r>
              <a:rPr lang="en-US" sz="2000">
                <a:solidFill>
                  <a:srgbClr val="C00000"/>
                </a:solidFill>
              </a:rPr>
              <a:t>SELECT ...</a:t>
            </a:r>
          </a:p>
          <a:p>
            <a:r>
              <a:rPr lang="en-US" sz="2000">
                <a:solidFill>
                  <a:srgbClr val="C00000"/>
                </a:solidFill>
              </a:rPr>
              <a:t>FROM &lt;source_table_or_table_expression&gt;</a:t>
            </a:r>
          </a:p>
          <a:p>
            <a:r>
              <a:rPr lang="en-US" sz="2000">
                <a:solidFill>
                  <a:srgbClr val="C00000"/>
                </a:solidFill>
              </a:rPr>
              <a:t>PIVOT(&lt;agg_func&gt;(&lt;aggregation_element&gt;)</a:t>
            </a:r>
          </a:p>
          <a:p>
            <a:r>
              <a:rPr lang="en-US" sz="2000">
                <a:solidFill>
                  <a:srgbClr val="C00000"/>
                </a:solidFill>
              </a:rPr>
              <a:t>FOR &lt;spreading_element&gt;</a:t>
            </a:r>
          </a:p>
          <a:p>
            <a:r>
              <a:rPr lang="en-US" sz="2000">
                <a:solidFill>
                  <a:srgbClr val="C00000"/>
                </a:solidFill>
              </a:rPr>
              <a:t>IN (&lt;list_of_target_columns&gt;)) AS &lt;result_table_alias&gt;</a:t>
            </a:r>
          </a:p>
          <a:p>
            <a:r>
              <a:rPr lang="en-US" sz="2000">
                <a:solidFill>
                  <a:srgbClr val="C00000"/>
                </a:solidFill>
              </a:rPr>
              <a:t>...;</a:t>
            </a:r>
          </a:p>
          <a:p>
            <a:r>
              <a:rPr lang="en-US" sz="2000"/>
              <a:t>Ex: </a:t>
            </a:r>
          </a:p>
          <a:p>
            <a:pPr marL="639366"/>
            <a:r>
              <a:rPr lang="en-US" sz="2000"/>
              <a:t>SELECT empid, A, B, C, D</a:t>
            </a:r>
          </a:p>
          <a:p>
            <a:pPr marL="639366"/>
            <a:r>
              <a:rPr lang="en-US" sz="2000"/>
              <a:t>FROM (SELECT empid, custid, qty</a:t>
            </a:r>
          </a:p>
          <a:p>
            <a:pPr marL="639366"/>
            <a:r>
              <a:rPr lang="en-US" sz="2000"/>
              <a:t>FROM dbo.Orders) AS D</a:t>
            </a:r>
          </a:p>
          <a:p>
            <a:pPr marL="639366"/>
            <a:r>
              <a:rPr lang="en-US" sz="2000"/>
              <a:t>PIVOT(SUM(qty) FOR custid IN(A, B, C, D)) AS P;</a:t>
            </a:r>
          </a:p>
        </p:txBody>
      </p:sp>
    </p:spTree>
    <p:extLst>
      <p:ext uri="{BB962C8B-B14F-4D97-AF65-F5344CB8AC3E}">
        <p14:creationId xmlns:p14="http://schemas.microsoft.com/office/powerpoint/2010/main" val="47794777"/>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284544" y="787625"/>
            <a:ext cx="5829300" cy="769441"/>
          </a:xfrm>
        </p:spPr>
        <p:txBody>
          <a:bodyPr/>
          <a:lstStyle/>
          <a:p>
            <a:pPr eaLnBrk="1" hangingPunct="1">
              <a:defRPr/>
            </a:pPr>
            <a:r>
              <a:rPr lang="en-US" dirty="0" err="1">
                <a:solidFill>
                  <a:srgbClr val="990000"/>
                </a:solidFill>
                <a:cs typeface="Times New Roman" pitchFamily="18" charset="0"/>
              </a:rPr>
              <a:t>UnPivot</a:t>
            </a:r>
            <a:endParaRPr lang="en-US" dirty="0">
              <a:solidFill>
                <a:srgbClr val="990000"/>
              </a:solidFill>
              <a:cs typeface="Times New Roman" pitchFamily="18" charset="0"/>
            </a:endParaRPr>
          </a:p>
        </p:txBody>
      </p:sp>
      <p:sp>
        <p:nvSpPr>
          <p:cNvPr id="232451" name="Rectangle 3"/>
          <p:cNvSpPr>
            <a:spLocks noChangeArrowheads="1"/>
          </p:cNvSpPr>
          <p:nvPr/>
        </p:nvSpPr>
        <p:spPr bwMode="auto">
          <a:xfrm>
            <a:off x="3311129" y="2711055"/>
            <a:ext cx="68580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700"/>
          </a:p>
        </p:txBody>
      </p:sp>
      <p:sp>
        <p:nvSpPr>
          <p:cNvPr id="3" name="Rectangle 2"/>
          <p:cNvSpPr/>
          <p:nvPr/>
        </p:nvSpPr>
        <p:spPr>
          <a:xfrm>
            <a:off x="1258268" y="2198209"/>
            <a:ext cx="7645508" cy="4666534"/>
          </a:xfrm>
          <a:prstGeom prst="rect">
            <a:avLst/>
          </a:prstGeom>
        </p:spPr>
        <p:txBody>
          <a:bodyPr wrap="square">
            <a:spAutoFit/>
          </a:bodyPr>
          <a:lstStyle/>
          <a:p>
            <a:pPr>
              <a:lnSpc>
                <a:spcPct val="150000"/>
              </a:lnSpc>
            </a:pPr>
            <a:r>
              <a:rPr lang="en-US" sz="2400" dirty="0"/>
              <a:t>Unpivoting with the Native T-SQL </a:t>
            </a:r>
            <a:r>
              <a:rPr lang="en-US" sz="2400" i="1" dirty="0"/>
              <a:t>UNPIVOT </a:t>
            </a:r>
            <a:r>
              <a:rPr lang="en-US" sz="2400" dirty="0"/>
              <a:t>Operator</a:t>
            </a:r>
          </a:p>
          <a:p>
            <a:pPr>
              <a:lnSpc>
                <a:spcPct val="150000"/>
              </a:lnSpc>
            </a:pPr>
            <a:r>
              <a:rPr lang="en-US" sz="2400" dirty="0" err="1"/>
              <a:t>Cú</a:t>
            </a:r>
            <a:r>
              <a:rPr lang="en-US" sz="2400" dirty="0"/>
              <a:t> </a:t>
            </a:r>
            <a:r>
              <a:rPr lang="en-US" sz="2400" dirty="0" err="1"/>
              <a:t>pháp</a:t>
            </a:r>
            <a:r>
              <a:rPr lang="en-US" sz="2400" dirty="0"/>
              <a:t>:</a:t>
            </a:r>
          </a:p>
          <a:p>
            <a:pPr>
              <a:lnSpc>
                <a:spcPct val="150000"/>
              </a:lnSpc>
            </a:pPr>
            <a:r>
              <a:rPr lang="en-US" sz="2400" dirty="0">
                <a:solidFill>
                  <a:srgbClr val="C00000"/>
                </a:solidFill>
              </a:rPr>
              <a:t>SELECT ...</a:t>
            </a:r>
          </a:p>
          <a:p>
            <a:pPr>
              <a:lnSpc>
                <a:spcPct val="150000"/>
              </a:lnSpc>
            </a:pPr>
            <a:r>
              <a:rPr lang="en-US" sz="2400" dirty="0">
                <a:solidFill>
                  <a:srgbClr val="C00000"/>
                </a:solidFill>
              </a:rPr>
              <a:t>FROM &lt;</a:t>
            </a:r>
            <a:r>
              <a:rPr lang="en-US" sz="2400" dirty="0" err="1">
                <a:solidFill>
                  <a:srgbClr val="C00000"/>
                </a:solidFill>
              </a:rPr>
              <a:t>source_table_or_table_expression</a:t>
            </a:r>
            <a:r>
              <a:rPr lang="en-US" sz="2400" dirty="0">
                <a:solidFill>
                  <a:srgbClr val="C00000"/>
                </a:solidFill>
              </a:rPr>
              <a:t>&gt;</a:t>
            </a:r>
          </a:p>
          <a:p>
            <a:pPr>
              <a:lnSpc>
                <a:spcPct val="150000"/>
              </a:lnSpc>
            </a:pPr>
            <a:r>
              <a:rPr lang="en-US" sz="2400" dirty="0">
                <a:solidFill>
                  <a:srgbClr val="C00000"/>
                </a:solidFill>
              </a:rPr>
              <a:t>UNPIVOT(&lt;</a:t>
            </a:r>
            <a:r>
              <a:rPr lang="en-US" sz="2400" dirty="0" err="1">
                <a:solidFill>
                  <a:srgbClr val="C00000"/>
                </a:solidFill>
              </a:rPr>
              <a:t>target_col_to_hold_source_col_values</a:t>
            </a:r>
            <a:r>
              <a:rPr lang="en-US" sz="2400" dirty="0">
                <a:solidFill>
                  <a:srgbClr val="C00000"/>
                </a:solidFill>
              </a:rPr>
              <a:t>&gt;</a:t>
            </a:r>
          </a:p>
          <a:p>
            <a:pPr>
              <a:lnSpc>
                <a:spcPct val="150000"/>
              </a:lnSpc>
            </a:pPr>
            <a:r>
              <a:rPr lang="en-US" sz="2400" dirty="0">
                <a:solidFill>
                  <a:srgbClr val="C00000"/>
                </a:solidFill>
              </a:rPr>
              <a:t>FOR &lt;</a:t>
            </a:r>
            <a:r>
              <a:rPr lang="en-US" sz="2400" dirty="0" err="1">
                <a:solidFill>
                  <a:srgbClr val="C00000"/>
                </a:solidFill>
              </a:rPr>
              <a:t>target_col_to_hold_source_col_names</a:t>
            </a:r>
            <a:r>
              <a:rPr lang="en-US" sz="2400" dirty="0">
                <a:solidFill>
                  <a:srgbClr val="C00000"/>
                </a:solidFill>
              </a:rPr>
              <a:t>&gt; IN(&lt;</a:t>
            </a:r>
            <a:r>
              <a:rPr lang="en-US" sz="2400" dirty="0" err="1">
                <a:solidFill>
                  <a:srgbClr val="C00000"/>
                </a:solidFill>
              </a:rPr>
              <a:t>list_of_source_columns</a:t>
            </a:r>
            <a:r>
              <a:rPr lang="en-US" sz="2400" dirty="0">
                <a:solidFill>
                  <a:srgbClr val="C00000"/>
                </a:solidFill>
              </a:rPr>
              <a:t>&gt;)) AS</a:t>
            </a:r>
          </a:p>
          <a:p>
            <a:pPr>
              <a:lnSpc>
                <a:spcPct val="150000"/>
              </a:lnSpc>
            </a:pPr>
            <a:r>
              <a:rPr lang="en-US" sz="2400" dirty="0">
                <a:solidFill>
                  <a:srgbClr val="C00000"/>
                </a:solidFill>
              </a:rPr>
              <a:t>&lt;</a:t>
            </a:r>
            <a:r>
              <a:rPr lang="en-US" sz="2400" dirty="0" err="1">
                <a:solidFill>
                  <a:srgbClr val="C00000"/>
                </a:solidFill>
              </a:rPr>
              <a:t>result_table_alias</a:t>
            </a:r>
            <a:r>
              <a:rPr lang="en-US" sz="2400" dirty="0">
                <a:solidFill>
                  <a:srgbClr val="C00000"/>
                </a:solidFill>
              </a:rPr>
              <a:t>&gt;</a:t>
            </a:r>
          </a:p>
          <a:p>
            <a:pPr>
              <a:lnSpc>
                <a:spcPct val="150000"/>
              </a:lnSpc>
            </a:pPr>
            <a:r>
              <a:rPr lang="en-US" sz="800" dirty="0"/>
              <a:t>...;</a:t>
            </a:r>
            <a:endParaRPr lang="en-US" sz="8800" dirty="0"/>
          </a:p>
        </p:txBody>
      </p:sp>
    </p:spTree>
    <p:extLst>
      <p:ext uri="{BB962C8B-B14F-4D97-AF65-F5344CB8AC3E}">
        <p14:creationId xmlns:p14="http://schemas.microsoft.com/office/powerpoint/2010/main" val="3103050166"/>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657350" y="701931"/>
            <a:ext cx="5829300" cy="769441"/>
          </a:xfrm>
        </p:spPr>
        <p:txBody>
          <a:bodyPr/>
          <a:lstStyle/>
          <a:p>
            <a:pPr eaLnBrk="1" hangingPunct="1">
              <a:defRPr/>
            </a:pPr>
            <a:r>
              <a:rPr lang="en-US" dirty="0" err="1">
                <a:solidFill>
                  <a:srgbClr val="990000"/>
                </a:solidFill>
                <a:cs typeface="Times New Roman" pitchFamily="18" charset="0"/>
              </a:rPr>
              <a:t>UnPivot</a:t>
            </a:r>
            <a:endParaRPr lang="en-US" dirty="0">
              <a:solidFill>
                <a:srgbClr val="990000"/>
              </a:solidFill>
              <a:cs typeface="Times New Roman" pitchFamily="18" charset="0"/>
            </a:endParaRPr>
          </a:p>
        </p:txBody>
      </p:sp>
      <p:sp>
        <p:nvSpPr>
          <p:cNvPr id="232451" name="Rectangle 3"/>
          <p:cNvSpPr>
            <a:spLocks noChangeArrowheads="1"/>
          </p:cNvSpPr>
          <p:nvPr/>
        </p:nvSpPr>
        <p:spPr bwMode="auto">
          <a:xfrm>
            <a:off x="3311129" y="2711055"/>
            <a:ext cx="68580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700"/>
          </a:p>
        </p:txBody>
      </p:sp>
      <p:sp>
        <p:nvSpPr>
          <p:cNvPr id="3" name="Rectangle 2"/>
          <p:cNvSpPr/>
          <p:nvPr/>
        </p:nvSpPr>
        <p:spPr>
          <a:xfrm>
            <a:off x="1083912" y="2051612"/>
            <a:ext cx="6889965" cy="3719736"/>
          </a:xfrm>
          <a:prstGeom prst="rect">
            <a:avLst/>
          </a:prstGeom>
        </p:spPr>
        <p:txBody>
          <a:bodyPr wrap="square">
            <a:spAutoFit/>
          </a:bodyPr>
          <a:lstStyle/>
          <a:p>
            <a:pPr>
              <a:lnSpc>
                <a:spcPct val="120000"/>
              </a:lnSpc>
            </a:pPr>
            <a:r>
              <a:rPr lang="en-US" sz="1800"/>
              <a:t>Sử dụng CASE..WHEN</a:t>
            </a:r>
          </a:p>
          <a:p>
            <a:pPr>
              <a:lnSpc>
                <a:spcPct val="120000"/>
              </a:lnSpc>
            </a:pPr>
            <a:r>
              <a:rPr lang="en-US" sz="1800"/>
              <a:t>Ex:</a:t>
            </a:r>
          </a:p>
          <a:p>
            <a:pPr lvl="1">
              <a:lnSpc>
                <a:spcPct val="120000"/>
              </a:lnSpc>
            </a:pPr>
            <a:r>
              <a:rPr lang="en-US" sz="1800"/>
              <a:t>SELECT empid, custid,</a:t>
            </a:r>
          </a:p>
          <a:p>
            <a:pPr lvl="1">
              <a:lnSpc>
                <a:spcPct val="120000"/>
              </a:lnSpc>
            </a:pPr>
            <a:r>
              <a:rPr lang="en-US" sz="1800"/>
              <a:t>CASE custid</a:t>
            </a:r>
          </a:p>
          <a:p>
            <a:pPr lvl="1">
              <a:lnSpc>
                <a:spcPct val="120000"/>
              </a:lnSpc>
            </a:pPr>
            <a:r>
              <a:rPr lang="en-US" sz="1800"/>
              <a:t>WHEN 'A' THEN A</a:t>
            </a:r>
          </a:p>
          <a:p>
            <a:pPr lvl="1">
              <a:lnSpc>
                <a:spcPct val="120000"/>
              </a:lnSpc>
            </a:pPr>
            <a:r>
              <a:rPr lang="en-US" sz="1800"/>
              <a:t>WHEN 'B' THEN B</a:t>
            </a:r>
          </a:p>
          <a:p>
            <a:pPr lvl="1">
              <a:lnSpc>
                <a:spcPct val="120000"/>
              </a:lnSpc>
            </a:pPr>
            <a:r>
              <a:rPr lang="en-US" sz="1800"/>
              <a:t>WHEN 'C' THEN C</a:t>
            </a:r>
          </a:p>
          <a:p>
            <a:pPr lvl="1">
              <a:lnSpc>
                <a:spcPct val="120000"/>
              </a:lnSpc>
            </a:pPr>
            <a:r>
              <a:rPr lang="en-US" sz="1800"/>
              <a:t>WHEN 'D' THEN D</a:t>
            </a:r>
          </a:p>
          <a:p>
            <a:pPr lvl="1">
              <a:lnSpc>
                <a:spcPct val="120000"/>
              </a:lnSpc>
            </a:pPr>
            <a:r>
              <a:rPr lang="en-US" sz="1800"/>
              <a:t>END AS qty</a:t>
            </a:r>
          </a:p>
          <a:p>
            <a:pPr lvl="1">
              <a:lnSpc>
                <a:spcPct val="120000"/>
              </a:lnSpc>
            </a:pPr>
            <a:r>
              <a:rPr lang="en-US" sz="1800"/>
              <a:t>FROM dbo.EmpCustOrders</a:t>
            </a:r>
          </a:p>
          <a:p>
            <a:pPr lvl="1">
              <a:lnSpc>
                <a:spcPct val="120000"/>
              </a:lnSpc>
            </a:pPr>
            <a:r>
              <a:rPr lang="en-US" sz="1800"/>
              <a:t>CROSS JOIN (VALUES('A'),('B'),('C'),('D')) AS Custs(custid);</a:t>
            </a:r>
            <a:endParaRPr lang="en-US" sz="44625"/>
          </a:p>
        </p:txBody>
      </p:sp>
    </p:spTree>
    <p:extLst>
      <p:ext uri="{BB962C8B-B14F-4D97-AF65-F5344CB8AC3E}">
        <p14:creationId xmlns:p14="http://schemas.microsoft.com/office/powerpoint/2010/main" val="1960422122"/>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295400" y="742244"/>
            <a:ext cx="5829300" cy="769441"/>
          </a:xfrm>
        </p:spPr>
        <p:txBody>
          <a:bodyPr/>
          <a:lstStyle/>
          <a:p>
            <a:pPr eaLnBrk="1" hangingPunct="1">
              <a:defRPr/>
            </a:pPr>
            <a:r>
              <a:rPr lang="en-US">
                <a:solidFill>
                  <a:srgbClr val="990000"/>
                </a:solidFill>
                <a:cs typeface="Times New Roman" pitchFamily="18" charset="0"/>
              </a:rPr>
              <a:t>UnPivot</a:t>
            </a:r>
          </a:p>
        </p:txBody>
      </p:sp>
      <p:sp>
        <p:nvSpPr>
          <p:cNvPr id="232451" name="Rectangle 3"/>
          <p:cNvSpPr>
            <a:spLocks noChangeArrowheads="1"/>
          </p:cNvSpPr>
          <p:nvPr/>
        </p:nvSpPr>
        <p:spPr bwMode="auto">
          <a:xfrm>
            <a:off x="3311129" y="2711055"/>
            <a:ext cx="68580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700"/>
          </a:p>
        </p:txBody>
      </p:sp>
      <p:sp>
        <p:nvSpPr>
          <p:cNvPr id="3" name="Rectangle 2"/>
          <p:cNvSpPr/>
          <p:nvPr/>
        </p:nvSpPr>
        <p:spPr>
          <a:xfrm>
            <a:off x="1118783" y="2174962"/>
            <a:ext cx="5772150" cy="3832972"/>
          </a:xfrm>
          <a:prstGeom prst="rect">
            <a:avLst/>
          </a:prstGeom>
        </p:spPr>
        <p:txBody>
          <a:bodyPr wrap="square">
            <a:spAutoFit/>
          </a:bodyPr>
          <a:lstStyle/>
          <a:p>
            <a:pPr>
              <a:lnSpc>
                <a:spcPct val="120000"/>
              </a:lnSpc>
            </a:pPr>
            <a:r>
              <a:rPr lang="en-US" sz="1800"/>
              <a:t>Sử dụng CASE..WHEN</a:t>
            </a:r>
          </a:p>
          <a:p>
            <a:pPr>
              <a:lnSpc>
                <a:spcPct val="120000"/>
              </a:lnSpc>
            </a:pPr>
            <a:r>
              <a:rPr lang="en-US" sz="1800"/>
              <a:t>Ex:</a:t>
            </a:r>
          </a:p>
          <a:p>
            <a:pPr lvl="1">
              <a:lnSpc>
                <a:spcPct val="120000"/>
              </a:lnSpc>
            </a:pPr>
            <a:r>
              <a:rPr lang="en-US" sz="1500"/>
              <a:t>SELECT *</a:t>
            </a:r>
          </a:p>
          <a:p>
            <a:pPr lvl="1">
              <a:lnSpc>
                <a:spcPct val="120000"/>
              </a:lnSpc>
            </a:pPr>
            <a:r>
              <a:rPr lang="en-US" sz="1500"/>
              <a:t>FROM (SELECT empid, custid,</a:t>
            </a:r>
          </a:p>
          <a:p>
            <a:pPr lvl="1">
              <a:lnSpc>
                <a:spcPct val="120000"/>
              </a:lnSpc>
            </a:pPr>
            <a:r>
              <a:rPr lang="en-US" sz="1500"/>
              <a:t>CASE custid</a:t>
            </a:r>
          </a:p>
          <a:p>
            <a:pPr lvl="1">
              <a:lnSpc>
                <a:spcPct val="120000"/>
              </a:lnSpc>
            </a:pPr>
            <a:r>
              <a:rPr lang="en-US" sz="1500"/>
              <a:t>WHEN 'A' THEN A</a:t>
            </a:r>
          </a:p>
          <a:p>
            <a:pPr lvl="1">
              <a:lnSpc>
                <a:spcPct val="120000"/>
              </a:lnSpc>
            </a:pPr>
            <a:r>
              <a:rPr lang="en-US" sz="1500"/>
              <a:t>WHEN 'B' THEN B</a:t>
            </a:r>
          </a:p>
          <a:p>
            <a:pPr lvl="1">
              <a:lnSpc>
                <a:spcPct val="120000"/>
              </a:lnSpc>
            </a:pPr>
            <a:r>
              <a:rPr lang="en-US" sz="1500"/>
              <a:t>WHEN 'C' THEN C</a:t>
            </a:r>
          </a:p>
          <a:p>
            <a:pPr lvl="1">
              <a:lnSpc>
                <a:spcPct val="120000"/>
              </a:lnSpc>
            </a:pPr>
            <a:r>
              <a:rPr lang="en-US" sz="1500"/>
              <a:t>WHEN 'D' THEN D</a:t>
            </a:r>
          </a:p>
          <a:p>
            <a:pPr lvl="1">
              <a:lnSpc>
                <a:spcPct val="120000"/>
              </a:lnSpc>
            </a:pPr>
            <a:r>
              <a:rPr lang="en-US" sz="1500"/>
              <a:t>END AS qty</a:t>
            </a:r>
          </a:p>
          <a:p>
            <a:pPr lvl="1">
              <a:lnSpc>
                <a:spcPct val="120000"/>
              </a:lnSpc>
            </a:pPr>
            <a:r>
              <a:rPr lang="en-US" sz="1500"/>
              <a:t>FROM dbo.EmpCustOrders</a:t>
            </a:r>
          </a:p>
          <a:p>
            <a:pPr lvl="1">
              <a:lnSpc>
                <a:spcPct val="120000"/>
              </a:lnSpc>
            </a:pPr>
            <a:r>
              <a:rPr lang="en-US" sz="1650"/>
              <a:t>CROSS JOIN (VALUES('A'),('B'),('C'),('D')) AS Custs(custid)) AS D WHERE qty IS NOT NULL;</a:t>
            </a:r>
          </a:p>
        </p:txBody>
      </p:sp>
    </p:spTree>
    <p:extLst>
      <p:ext uri="{BB962C8B-B14F-4D97-AF65-F5344CB8AC3E}">
        <p14:creationId xmlns:p14="http://schemas.microsoft.com/office/powerpoint/2010/main" val="213542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a:extLst>
              <a:ext uri="{FF2B5EF4-FFF2-40B4-BE49-F238E27FC236}">
                <a16:creationId xmlns:a16="http://schemas.microsoft.com/office/drawing/2014/main" id="{620CCFA9-E080-487F-86A8-6128FF5A52CA}"/>
              </a:ext>
            </a:extLst>
          </p:cNvPr>
          <p:cNvSpPr>
            <a:spLocks noChangeArrowheads="1"/>
          </p:cNvSpPr>
          <p:nvPr/>
        </p:nvSpPr>
        <p:spPr bwMode="auto">
          <a:xfrm>
            <a:off x="1122363" y="498475"/>
            <a:ext cx="7793037" cy="76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3600">
                <a:solidFill>
                  <a:srgbClr val="800000"/>
                </a:solidFill>
                <a:latin typeface="Arial" panose="020B0604020202020204" pitchFamily="34" charset="0"/>
              </a:rPr>
              <a:t>Tạo bảng - CREATE TABLE</a:t>
            </a:r>
          </a:p>
        </p:txBody>
      </p:sp>
      <p:sp>
        <p:nvSpPr>
          <p:cNvPr id="30723" name="Rectangle 3">
            <a:extLst>
              <a:ext uri="{FF2B5EF4-FFF2-40B4-BE49-F238E27FC236}">
                <a16:creationId xmlns:a16="http://schemas.microsoft.com/office/drawing/2014/main" id="{AEC684F7-1C20-46DD-B740-0E07134E92D3}"/>
              </a:ext>
            </a:extLst>
          </p:cNvPr>
          <p:cNvSpPr>
            <a:spLocks noChangeArrowheads="1"/>
          </p:cNvSpPr>
          <p:nvPr/>
        </p:nvSpPr>
        <p:spPr bwMode="auto">
          <a:xfrm>
            <a:off x="990600" y="2133600"/>
            <a:ext cx="8153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lvl1pPr marL="265113" indent="-2651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bg2"/>
              </a:buClr>
              <a:buSzPct val="75000"/>
              <a:buFont typeface="Wingdings" panose="05000000000000000000" pitchFamily="2" charset="2"/>
              <a:buNone/>
            </a:pPr>
            <a:r>
              <a:rPr lang="en-US" altLang="en-US" sz="2400">
                <a:solidFill>
                  <a:srgbClr val="990000"/>
                </a:solidFill>
                <a:latin typeface="Arial" panose="020B0604020202020204" pitchFamily="34" charset="0"/>
              </a:rPr>
              <a:t>IDENTITY [ ( </a:t>
            </a:r>
            <a:r>
              <a:rPr lang="en-US" altLang="en-US" sz="2400" i="1">
                <a:solidFill>
                  <a:srgbClr val="990000"/>
                </a:solidFill>
                <a:latin typeface="Arial" panose="020B0604020202020204" pitchFamily="34" charset="0"/>
              </a:rPr>
              <a:t>seed </a:t>
            </a:r>
            <a:r>
              <a:rPr lang="en-US" altLang="en-US" sz="2400">
                <a:solidFill>
                  <a:srgbClr val="990000"/>
                </a:solidFill>
                <a:latin typeface="Arial" panose="020B0604020202020204" pitchFamily="34" charset="0"/>
              </a:rPr>
              <a:t>, </a:t>
            </a:r>
            <a:r>
              <a:rPr lang="en-US" altLang="en-US" sz="2400" i="1">
                <a:solidFill>
                  <a:srgbClr val="990000"/>
                </a:solidFill>
                <a:latin typeface="Arial" panose="020B0604020202020204" pitchFamily="34" charset="0"/>
              </a:rPr>
              <a:t>increment </a:t>
            </a:r>
            <a:r>
              <a:rPr lang="en-US" altLang="en-US" sz="2400">
                <a:solidFill>
                  <a:srgbClr val="990000"/>
                </a:solidFill>
                <a:latin typeface="Arial" panose="020B0604020202020204" pitchFamily="34" charset="0"/>
              </a:rPr>
              <a:t>)]</a:t>
            </a:r>
          </a:p>
          <a:p>
            <a:pPr algn="just" eaLnBrk="1" hangingPunct="1">
              <a:buClr>
                <a:schemeClr val="bg2"/>
              </a:buClr>
              <a:buSzPct val="75000"/>
              <a:buFont typeface="Wingdings" panose="05000000000000000000" pitchFamily="2" charset="2"/>
              <a:buChar char="n"/>
            </a:pPr>
            <a:r>
              <a:rPr lang="en-US" altLang="en-US" sz="2400">
                <a:latin typeface="Arial" panose="020B0604020202020204" pitchFamily="34" charset="0"/>
              </a:rPr>
              <a:t>Tạo giá trị gia tăng duy nhất cho 1 cột, và cột này thường được dùng khoá chính cho bảng.</a:t>
            </a:r>
          </a:p>
          <a:p>
            <a:pPr algn="just" eaLnBrk="1" hangingPunct="1">
              <a:buClr>
                <a:schemeClr val="bg2"/>
              </a:buClr>
              <a:buSzPct val="75000"/>
              <a:buFont typeface="Wingdings" panose="05000000000000000000" pitchFamily="2" charset="2"/>
              <a:buChar char="n"/>
            </a:pPr>
            <a:r>
              <a:rPr lang="en-US" altLang="en-US" sz="2400">
                <a:latin typeface="Arial" panose="020B0604020202020204" pitchFamily="34" charset="0"/>
              </a:rPr>
              <a:t>Giá trị được gán thường là các kiểu dữ liệu sau: tinyint, smallint, int, bigint, decimal(p,0), hay numeric(p,0).</a:t>
            </a:r>
          </a:p>
          <a:p>
            <a:pPr algn="just" eaLnBrk="1" hangingPunct="1">
              <a:buClr>
                <a:schemeClr val="bg2"/>
              </a:buClr>
              <a:buSzPct val="75000"/>
              <a:buFont typeface="Wingdings" panose="05000000000000000000" pitchFamily="2" charset="2"/>
              <a:buChar char="n"/>
            </a:pPr>
            <a:r>
              <a:rPr lang="en-US" altLang="en-US" sz="2400">
                <a:latin typeface="Arial" panose="020B0604020202020204" pitchFamily="34" charset="0"/>
              </a:rPr>
              <a:t>Trong mỗi bảng chỉ cho phép 1 cột là identity mà thôi.</a:t>
            </a:r>
          </a:p>
          <a:p>
            <a:pPr algn="just" eaLnBrk="1" hangingPunct="1">
              <a:buClr>
                <a:schemeClr val="bg2"/>
              </a:buClr>
              <a:buSzPct val="75000"/>
              <a:buFont typeface="Wingdings" panose="05000000000000000000" pitchFamily="2" charset="2"/>
              <a:buChar char="n"/>
            </a:pPr>
            <a:r>
              <a:rPr lang="en-US" altLang="en-US" sz="2400" i="1">
                <a:latin typeface="Arial" panose="020B0604020202020204" pitchFamily="34" charset="0"/>
              </a:rPr>
              <a:t>Seed: là giá trị đầu tiên được tạo</a:t>
            </a:r>
            <a:r>
              <a:rPr lang="en-US" altLang="en-US" sz="2400">
                <a:latin typeface="Arial" panose="020B0604020202020204" pitchFamily="34" charset="0"/>
              </a:rPr>
              <a:t>.</a:t>
            </a:r>
          </a:p>
          <a:p>
            <a:pPr algn="just" eaLnBrk="1" hangingPunct="1">
              <a:buClr>
                <a:schemeClr val="bg2"/>
              </a:buClr>
              <a:buSzPct val="75000"/>
              <a:buFont typeface="Wingdings" panose="05000000000000000000" pitchFamily="2" charset="2"/>
              <a:buChar char="n"/>
            </a:pPr>
            <a:r>
              <a:rPr lang="en-US" altLang="en-US" sz="2400" i="1">
                <a:latin typeface="Arial" panose="020B0604020202020204" pitchFamily="34" charset="0"/>
              </a:rPr>
              <a:t>Increment:là bước tăng để tạo ra giá trị kế tiếp.</a:t>
            </a:r>
          </a:p>
          <a:p>
            <a:pPr algn="just" eaLnBrk="1" hangingPunct="1">
              <a:buClr>
                <a:schemeClr val="bg2"/>
              </a:buClr>
              <a:buSzPct val="75000"/>
              <a:buFont typeface="Wingdings" panose="05000000000000000000" pitchFamily="2" charset="2"/>
              <a:buChar char="n"/>
            </a:pPr>
            <a:r>
              <a:rPr lang="en-US" altLang="en-US" sz="2400">
                <a:latin typeface="Arial" panose="020B0604020202020204" pitchFamily="34" charset="0"/>
              </a:rPr>
              <a:t>Giá trị mặc định thường là (1,1).</a:t>
            </a:r>
          </a:p>
        </p:txBody>
      </p:sp>
      <p:sp>
        <p:nvSpPr>
          <p:cNvPr id="30724" name="Footer Placeholder 1">
            <a:extLst>
              <a:ext uri="{FF2B5EF4-FFF2-40B4-BE49-F238E27FC236}">
                <a16:creationId xmlns:a16="http://schemas.microsoft.com/office/drawing/2014/main" id="{7A20B9BB-B8BC-4BE0-AA65-6FE8D854D5A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noChangeArrowheads="1"/>
          </p:cNvSpPr>
          <p:nvPr>
            <p:ph type="title"/>
          </p:nvPr>
        </p:nvSpPr>
        <p:spPr>
          <a:xfrm>
            <a:off x="1275147" y="852331"/>
            <a:ext cx="5829300" cy="769441"/>
          </a:xfrm>
        </p:spPr>
        <p:txBody>
          <a:bodyPr/>
          <a:lstStyle/>
          <a:p>
            <a:pPr eaLnBrk="1" hangingPunct="1">
              <a:defRPr/>
            </a:pPr>
            <a:r>
              <a:rPr lang="en-US">
                <a:solidFill>
                  <a:srgbClr val="990000"/>
                </a:solidFill>
                <a:cs typeface="Times New Roman" pitchFamily="18" charset="0"/>
              </a:rPr>
              <a:t>UnPivot</a:t>
            </a:r>
          </a:p>
        </p:txBody>
      </p:sp>
      <p:sp>
        <p:nvSpPr>
          <p:cNvPr id="232451" name="Rectangle 3"/>
          <p:cNvSpPr>
            <a:spLocks noChangeArrowheads="1"/>
          </p:cNvSpPr>
          <p:nvPr/>
        </p:nvSpPr>
        <p:spPr bwMode="auto">
          <a:xfrm>
            <a:off x="3311129" y="2711055"/>
            <a:ext cx="6858000"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700"/>
          </a:p>
        </p:txBody>
      </p:sp>
      <p:sp>
        <p:nvSpPr>
          <p:cNvPr id="3" name="Rectangle 2"/>
          <p:cNvSpPr/>
          <p:nvPr/>
        </p:nvSpPr>
        <p:spPr>
          <a:xfrm>
            <a:off x="1269892" y="2174963"/>
            <a:ext cx="7157311" cy="2120068"/>
          </a:xfrm>
          <a:prstGeom prst="rect">
            <a:avLst/>
          </a:prstGeom>
        </p:spPr>
        <p:txBody>
          <a:bodyPr wrap="square">
            <a:spAutoFit/>
          </a:bodyPr>
          <a:lstStyle/>
          <a:p>
            <a:pPr>
              <a:lnSpc>
                <a:spcPct val="150000"/>
              </a:lnSpc>
            </a:pPr>
            <a:r>
              <a:rPr lang="en-US" sz="1800"/>
              <a:t>Unpivoting with the Native T-SQL </a:t>
            </a:r>
            <a:r>
              <a:rPr lang="en-US" sz="1800" i="1"/>
              <a:t>UNPIVOT </a:t>
            </a:r>
            <a:r>
              <a:rPr lang="en-US" sz="1800"/>
              <a:t>Operator</a:t>
            </a:r>
          </a:p>
          <a:p>
            <a:pPr>
              <a:lnSpc>
                <a:spcPct val="150000"/>
              </a:lnSpc>
            </a:pPr>
            <a:r>
              <a:rPr lang="en-US" sz="1800"/>
              <a:t>Ex:</a:t>
            </a:r>
          </a:p>
          <a:p>
            <a:pPr marL="300038">
              <a:lnSpc>
                <a:spcPct val="150000"/>
              </a:lnSpc>
            </a:pPr>
            <a:r>
              <a:rPr lang="en-US" sz="1800"/>
              <a:t>SELECT empid, custid, qty</a:t>
            </a:r>
          </a:p>
          <a:p>
            <a:pPr marL="300038">
              <a:lnSpc>
                <a:spcPct val="150000"/>
              </a:lnSpc>
            </a:pPr>
            <a:r>
              <a:rPr lang="en-US" sz="1800"/>
              <a:t>FROM dbo.EmpCustOrders</a:t>
            </a:r>
          </a:p>
          <a:p>
            <a:pPr marL="300038">
              <a:lnSpc>
                <a:spcPct val="150000"/>
              </a:lnSpc>
            </a:pPr>
            <a:r>
              <a:rPr lang="en-US" sz="1800"/>
              <a:t>UNPIVOT(qty FOR custid IN(A, B, C, D)) AS U;</a:t>
            </a:r>
          </a:p>
        </p:txBody>
      </p:sp>
    </p:spTree>
    <p:extLst>
      <p:ext uri="{BB962C8B-B14F-4D97-AF65-F5344CB8AC3E}">
        <p14:creationId xmlns:p14="http://schemas.microsoft.com/office/powerpoint/2010/main" val="1526811079"/>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Lệnh</a:t>
            </a:r>
            <a:r>
              <a:rPr lang="en-US" dirty="0"/>
              <a:t> Insert</a:t>
            </a:r>
          </a:p>
        </p:txBody>
      </p:sp>
      <p:sp>
        <p:nvSpPr>
          <p:cNvPr id="3" name="Content Placeholder 2"/>
          <p:cNvSpPr>
            <a:spLocks noGrp="1"/>
          </p:cNvSpPr>
          <p:nvPr>
            <p:ph idx="1"/>
          </p:nvPr>
        </p:nvSpPr>
        <p:spPr/>
        <p:txBody>
          <a:bodyPr/>
          <a:lstStyle/>
          <a:p>
            <a:r>
              <a:rPr lang="en-US" b="1" dirty="0" err="1"/>
              <a:t>Cú</a:t>
            </a:r>
            <a:r>
              <a:rPr lang="en-US" b="1" dirty="0"/>
              <a:t> </a:t>
            </a:r>
            <a:r>
              <a:rPr lang="en-US" b="1" dirty="0" err="1"/>
              <a:t>pháp</a:t>
            </a:r>
            <a:r>
              <a:rPr lang="en-US" b="1" dirty="0"/>
              <a:t>:</a:t>
            </a:r>
          </a:p>
          <a:p>
            <a:endParaRPr lang="en-US" dirty="0"/>
          </a:p>
          <a:p>
            <a:endParaRPr lang="en-US" dirty="0"/>
          </a:p>
          <a:p>
            <a:endParaRPr lang="en-US" dirty="0"/>
          </a:p>
          <a:p>
            <a:pPr marL="342900" lvl="1" indent="0">
              <a:buNone/>
            </a:pPr>
            <a:r>
              <a:rPr lang="en-US" b="1" dirty="0" err="1"/>
              <a:t>Hoặc</a:t>
            </a:r>
            <a:endParaRPr lang="en-US" b="1" dirty="0"/>
          </a:p>
        </p:txBody>
      </p:sp>
      <p:sp>
        <p:nvSpPr>
          <p:cNvPr id="4" name="Rectangle 3"/>
          <p:cNvSpPr>
            <a:spLocks noChangeAspect="1"/>
          </p:cNvSpPr>
          <p:nvPr/>
        </p:nvSpPr>
        <p:spPr>
          <a:xfrm>
            <a:off x="2606798" y="2717683"/>
            <a:ext cx="5907994" cy="1384995"/>
          </a:xfrm>
          <a:prstGeom prst="rect">
            <a:avLst/>
          </a:prstGeom>
          <a:ln>
            <a:solidFill>
              <a:schemeClr val="bg2">
                <a:lumMod val="50000"/>
              </a:schemeClr>
            </a:solidFill>
          </a:ln>
        </p:spPr>
        <p:txBody>
          <a:bodyPr wrap="square" anchor="ctr">
            <a:spAutoFit/>
          </a:bodyPr>
          <a:lstStyle/>
          <a:p>
            <a:pPr>
              <a:lnSpc>
                <a:spcPct val="150000"/>
              </a:lnSpc>
              <a:spcBef>
                <a:spcPts val="900"/>
              </a:spcBef>
            </a:pPr>
            <a:r>
              <a:rPr lang="en-US" sz="2400" dirty="0">
                <a:solidFill>
                  <a:srgbClr val="0070C0"/>
                </a:solidFill>
              </a:rPr>
              <a:t>Insert</a:t>
            </a:r>
            <a:r>
              <a:rPr lang="en-US" sz="2400" dirty="0"/>
              <a:t> &lt;Table Name&gt;[</a:t>
            </a:r>
            <a:r>
              <a:rPr lang="en-US" sz="2400" dirty="0" err="1"/>
              <a:t>field_List</a:t>
            </a:r>
            <a:r>
              <a:rPr lang="en-US" sz="2400" dirty="0"/>
              <a:t>] </a:t>
            </a:r>
          </a:p>
          <a:p>
            <a:r>
              <a:rPr lang="en-US" sz="2400" dirty="0">
                <a:solidFill>
                  <a:srgbClr val="0070C0"/>
                </a:solidFill>
              </a:rPr>
              <a:t>Values</a:t>
            </a:r>
            <a:r>
              <a:rPr lang="en-US" sz="2400" dirty="0"/>
              <a:t> (value_1, value_2, …, </a:t>
            </a:r>
            <a:r>
              <a:rPr lang="en-US" sz="2400" dirty="0" err="1"/>
              <a:t>value_n</a:t>
            </a:r>
            <a:r>
              <a:rPr lang="en-US" sz="2400" dirty="0"/>
              <a:t>) </a:t>
            </a:r>
          </a:p>
          <a:p>
            <a:r>
              <a:rPr lang="en-US" sz="2400" dirty="0">
                <a:solidFill>
                  <a:srgbClr val="0070C0"/>
                </a:solidFill>
              </a:rPr>
              <a:t>Values</a:t>
            </a:r>
            <a:r>
              <a:rPr lang="en-US" sz="2400" dirty="0"/>
              <a:t> (…)…</a:t>
            </a:r>
          </a:p>
        </p:txBody>
      </p:sp>
      <p:sp>
        <p:nvSpPr>
          <p:cNvPr id="5" name="Rectangle 4"/>
          <p:cNvSpPr>
            <a:spLocks noChangeAspect="1"/>
          </p:cNvSpPr>
          <p:nvPr/>
        </p:nvSpPr>
        <p:spPr>
          <a:xfrm>
            <a:off x="2606797" y="4681071"/>
            <a:ext cx="5907994" cy="1015663"/>
          </a:xfrm>
          <a:prstGeom prst="rect">
            <a:avLst/>
          </a:prstGeom>
          <a:ln>
            <a:solidFill>
              <a:schemeClr val="bg2">
                <a:lumMod val="50000"/>
              </a:schemeClr>
            </a:solidFill>
          </a:ln>
        </p:spPr>
        <p:txBody>
          <a:bodyPr wrap="square" anchor="ctr">
            <a:spAutoFit/>
          </a:bodyPr>
          <a:lstStyle/>
          <a:p>
            <a:pPr>
              <a:lnSpc>
                <a:spcPct val="150000"/>
              </a:lnSpc>
              <a:spcBef>
                <a:spcPts val="900"/>
              </a:spcBef>
            </a:pPr>
            <a:r>
              <a:rPr lang="en-US" sz="2400" dirty="0">
                <a:solidFill>
                  <a:srgbClr val="0070C0"/>
                </a:solidFill>
              </a:rPr>
              <a:t>Insert</a:t>
            </a:r>
            <a:r>
              <a:rPr lang="en-US" sz="2400" dirty="0"/>
              <a:t> &lt;Table Name&gt;[</a:t>
            </a:r>
            <a:r>
              <a:rPr lang="en-US" sz="2400" dirty="0" err="1"/>
              <a:t>field_List</a:t>
            </a:r>
            <a:r>
              <a:rPr lang="en-US" sz="2400" dirty="0"/>
              <a:t>] </a:t>
            </a:r>
          </a:p>
          <a:p>
            <a:r>
              <a:rPr lang="en-US" sz="2400" dirty="0">
                <a:solidFill>
                  <a:srgbClr val="0070C0"/>
                </a:solidFill>
              </a:rPr>
              <a:t>(Select</a:t>
            </a:r>
            <a:r>
              <a:rPr lang="en-US" sz="2400" dirty="0"/>
              <a:t> statement)</a:t>
            </a:r>
          </a:p>
        </p:txBody>
      </p:sp>
    </p:spTree>
    <p:extLst>
      <p:ext uri="{BB962C8B-B14F-4D97-AF65-F5344CB8AC3E}">
        <p14:creationId xmlns:p14="http://schemas.microsoft.com/office/powerpoint/2010/main" val="302936480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a:extLst>
              <a:ext uri="{FF2B5EF4-FFF2-40B4-BE49-F238E27FC236}">
                <a16:creationId xmlns:a16="http://schemas.microsoft.com/office/drawing/2014/main" id="{AA1C5376-C03D-49BF-AA73-FA31845B3418}"/>
              </a:ext>
            </a:extLst>
          </p:cNvPr>
          <p:cNvSpPr>
            <a:spLocks noGrp="1" noChangeArrowheads="1"/>
          </p:cNvSpPr>
          <p:nvPr>
            <p:ph type="title"/>
          </p:nvPr>
        </p:nvSpPr>
        <p:spPr>
          <a:xfrm>
            <a:off x="1316038" y="936625"/>
            <a:ext cx="7793037" cy="823913"/>
          </a:xfrm>
        </p:spPr>
        <p:txBody>
          <a:bodyPr/>
          <a:lstStyle/>
          <a:p>
            <a:pPr eaLnBrk="1" hangingPunct="1">
              <a:defRPr/>
            </a:pPr>
            <a:r>
              <a:rPr lang="en-US" sz="4800">
                <a:solidFill>
                  <a:srgbClr val="800000"/>
                </a:solidFill>
                <a:latin typeface="Impact" pitchFamily="34" charset="0"/>
              </a:rPr>
              <a:t>Viewing Tables</a:t>
            </a:r>
          </a:p>
        </p:txBody>
      </p:sp>
      <p:sp>
        <p:nvSpPr>
          <p:cNvPr id="227331" name="Rectangle 3">
            <a:extLst>
              <a:ext uri="{FF2B5EF4-FFF2-40B4-BE49-F238E27FC236}">
                <a16:creationId xmlns:a16="http://schemas.microsoft.com/office/drawing/2014/main" id="{C857C259-0EC8-4023-965D-A1E2A311ED07}"/>
              </a:ext>
            </a:extLst>
          </p:cNvPr>
          <p:cNvSpPr>
            <a:spLocks noChangeArrowheads="1"/>
          </p:cNvSpPr>
          <p:nvPr/>
        </p:nvSpPr>
        <p:spPr bwMode="auto">
          <a:xfrm>
            <a:off x="1316038" y="4724400"/>
            <a:ext cx="6096000" cy="5334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GB" altLang="en-US" sz="2400">
                <a:solidFill>
                  <a:srgbClr val="C60000"/>
                </a:solidFill>
                <a:cs typeface="Times New Roman" panose="02020603050405020304" pitchFamily="18" charset="0"/>
              </a:rPr>
              <a:t>Sp_help [Khach Hang]</a:t>
            </a:r>
          </a:p>
        </p:txBody>
      </p:sp>
      <p:sp>
        <p:nvSpPr>
          <p:cNvPr id="275460" name="Rectangle 4">
            <a:extLst>
              <a:ext uri="{FF2B5EF4-FFF2-40B4-BE49-F238E27FC236}">
                <a16:creationId xmlns:a16="http://schemas.microsoft.com/office/drawing/2014/main" id="{DAD8692E-AE4A-482A-9643-1C3B3F2BBB54}"/>
              </a:ext>
            </a:extLst>
          </p:cNvPr>
          <p:cNvSpPr>
            <a:spLocks noChangeArrowheads="1"/>
          </p:cNvSpPr>
          <p:nvPr/>
        </p:nvSpPr>
        <p:spPr bwMode="auto">
          <a:xfrm>
            <a:off x="2828925" y="2543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27333" name="Text Box 5">
            <a:extLst>
              <a:ext uri="{FF2B5EF4-FFF2-40B4-BE49-F238E27FC236}">
                <a16:creationId xmlns:a16="http://schemas.microsoft.com/office/drawing/2014/main" id="{C3D6387F-EC15-4980-AEE8-AEBBB649770C}"/>
              </a:ext>
            </a:extLst>
          </p:cNvPr>
          <p:cNvSpPr txBox="1">
            <a:spLocks noChangeArrowheads="1"/>
          </p:cNvSpPr>
          <p:nvPr/>
        </p:nvSpPr>
        <p:spPr bwMode="auto">
          <a:xfrm>
            <a:off x="1316038" y="2362200"/>
            <a:ext cx="866616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GB" altLang="en-US" sz="2800" b="1" u="sng">
                <a:solidFill>
                  <a:srgbClr val="460CD8"/>
                </a:solidFill>
                <a:latin typeface="Tahoma" panose="020B0604030504040204" pitchFamily="34" charset="0"/>
                <a:cs typeface="Times New Roman" panose="02020603050405020304" pitchFamily="18" charset="0"/>
              </a:rPr>
              <a:t>Syntax</a:t>
            </a:r>
            <a:r>
              <a:rPr lang="en-GB" altLang="en-US" sz="2800" b="1">
                <a:solidFill>
                  <a:srgbClr val="460CD8"/>
                </a:solidFill>
                <a:latin typeface="Tahoma" panose="020B0604030504040204" pitchFamily="34" charset="0"/>
                <a:cs typeface="Times New Roman" panose="02020603050405020304" pitchFamily="18" charset="0"/>
              </a:rPr>
              <a:t>:</a:t>
            </a:r>
            <a:r>
              <a:rPr lang="en-GB" altLang="en-US" sz="2800">
                <a:solidFill>
                  <a:srgbClr val="460CD8"/>
                </a:solidFill>
                <a:latin typeface="Tahoma" panose="020B0604030504040204" pitchFamily="34" charset="0"/>
                <a:cs typeface="Times New Roman" panose="02020603050405020304" pitchFamily="18" charset="0"/>
              </a:rPr>
              <a:t>  </a:t>
            </a:r>
            <a:r>
              <a:rPr lang="en-GB" altLang="en-US" sz="2800">
                <a:latin typeface="Tahoma" panose="020B0604030504040204" pitchFamily="34" charset="0"/>
                <a:cs typeface="Times New Roman" panose="02020603050405020304" pitchFamily="18" charset="0"/>
              </a:rPr>
              <a:t>Viewing table information</a:t>
            </a:r>
            <a:endParaRPr lang="en-US" altLang="en-US" sz="2800">
              <a:latin typeface="Tahoma" panose="020B0604030504040204" pitchFamily="34" charset="0"/>
            </a:endParaRPr>
          </a:p>
        </p:txBody>
      </p:sp>
      <p:sp>
        <p:nvSpPr>
          <p:cNvPr id="227334" name="Text Box 6">
            <a:extLst>
              <a:ext uri="{FF2B5EF4-FFF2-40B4-BE49-F238E27FC236}">
                <a16:creationId xmlns:a16="http://schemas.microsoft.com/office/drawing/2014/main" id="{8E0EB74A-EE30-4A75-ADC2-A73D04C95E25}"/>
              </a:ext>
            </a:extLst>
          </p:cNvPr>
          <p:cNvSpPr txBox="1">
            <a:spLocks noChangeArrowheads="1"/>
          </p:cNvSpPr>
          <p:nvPr/>
        </p:nvSpPr>
        <p:spPr bwMode="auto">
          <a:xfrm>
            <a:off x="1316038" y="3657600"/>
            <a:ext cx="6019800" cy="4572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GB" altLang="en-US" sz="2400">
                <a:solidFill>
                  <a:srgbClr val="C60000"/>
                </a:solidFill>
                <a:cs typeface="Times New Roman" panose="02020603050405020304" pitchFamily="18" charset="0"/>
              </a:rPr>
              <a:t>sp_help  constraint &lt;table_name&gt;</a:t>
            </a:r>
            <a:endParaRPr lang="en-US" altLang="en-US" sz="2400">
              <a:solidFill>
                <a:srgbClr val="C60000"/>
              </a:solidFill>
            </a:endParaRPr>
          </a:p>
        </p:txBody>
      </p:sp>
      <p:sp>
        <p:nvSpPr>
          <p:cNvPr id="227335" name="Text Box 7">
            <a:extLst>
              <a:ext uri="{FF2B5EF4-FFF2-40B4-BE49-F238E27FC236}">
                <a16:creationId xmlns:a16="http://schemas.microsoft.com/office/drawing/2014/main" id="{5000A200-62E0-4A77-9AF8-A91A7758F482}"/>
              </a:ext>
            </a:extLst>
          </p:cNvPr>
          <p:cNvSpPr txBox="1">
            <a:spLocks noChangeArrowheads="1"/>
          </p:cNvSpPr>
          <p:nvPr/>
        </p:nvSpPr>
        <p:spPr bwMode="auto">
          <a:xfrm>
            <a:off x="1219200" y="4114800"/>
            <a:ext cx="6070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a:spcBef>
                <a:spcPct val="50000"/>
              </a:spcBef>
              <a:buFontTx/>
              <a:buNone/>
            </a:pPr>
            <a:r>
              <a:rPr lang="en-GB" altLang="en-US" sz="2800" b="1" u="sng">
                <a:solidFill>
                  <a:srgbClr val="460CD8"/>
                </a:solidFill>
                <a:latin typeface="Tahoma" panose="020B0604030504040204" pitchFamily="34" charset="0"/>
                <a:cs typeface="Times New Roman" panose="02020603050405020304" pitchFamily="18" charset="0"/>
              </a:rPr>
              <a:t>Example</a:t>
            </a:r>
            <a:r>
              <a:rPr lang="en-GB" altLang="en-US" sz="2800" b="1">
                <a:solidFill>
                  <a:srgbClr val="460CD8"/>
                </a:solidFill>
                <a:latin typeface="Tahoma" panose="020B0604030504040204" pitchFamily="34" charset="0"/>
                <a:cs typeface="Times New Roman" panose="02020603050405020304" pitchFamily="18" charset="0"/>
              </a:rPr>
              <a:t>:</a:t>
            </a:r>
            <a:r>
              <a:rPr lang="en-GB" altLang="en-US" sz="2800" i="1">
                <a:solidFill>
                  <a:srgbClr val="460CD8"/>
                </a:solidFill>
                <a:latin typeface="Tahoma" panose="020B0604030504040204" pitchFamily="34" charset="0"/>
                <a:cs typeface="Times New Roman" panose="02020603050405020304" pitchFamily="18" charset="0"/>
              </a:rPr>
              <a:t> </a:t>
            </a:r>
            <a:r>
              <a:rPr lang="en-GB" altLang="en-US" sz="2800">
                <a:solidFill>
                  <a:srgbClr val="460CD8"/>
                </a:solidFill>
                <a:latin typeface="Tahoma" panose="020B0604030504040204" pitchFamily="34" charset="0"/>
                <a:cs typeface="Times New Roman" panose="02020603050405020304" pitchFamily="18" charset="0"/>
              </a:rPr>
              <a:t> </a:t>
            </a:r>
            <a:r>
              <a:rPr lang="en-GB" altLang="en-US" sz="2800">
                <a:latin typeface="Tahoma" panose="020B0604030504040204" pitchFamily="34" charset="0"/>
                <a:cs typeface="Times New Roman" panose="02020603050405020304" pitchFamily="18" charset="0"/>
              </a:rPr>
              <a:t>Viewing table information</a:t>
            </a:r>
            <a:endParaRPr lang="en-US" altLang="en-US" sz="2800">
              <a:latin typeface="Tahoma" panose="020B0604030504040204" pitchFamily="34" charset="0"/>
            </a:endParaRPr>
          </a:p>
        </p:txBody>
      </p:sp>
      <p:sp>
        <p:nvSpPr>
          <p:cNvPr id="8" name="Text Box 6">
            <a:extLst>
              <a:ext uri="{FF2B5EF4-FFF2-40B4-BE49-F238E27FC236}">
                <a16:creationId xmlns:a16="http://schemas.microsoft.com/office/drawing/2014/main" id="{A312B017-6A3F-46AD-8EC9-A6E0B706C70A}"/>
              </a:ext>
            </a:extLst>
          </p:cNvPr>
          <p:cNvSpPr txBox="1">
            <a:spLocks noChangeArrowheads="1"/>
          </p:cNvSpPr>
          <p:nvPr/>
        </p:nvSpPr>
        <p:spPr bwMode="auto">
          <a:xfrm>
            <a:off x="1416050" y="3079750"/>
            <a:ext cx="6019800" cy="4572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GB" altLang="en-US" sz="2400">
                <a:solidFill>
                  <a:srgbClr val="C60000"/>
                </a:solidFill>
                <a:cs typeface="Times New Roman" panose="02020603050405020304" pitchFamily="18" charset="0"/>
              </a:rPr>
              <a:t>sp_help &lt;table_name&gt;</a:t>
            </a:r>
            <a:endParaRPr lang="en-US" altLang="en-US" sz="2400">
              <a:solidFill>
                <a:srgbClr val="C60000"/>
              </a:solidFill>
            </a:endParaRPr>
          </a:p>
        </p:txBody>
      </p:sp>
      <p:sp>
        <p:nvSpPr>
          <p:cNvPr id="9" name="Rectangle 3">
            <a:extLst>
              <a:ext uri="{FF2B5EF4-FFF2-40B4-BE49-F238E27FC236}">
                <a16:creationId xmlns:a16="http://schemas.microsoft.com/office/drawing/2014/main" id="{6EB59DD9-6747-40A7-9457-E9638E9F56C4}"/>
              </a:ext>
            </a:extLst>
          </p:cNvPr>
          <p:cNvSpPr>
            <a:spLocks noChangeArrowheads="1"/>
          </p:cNvSpPr>
          <p:nvPr/>
        </p:nvSpPr>
        <p:spPr bwMode="auto">
          <a:xfrm>
            <a:off x="1377950" y="5562600"/>
            <a:ext cx="6096000" cy="5334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50000"/>
              </a:spcBef>
              <a:buFontTx/>
              <a:buNone/>
            </a:pPr>
            <a:r>
              <a:rPr lang="en-GB" altLang="en-US" sz="2400">
                <a:solidFill>
                  <a:srgbClr val="C60000"/>
                </a:solidFill>
                <a:cs typeface="Times New Roman" panose="02020603050405020304" pitchFamily="18" charset="0"/>
              </a:rPr>
              <a:t>Sp_help constraint [Khach hang]</a:t>
            </a:r>
          </a:p>
        </p:txBody>
      </p:sp>
      <p:sp>
        <p:nvSpPr>
          <p:cNvPr id="275466" name="Footer Placeholder 1">
            <a:extLst>
              <a:ext uri="{FF2B5EF4-FFF2-40B4-BE49-F238E27FC236}">
                <a16:creationId xmlns:a16="http://schemas.microsoft.com/office/drawing/2014/main" id="{9E1B5410-ED65-4733-9DCB-FDB76E17B65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7333"/>
                                        </p:tgtEl>
                                        <p:attrNameLst>
                                          <p:attrName>style.visibility</p:attrName>
                                        </p:attrNameLst>
                                      </p:cBhvr>
                                      <p:to>
                                        <p:strVal val="visible"/>
                                      </p:to>
                                    </p:set>
                                    <p:anim calcmode="lin" valueType="num">
                                      <p:cBhvr additive="base">
                                        <p:cTn id="7" dur="500" fill="hold"/>
                                        <p:tgtEl>
                                          <p:spTgt spid="227333"/>
                                        </p:tgtEl>
                                        <p:attrNameLst>
                                          <p:attrName>ppt_x</p:attrName>
                                        </p:attrNameLst>
                                      </p:cBhvr>
                                      <p:tavLst>
                                        <p:tav tm="0">
                                          <p:val>
                                            <p:strVal val="0-#ppt_w/2"/>
                                          </p:val>
                                        </p:tav>
                                        <p:tav tm="100000">
                                          <p:val>
                                            <p:strVal val="#ppt_x"/>
                                          </p:val>
                                        </p:tav>
                                      </p:tavLst>
                                    </p:anim>
                                    <p:anim calcmode="lin" valueType="num">
                                      <p:cBhvr additive="base">
                                        <p:cTn id="8" dur="500" fill="hold"/>
                                        <p:tgtEl>
                                          <p:spTgt spid="2273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27334"/>
                                        </p:tgtEl>
                                        <p:attrNameLst>
                                          <p:attrName>style.visibility</p:attrName>
                                        </p:attrNameLst>
                                      </p:cBhvr>
                                      <p:to>
                                        <p:strVal val="visible"/>
                                      </p:to>
                                    </p:set>
                                    <p:animEffect transition="in" filter="dissolve">
                                      <p:cBhvr>
                                        <p:cTn id="13" dur="500"/>
                                        <p:tgtEl>
                                          <p:spTgt spid="22733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27335"/>
                                        </p:tgtEl>
                                        <p:attrNameLst>
                                          <p:attrName>style.visibility</p:attrName>
                                        </p:attrNameLst>
                                      </p:cBhvr>
                                      <p:to>
                                        <p:strVal val="visible"/>
                                      </p:to>
                                    </p:set>
                                    <p:anim calcmode="lin" valueType="num">
                                      <p:cBhvr additive="base">
                                        <p:cTn id="18" dur="500" fill="hold"/>
                                        <p:tgtEl>
                                          <p:spTgt spid="227335"/>
                                        </p:tgtEl>
                                        <p:attrNameLst>
                                          <p:attrName>ppt_x</p:attrName>
                                        </p:attrNameLst>
                                      </p:cBhvr>
                                      <p:tavLst>
                                        <p:tav tm="0">
                                          <p:val>
                                            <p:strVal val="0-#ppt_w/2"/>
                                          </p:val>
                                        </p:tav>
                                        <p:tav tm="100000">
                                          <p:val>
                                            <p:strVal val="#ppt_x"/>
                                          </p:val>
                                        </p:tav>
                                      </p:tavLst>
                                    </p:anim>
                                    <p:anim calcmode="lin" valueType="num">
                                      <p:cBhvr additive="base">
                                        <p:cTn id="19" dur="500" fill="hold"/>
                                        <p:tgtEl>
                                          <p:spTgt spid="227335"/>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27331"/>
                                        </p:tgtEl>
                                        <p:attrNameLst>
                                          <p:attrName>style.visibility</p:attrName>
                                        </p:attrNameLst>
                                      </p:cBhvr>
                                      <p:to>
                                        <p:strVal val="visible"/>
                                      </p:to>
                                    </p:set>
                                    <p:animEffect transition="in" filter="dissolve">
                                      <p:cBhvr>
                                        <p:cTn id="24" dur="500"/>
                                        <p:tgtEl>
                                          <p:spTgt spid="227331"/>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dissolve">
                                      <p:cBhvr>
                                        <p:cTn id="29" dur="500"/>
                                        <p:tgtEl>
                                          <p:spTgt spid="8"/>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dissolv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7331" grpId="0" animBg="1" autoUpdateAnimBg="0"/>
      <p:bldP spid="227333" grpId="0" autoUpdateAnimBg="0"/>
      <p:bldP spid="227334" grpId="0" animBg="1" autoUpdateAnimBg="0"/>
      <p:bldP spid="227335" grpId="0" autoUpdateAnimBg="0"/>
      <p:bldP spid="8" grpId="0" animBg="1" autoUpdateAnimBg="0"/>
      <p:bldP spid="9" grpId="0" animBg="1" autoUpdateAnimBg="0"/>
    </p:bldLst>
  </p:timing>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a:extLst>
              <a:ext uri="{FF2B5EF4-FFF2-40B4-BE49-F238E27FC236}">
                <a16:creationId xmlns:a16="http://schemas.microsoft.com/office/drawing/2014/main" id="{557877D8-3222-456B-9C34-85F79F11F263}"/>
              </a:ext>
            </a:extLst>
          </p:cNvPr>
          <p:cNvSpPr>
            <a:spLocks noGrp="1" noChangeArrowheads="1"/>
          </p:cNvSpPr>
          <p:nvPr>
            <p:ph type="title"/>
          </p:nvPr>
        </p:nvSpPr>
        <p:spPr>
          <a:xfrm>
            <a:off x="1274763" y="617538"/>
            <a:ext cx="7793037" cy="1143000"/>
          </a:xfrm>
        </p:spPr>
        <p:txBody>
          <a:bodyPr/>
          <a:lstStyle/>
          <a:p>
            <a:pPr eaLnBrk="1" hangingPunct="1">
              <a:defRPr/>
            </a:pPr>
            <a:r>
              <a:rPr lang="en-US" sz="4800">
                <a:solidFill>
                  <a:srgbClr val="800000"/>
                </a:solidFill>
                <a:latin typeface="Impact" pitchFamily="34" charset="0"/>
              </a:rPr>
              <a:t>Removing tables</a:t>
            </a:r>
          </a:p>
        </p:txBody>
      </p:sp>
      <p:sp>
        <p:nvSpPr>
          <p:cNvPr id="228355" name="Rectangle 3">
            <a:extLst>
              <a:ext uri="{FF2B5EF4-FFF2-40B4-BE49-F238E27FC236}">
                <a16:creationId xmlns:a16="http://schemas.microsoft.com/office/drawing/2014/main" id="{4CCEA374-DCD8-4449-A534-A9349E48377F}"/>
              </a:ext>
            </a:extLst>
          </p:cNvPr>
          <p:cNvSpPr>
            <a:spLocks noChangeArrowheads="1"/>
          </p:cNvSpPr>
          <p:nvPr/>
        </p:nvSpPr>
        <p:spPr bwMode="auto">
          <a:xfrm>
            <a:off x="1274763" y="4629150"/>
            <a:ext cx="4572000" cy="5334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Ins="0"/>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DROP TABLE Sanpham</a:t>
            </a:r>
            <a:endParaRPr lang="en-US" altLang="en-US" sz="2400">
              <a:solidFill>
                <a:srgbClr val="006699"/>
              </a:solidFill>
            </a:endParaRPr>
          </a:p>
        </p:txBody>
      </p:sp>
      <p:sp>
        <p:nvSpPr>
          <p:cNvPr id="228356" name="Text Box 4">
            <a:extLst>
              <a:ext uri="{FF2B5EF4-FFF2-40B4-BE49-F238E27FC236}">
                <a16:creationId xmlns:a16="http://schemas.microsoft.com/office/drawing/2014/main" id="{8B1F64FE-8BE6-40AE-AD6B-C387922EA03B}"/>
              </a:ext>
            </a:extLst>
          </p:cNvPr>
          <p:cNvSpPr txBox="1">
            <a:spLocks noChangeArrowheads="1"/>
          </p:cNvSpPr>
          <p:nvPr/>
        </p:nvSpPr>
        <p:spPr bwMode="auto">
          <a:xfrm>
            <a:off x="1274763" y="2286000"/>
            <a:ext cx="1527175"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800" b="1" u="sng">
                <a:solidFill>
                  <a:schemeClr val="tx2"/>
                </a:solidFill>
                <a:latin typeface="Tahoma" panose="020B0604030504040204" pitchFamily="34" charset="0"/>
                <a:cs typeface="Courier New" panose="02070309020205020404" pitchFamily="49" charset="0"/>
              </a:rPr>
              <a:t>Syntax</a:t>
            </a:r>
            <a:r>
              <a:rPr lang="en-US" altLang="en-US" sz="2800">
                <a:solidFill>
                  <a:schemeClr val="tx2"/>
                </a:solidFill>
                <a:latin typeface="Tahoma" panose="020B0604030504040204" pitchFamily="34" charset="0"/>
                <a:cs typeface="Courier New" panose="02070309020205020404" pitchFamily="49" charset="0"/>
              </a:rPr>
              <a:t> </a:t>
            </a:r>
            <a:endParaRPr lang="en-US" altLang="en-US" sz="4000">
              <a:solidFill>
                <a:schemeClr val="tx2"/>
              </a:solidFill>
              <a:latin typeface="Georgia" panose="02040502050405020303" pitchFamily="18" charset="0"/>
            </a:endParaRPr>
          </a:p>
        </p:txBody>
      </p:sp>
      <p:sp>
        <p:nvSpPr>
          <p:cNvPr id="228357" name="Text Box 5">
            <a:extLst>
              <a:ext uri="{FF2B5EF4-FFF2-40B4-BE49-F238E27FC236}">
                <a16:creationId xmlns:a16="http://schemas.microsoft.com/office/drawing/2014/main" id="{2D9DAF55-CC10-48CD-8181-0579DD077301}"/>
              </a:ext>
            </a:extLst>
          </p:cNvPr>
          <p:cNvSpPr txBox="1">
            <a:spLocks noChangeArrowheads="1"/>
          </p:cNvSpPr>
          <p:nvPr/>
        </p:nvSpPr>
        <p:spPr bwMode="auto">
          <a:xfrm>
            <a:off x="1274763" y="2955925"/>
            <a:ext cx="3954462" cy="4572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rIns="0"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en-US" sz="2400">
                <a:solidFill>
                  <a:srgbClr val="C60000"/>
                </a:solidFill>
                <a:cs typeface="Courier New" panose="02070309020205020404" pitchFamily="49" charset="0"/>
              </a:rPr>
              <a:t>DROP TABLE &lt;Table_Name&gt;</a:t>
            </a:r>
          </a:p>
        </p:txBody>
      </p:sp>
      <p:sp>
        <p:nvSpPr>
          <p:cNvPr id="228358" name="Text Box 6">
            <a:extLst>
              <a:ext uri="{FF2B5EF4-FFF2-40B4-BE49-F238E27FC236}">
                <a16:creationId xmlns:a16="http://schemas.microsoft.com/office/drawing/2014/main" id="{4D60B5C9-66C9-40C9-8F59-9890F58D9D76}"/>
              </a:ext>
            </a:extLst>
          </p:cNvPr>
          <p:cNvSpPr txBox="1">
            <a:spLocks noChangeArrowheads="1"/>
          </p:cNvSpPr>
          <p:nvPr/>
        </p:nvSpPr>
        <p:spPr bwMode="auto">
          <a:xfrm>
            <a:off x="1274763" y="4038600"/>
            <a:ext cx="17129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800" b="1" u="sng">
                <a:solidFill>
                  <a:schemeClr val="tx2"/>
                </a:solidFill>
                <a:latin typeface="Tahoma" panose="020B0604030504040204" pitchFamily="34" charset="0"/>
                <a:cs typeface="Courier New" panose="02070309020205020404" pitchFamily="49" charset="0"/>
              </a:rPr>
              <a:t>Example</a:t>
            </a:r>
            <a:endParaRPr lang="en-US" altLang="en-US" sz="4000">
              <a:solidFill>
                <a:schemeClr val="tx2"/>
              </a:solidFill>
              <a:latin typeface="Georgia" panose="02040502050405020303" pitchFamily="18" charset="0"/>
            </a:endParaRPr>
          </a:p>
        </p:txBody>
      </p:sp>
      <p:sp>
        <p:nvSpPr>
          <p:cNvPr id="276487" name="Footer Placeholder 1">
            <a:extLst>
              <a:ext uri="{FF2B5EF4-FFF2-40B4-BE49-F238E27FC236}">
                <a16:creationId xmlns:a16="http://schemas.microsoft.com/office/drawing/2014/main" id="{D2D0F3B6-E063-42C2-A403-88875871286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28356"/>
                                        </p:tgtEl>
                                        <p:attrNameLst>
                                          <p:attrName>style.visibility</p:attrName>
                                        </p:attrNameLst>
                                      </p:cBhvr>
                                      <p:to>
                                        <p:strVal val="visible"/>
                                      </p:to>
                                    </p:set>
                                    <p:anim calcmode="lin" valueType="num">
                                      <p:cBhvr additive="base">
                                        <p:cTn id="7" dur="500" fill="hold"/>
                                        <p:tgtEl>
                                          <p:spTgt spid="228356"/>
                                        </p:tgtEl>
                                        <p:attrNameLst>
                                          <p:attrName>ppt_x</p:attrName>
                                        </p:attrNameLst>
                                      </p:cBhvr>
                                      <p:tavLst>
                                        <p:tav tm="0">
                                          <p:val>
                                            <p:strVal val="0-#ppt_w/2"/>
                                          </p:val>
                                        </p:tav>
                                        <p:tav tm="100000">
                                          <p:val>
                                            <p:strVal val="#ppt_x"/>
                                          </p:val>
                                        </p:tav>
                                      </p:tavLst>
                                    </p:anim>
                                    <p:anim calcmode="lin" valueType="num">
                                      <p:cBhvr additive="base">
                                        <p:cTn id="8" dur="500" fill="hold"/>
                                        <p:tgtEl>
                                          <p:spTgt spid="22835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28357"/>
                                        </p:tgtEl>
                                        <p:attrNameLst>
                                          <p:attrName>style.visibility</p:attrName>
                                        </p:attrNameLst>
                                      </p:cBhvr>
                                      <p:to>
                                        <p:strVal val="visible"/>
                                      </p:to>
                                    </p:set>
                                    <p:animEffect transition="in" filter="dissolve">
                                      <p:cBhvr>
                                        <p:cTn id="13" dur="500"/>
                                        <p:tgtEl>
                                          <p:spTgt spid="22835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228358"/>
                                        </p:tgtEl>
                                        <p:attrNameLst>
                                          <p:attrName>style.visibility</p:attrName>
                                        </p:attrNameLst>
                                      </p:cBhvr>
                                      <p:to>
                                        <p:strVal val="visible"/>
                                      </p:to>
                                    </p:set>
                                    <p:anim calcmode="lin" valueType="num">
                                      <p:cBhvr additive="base">
                                        <p:cTn id="18" dur="500" fill="hold"/>
                                        <p:tgtEl>
                                          <p:spTgt spid="228358"/>
                                        </p:tgtEl>
                                        <p:attrNameLst>
                                          <p:attrName>ppt_x</p:attrName>
                                        </p:attrNameLst>
                                      </p:cBhvr>
                                      <p:tavLst>
                                        <p:tav tm="0">
                                          <p:val>
                                            <p:strVal val="0-#ppt_w/2"/>
                                          </p:val>
                                        </p:tav>
                                        <p:tav tm="100000">
                                          <p:val>
                                            <p:strVal val="#ppt_x"/>
                                          </p:val>
                                        </p:tav>
                                      </p:tavLst>
                                    </p:anim>
                                    <p:anim calcmode="lin" valueType="num">
                                      <p:cBhvr additive="base">
                                        <p:cTn id="19" dur="500" fill="hold"/>
                                        <p:tgtEl>
                                          <p:spTgt spid="228358"/>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228355"/>
                                        </p:tgtEl>
                                        <p:attrNameLst>
                                          <p:attrName>style.visibility</p:attrName>
                                        </p:attrNameLst>
                                      </p:cBhvr>
                                      <p:to>
                                        <p:strVal val="visible"/>
                                      </p:to>
                                    </p:set>
                                    <p:animEffect transition="in" filter="dissolve">
                                      <p:cBhvr>
                                        <p:cTn id="24" dur="500"/>
                                        <p:tgtEl>
                                          <p:spTgt spid="2283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8355" grpId="0" animBg="1" autoUpdateAnimBg="0"/>
      <p:bldP spid="228356" grpId="0" autoUpdateAnimBg="0"/>
      <p:bldP spid="228357" grpId="0" animBg="1" autoUpdateAnimBg="0"/>
      <p:bldP spid="228358" grpId="0" autoUpdateAnimBg="0"/>
    </p:bldLst>
  </p:timing>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739775" y="304800"/>
            <a:ext cx="8382000" cy="6432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 typeface="Times New Roman" panose="02020603050405020304" pitchFamily="18" charset="0"/>
              <a:buAutoNum type="arabicPeriod"/>
            </a:pPr>
            <a:r>
              <a:rPr lang="en-US" altLang="en-US" sz="2000">
                <a:cs typeface="Times New Roman" panose="02020603050405020304" pitchFamily="18" charset="0"/>
              </a:rPr>
              <a:t>Liệt kê các các phòng mà khách hàng thuê chưa trả. Thông tin bao gồm: Mã phòng, mô tả, loại phòng được sắp xếp theo phòng, nếu cùng phòng thì sắp xếp theo Số ngày ở giảm dần</a:t>
            </a:r>
            <a:endParaRPr lang="en-US" altLang="en-US" sz="1800">
              <a:cs typeface="Times New Roman" panose="02020603050405020304" pitchFamily="18" charset="0"/>
            </a:endParaRPr>
          </a:p>
          <a:p>
            <a:pPr algn="just">
              <a:spcBef>
                <a:spcPct val="0"/>
              </a:spcBef>
              <a:buFont typeface="Times New Roman" panose="02020603050405020304" pitchFamily="18" charset="0"/>
              <a:buAutoNum type="arabicPeriod"/>
            </a:pPr>
            <a:r>
              <a:rPr lang="en-US" altLang="en-US" sz="2000">
                <a:cs typeface="Times New Roman" panose="02020603050405020304" pitchFamily="18" charset="0"/>
              </a:rPr>
              <a:t>Liệt kê các phòng có đơn giá phòng rẻ nhất. Thông tin bao gồm: Mã phòng, mô tả và đơn giá phòng.</a:t>
            </a:r>
            <a:endParaRPr lang="en-US" altLang="en-US" sz="1800">
              <a:cs typeface="Times New Roman" panose="02020603050405020304" pitchFamily="18" charset="0"/>
            </a:endParaRPr>
          </a:p>
          <a:p>
            <a:pPr algn="just">
              <a:spcBef>
                <a:spcPct val="0"/>
              </a:spcBef>
              <a:buFont typeface="Times New Roman" panose="02020603050405020304" pitchFamily="18" charset="0"/>
              <a:buAutoNum type="arabicPeriod"/>
            </a:pPr>
            <a:r>
              <a:rPr lang="en-US" altLang="en-US" sz="2000">
                <a:cs typeface="Times New Roman" panose="02020603050405020304" pitchFamily="18" charset="0"/>
              </a:rPr>
              <a:t>Liệt kê danh sách các khách hàng có ký tự đầu của mã khách hàng là A đến C.</a:t>
            </a:r>
            <a:endParaRPr lang="en-US" altLang="en-US" sz="1800">
              <a:cs typeface="Times New Roman" panose="02020603050405020304" pitchFamily="18" charset="0"/>
            </a:endParaRPr>
          </a:p>
          <a:p>
            <a:pPr algn="just">
              <a:spcBef>
                <a:spcPct val="0"/>
              </a:spcBef>
              <a:buFont typeface="Times New Roman" panose="02020603050405020304" pitchFamily="18" charset="0"/>
              <a:buAutoNum type="arabicPeriod"/>
            </a:pPr>
            <a:r>
              <a:rPr lang="en-US" altLang="en-US" sz="2000">
                <a:cs typeface="Times New Roman" panose="02020603050405020304" pitchFamily="18" charset="0"/>
              </a:rPr>
              <a:t>Liệt kê các phòng chưa có khách hàng thuê. Yêu cầu viết bằng 3 cách (1điểm).</a:t>
            </a:r>
            <a:endParaRPr lang="en-US" altLang="en-US" sz="1800">
              <a:cs typeface="Times New Roman" panose="02020603050405020304" pitchFamily="18" charset="0"/>
            </a:endParaRPr>
          </a:p>
          <a:p>
            <a:pPr algn="just">
              <a:spcBef>
                <a:spcPct val="0"/>
              </a:spcBef>
              <a:buFont typeface="Times New Roman" panose="02020603050405020304" pitchFamily="18" charset="0"/>
              <a:buAutoNum type="arabicPeriod"/>
            </a:pPr>
            <a:r>
              <a:rPr lang="en-US" altLang="en-US" sz="2000">
                <a:cs typeface="Times New Roman" panose="02020603050405020304" pitchFamily="18" charset="0"/>
              </a:rPr>
              <a:t>Thống kê tổng số phòng theo của các loại phòng có mã là 1 và 3. Gồm loại phòng, số lượng phòng.</a:t>
            </a:r>
            <a:endParaRPr lang="en-US" altLang="en-US" sz="1800">
              <a:cs typeface="Times New Roman" panose="02020603050405020304" pitchFamily="18" charset="0"/>
            </a:endParaRPr>
          </a:p>
          <a:p>
            <a:pPr algn="just">
              <a:lnSpc>
                <a:spcPct val="120000"/>
              </a:lnSpc>
              <a:spcBef>
                <a:spcPct val="0"/>
              </a:spcBef>
              <a:buFont typeface="Times New Roman" panose="02020603050405020304" pitchFamily="18" charset="0"/>
              <a:buAutoNum type="arabicPeriod"/>
            </a:pPr>
            <a:r>
              <a:rPr lang="en-US" altLang="en-US" sz="2000">
                <a:cs typeface="Times New Roman" panose="02020603050405020304" pitchFamily="18" charset="0"/>
              </a:rPr>
              <a:t>Cho biết khách hàng nào có tổng tiền phải trả trên 2000000.</a:t>
            </a:r>
            <a:endParaRPr lang="en-US" altLang="en-US" sz="1800">
              <a:cs typeface="Times New Roman" panose="02020603050405020304" pitchFamily="18" charset="0"/>
            </a:endParaRPr>
          </a:p>
          <a:p>
            <a:pPr algn="just">
              <a:lnSpc>
                <a:spcPct val="120000"/>
              </a:lnSpc>
              <a:spcBef>
                <a:spcPct val="0"/>
              </a:spcBef>
              <a:buFont typeface="Times New Roman" panose="02020603050405020304" pitchFamily="18" charset="0"/>
              <a:buAutoNum type="arabicPeriod"/>
            </a:pPr>
            <a:r>
              <a:rPr lang="en-US" altLang="en-US" sz="2000">
                <a:cs typeface="Times New Roman" panose="02020603050405020304" pitchFamily="18" charset="0"/>
              </a:rPr>
              <a:t>Liệt kê danh sách các khách hàng đã thuê tất cả các phòng ở tầng 1 dãy nhà A. </a:t>
            </a:r>
            <a:endParaRPr lang="en-US" altLang="en-US" sz="1800">
              <a:cs typeface="Times New Roman" panose="02020603050405020304" pitchFamily="18" charset="0"/>
            </a:endParaRPr>
          </a:p>
          <a:p>
            <a:pPr algn="just">
              <a:lnSpc>
                <a:spcPct val="120000"/>
              </a:lnSpc>
              <a:spcBef>
                <a:spcPct val="0"/>
              </a:spcBef>
              <a:buFont typeface="Times New Roman" panose="02020603050405020304" pitchFamily="18" charset="0"/>
              <a:buAutoNum type="arabicPeriod"/>
            </a:pPr>
            <a:r>
              <a:rPr lang="en-US" altLang="en-US" sz="2000">
                <a:cs typeface="Times New Roman" panose="02020603050405020304" pitchFamily="18" charset="0"/>
              </a:rPr>
              <a:t>Dùng lệnh Select into tạo bảng HoaDonTinhTien cho những khách hàng đã trả phòng từ tháng 6 đến tháng 12 của năm 2007 gồm MAKH, TENKH, QUOCTICH, DIENTHOAI, TONGTIEN được sắp xếp theo TenKH. Trong đó TONGTIEN được tính bằng (Số ngày ở * Đơn giá) – Giảm giá</a:t>
            </a:r>
            <a:endParaRPr lang="en-US" altLang="en-US" sz="1800">
              <a:cs typeface="Times New Roman" panose="02020603050405020304" pitchFamily="18" charset="0"/>
            </a:endParaRPr>
          </a:p>
          <a:p>
            <a:pPr algn="just">
              <a:lnSpc>
                <a:spcPct val="120000"/>
              </a:lnSpc>
              <a:spcBef>
                <a:spcPct val="0"/>
              </a:spcBef>
              <a:buFont typeface="Times New Roman" panose="02020603050405020304" pitchFamily="18" charset="0"/>
              <a:buAutoNum type="arabicPeriod"/>
            </a:pPr>
            <a:r>
              <a:rPr lang="en-US" altLang="en-US" sz="2000">
                <a:cs typeface="Times New Roman" panose="02020603050405020304" pitchFamily="18" charset="0"/>
              </a:rPr>
              <a:t>Xóa các khách hàng đã trả phòng. (Ngày trả nhỏ hơn ngày hiện hành)</a:t>
            </a:r>
            <a:endParaRPr lang="en-US" altLang="en-US" sz="1800">
              <a:cs typeface="Times New Roman" panose="02020603050405020304" pitchFamily="18" charset="0"/>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a:spcBef>
                <a:spcPct val="0"/>
              </a:spcBef>
              <a:buFont typeface="Times New Roman" panose="02020603050405020304" pitchFamily="18" charset="0"/>
              <a:buAutoNum type="arabicPeriod"/>
            </a:pPr>
            <a:r>
              <a:rPr lang="en-US" sz="2400" dirty="0" err="1"/>
              <a:t>Danh</a:t>
            </a:r>
            <a:r>
              <a:rPr lang="en-US" sz="2400" dirty="0"/>
              <a:t> </a:t>
            </a:r>
            <a:r>
              <a:rPr lang="en-US" sz="2400" dirty="0" err="1"/>
              <a:t>sách</a:t>
            </a:r>
            <a:r>
              <a:rPr lang="en-US" sz="2400" dirty="0"/>
              <a:t> </a:t>
            </a:r>
            <a:r>
              <a:rPr lang="en-US" sz="2400" dirty="0" err="1"/>
              <a:t>các</a:t>
            </a:r>
            <a:r>
              <a:rPr lang="en-US" sz="2400" dirty="0"/>
              <a:t> </a:t>
            </a:r>
            <a:r>
              <a:rPr lang="en-US" sz="2400" dirty="0" err="1"/>
              <a:t>nhân</a:t>
            </a:r>
            <a:r>
              <a:rPr lang="en-US" sz="2400" dirty="0"/>
              <a:t> </a:t>
            </a:r>
            <a:r>
              <a:rPr lang="en-US" sz="2400" dirty="0" err="1"/>
              <a:t>viên</a:t>
            </a:r>
            <a:r>
              <a:rPr lang="en-US" sz="2400" dirty="0"/>
              <a:t> </a:t>
            </a:r>
            <a:r>
              <a:rPr lang="en-US" sz="2400" dirty="0" err="1"/>
              <a:t>sinh</a:t>
            </a:r>
            <a:r>
              <a:rPr lang="en-US" sz="2400" dirty="0"/>
              <a:t> </a:t>
            </a:r>
            <a:r>
              <a:rPr lang="en-US" sz="2400" dirty="0" err="1"/>
              <a:t>trong</a:t>
            </a:r>
            <a:r>
              <a:rPr lang="en-US" sz="2400" dirty="0"/>
              <a:t> </a:t>
            </a:r>
            <a:r>
              <a:rPr lang="en-US" sz="2400" dirty="0" err="1"/>
              <a:t>khoảng</a:t>
            </a:r>
            <a:r>
              <a:rPr lang="en-US" sz="2400" dirty="0"/>
              <a:t> </a:t>
            </a:r>
            <a:r>
              <a:rPr lang="en-US" sz="2400" dirty="0" err="1"/>
              <a:t>từ</a:t>
            </a:r>
            <a:r>
              <a:rPr lang="en-US" sz="2400" dirty="0"/>
              <a:t> </a:t>
            </a:r>
            <a:r>
              <a:rPr lang="en-US" sz="2400" dirty="0" err="1"/>
              <a:t>năm</a:t>
            </a:r>
            <a:r>
              <a:rPr lang="en-US" sz="2400" dirty="0"/>
              <a:t> 1978 </a:t>
            </a:r>
            <a:r>
              <a:rPr lang="en-US" sz="2400" dirty="0" err="1"/>
              <a:t>đến</a:t>
            </a:r>
            <a:r>
              <a:rPr lang="en-US" sz="2400" dirty="0"/>
              <a:t> 1983?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MaNV</a:t>
            </a:r>
            <a:r>
              <a:rPr lang="en-US" sz="2400" dirty="0"/>
              <a:t>, </a:t>
            </a:r>
            <a:r>
              <a:rPr lang="en-US" sz="2400" dirty="0" err="1"/>
              <a:t>HoTen</a:t>
            </a:r>
            <a:r>
              <a:rPr lang="en-US" sz="2400" dirty="0"/>
              <a:t> From </a:t>
            </a:r>
            <a:r>
              <a:rPr lang="en-US" sz="2400" dirty="0" err="1"/>
              <a:t>NhanVien</a:t>
            </a:r>
            <a:r>
              <a:rPr lang="en-US" sz="2400" dirty="0"/>
              <a:t> where Year(NTNS)&gt;=1978 AND Year(NTNS)&lt;=1983</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1065350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2) </a:t>
            </a:r>
            <a:r>
              <a:rPr lang="vi-VN" sz="2400" dirty="0"/>
              <a:t>Danh sách các nhân viên sinh trong khoảng từ năm 1978 đến 1983? Sắp xếp theo mức lương giảm dần.</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 From </a:t>
            </a:r>
            <a:r>
              <a:rPr lang="en-US" sz="2400" dirty="0" err="1"/>
              <a:t>NhanVien</a:t>
            </a:r>
            <a:r>
              <a:rPr lang="en-US" sz="2400" dirty="0"/>
              <a:t> where Year(NTNS) BETWEEN 1978 and 1983 ORDER BY Luong DESC</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20953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3) </a:t>
            </a:r>
            <a:r>
              <a:rPr lang="vi-VN" sz="2400" dirty="0"/>
              <a:t>Cho biết những nhân viên không có người quản lý trực tiếp? (không chịu sự quản lý trực tiếp của người nào)</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MaNV</a:t>
            </a:r>
            <a:r>
              <a:rPr lang="en-US" sz="2400" dirty="0"/>
              <a:t>, </a:t>
            </a:r>
            <a:r>
              <a:rPr lang="en-US" sz="2400" dirty="0" err="1"/>
              <a:t>HoTen</a:t>
            </a:r>
            <a:r>
              <a:rPr lang="en-US" sz="2400" dirty="0"/>
              <a:t>, NTNS, </a:t>
            </a:r>
            <a:r>
              <a:rPr lang="en-US" sz="2400" dirty="0" err="1"/>
              <a:t>Ma_NQL</a:t>
            </a:r>
            <a:r>
              <a:rPr lang="en-US" sz="2400" dirty="0"/>
              <a:t> from </a:t>
            </a:r>
            <a:r>
              <a:rPr lang="en-US" sz="2400" dirty="0" err="1"/>
              <a:t>NhanVien</a:t>
            </a:r>
            <a:r>
              <a:rPr lang="en-US" sz="2400" dirty="0"/>
              <a:t> where </a:t>
            </a:r>
            <a:r>
              <a:rPr lang="en-US" sz="2400" dirty="0" err="1"/>
              <a:t>Ma_NQL</a:t>
            </a:r>
            <a:r>
              <a:rPr lang="en-US" sz="2400" dirty="0"/>
              <a:t> is Null</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14062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4) </a:t>
            </a:r>
            <a:r>
              <a:rPr lang="vi-VN" sz="2400" dirty="0"/>
              <a:t>Cho biết những nhân viên có người quản lý trực tiếp?Thông tin hiển thị gồm: mã nhân viên, họ tên, mã người quản lý.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MaNV</a:t>
            </a:r>
            <a:r>
              <a:rPr lang="en-US" sz="2400" dirty="0"/>
              <a:t>, </a:t>
            </a:r>
            <a:r>
              <a:rPr lang="en-US" sz="2400" dirty="0" err="1"/>
              <a:t>HoTen</a:t>
            </a:r>
            <a:r>
              <a:rPr lang="en-US" sz="2400" dirty="0"/>
              <a:t>, </a:t>
            </a:r>
            <a:r>
              <a:rPr lang="en-US" sz="2400" dirty="0" err="1"/>
              <a:t>Ma_NQL</a:t>
            </a:r>
            <a:r>
              <a:rPr lang="en-US" sz="2400" dirty="0"/>
              <a:t> from </a:t>
            </a:r>
            <a:r>
              <a:rPr lang="en-US" sz="2400" dirty="0" err="1"/>
              <a:t>NhanVien</a:t>
            </a:r>
            <a:r>
              <a:rPr lang="en-US" sz="2400" dirty="0"/>
              <a:t> where </a:t>
            </a:r>
            <a:r>
              <a:rPr lang="en-US" sz="2400" dirty="0" err="1"/>
              <a:t>Ma_NQL</a:t>
            </a:r>
            <a:r>
              <a:rPr lang="en-US" sz="2400" dirty="0"/>
              <a:t> is not Null</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4099612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5) Cho </a:t>
            </a:r>
            <a:r>
              <a:rPr lang="en-US" sz="2400" dirty="0" err="1"/>
              <a:t>biết</a:t>
            </a:r>
            <a:r>
              <a:rPr lang="en-US" sz="2400" dirty="0"/>
              <a:t> </a:t>
            </a:r>
            <a:r>
              <a:rPr lang="en-US" sz="2400" dirty="0" err="1"/>
              <a:t>họ</a:t>
            </a:r>
            <a:r>
              <a:rPr lang="en-US" sz="2400" dirty="0"/>
              <a:t> </a:t>
            </a:r>
            <a:r>
              <a:rPr lang="en-US" sz="2400" dirty="0" err="1"/>
              <a:t>tên</a:t>
            </a:r>
            <a:r>
              <a:rPr lang="en-US" sz="2400" dirty="0"/>
              <a:t> </a:t>
            </a:r>
            <a:r>
              <a:rPr lang="en-US" sz="2400" dirty="0" err="1"/>
              <a:t>nhân</a:t>
            </a:r>
            <a:r>
              <a:rPr lang="en-US" sz="2400" dirty="0"/>
              <a:t> </a:t>
            </a:r>
            <a:r>
              <a:rPr lang="en-US" sz="2400" dirty="0" err="1"/>
              <a:t>viên</a:t>
            </a:r>
            <a:r>
              <a:rPr lang="en-US" sz="2400" dirty="0"/>
              <a:t> </a:t>
            </a:r>
            <a:r>
              <a:rPr lang="en-US" sz="2400" dirty="0" err="1"/>
              <a:t>thuộc</a:t>
            </a:r>
            <a:r>
              <a:rPr lang="en-US" sz="2400" dirty="0"/>
              <a:t> </a:t>
            </a:r>
            <a:r>
              <a:rPr lang="en-US" sz="2400" dirty="0" err="1"/>
              <a:t>phòng</a:t>
            </a:r>
            <a:r>
              <a:rPr lang="en-US" sz="2400" dirty="0"/>
              <a:t> ‘NC’ </a:t>
            </a:r>
            <a:r>
              <a:rPr lang="en-US" sz="2400" dirty="0" err="1"/>
              <a:t>hoặc</a:t>
            </a:r>
            <a:r>
              <a:rPr lang="en-US" sz="2400" dirty="0"/>
              <a:t> </a:t>
            </a:r>
            <a:r>
              <a:rPr lang="en-US" sz="2400" dirty="0" err="1"/>
              <a:t>phòng</a:t>
            </a:r>
            <a:r>
              <a:rPr lang="en-US" sz="2400" dirty="0"/>
              <a:t> ‘DH’?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DISTINCT </a:t>
            </a:r>
            <a:r>
              <a:rPr lang="en-US" sz="2400" dirty="0" err="1"/>
              <a:t>Hoten</a:t>
            </a:r>
            <a:r>
              <a:rPr lang="en-US" sz="2400" dirty="0"/>
              <a:t> From </a:t>
            </a:r>
            <a:r>
              <a:rPr lang="en-US" sz="2400" dirty="0" err="1"/>
              <a:t>NhanVien</a:t>
            </a:r>
            <a:r>
              <a:rPr lang="en-US" sz="2400" dirty="0"/>
              <a:t> where </a:t>
            </a:r>
            <a:r>
              <a:rPr lang="en-US" sz="2400" dirty="0" err="1"/>
              <a:t>MaPH</a:t>
            </a:r>
            <a:r>
              <a:rPr lang="en-US" sz="2400" dirty="0"/>
              <a:t> in (‘NC’,’DH’)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3300505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Text Box 2">
            <a:extLst>
              <a:ext uri="{FF2B5EF4-FFF2-40B4-BE49-F238E27FC236}">
                <a16:creationId xmlns:a16="http://schemas.microsoft.com/office/drawing/2014/main" id="{5C6595DD-EB70-4C8E-9D08-238655F32E21}"/>
              </a:ext>
            </a:extLst>
          </p:cNvPr>
          <p:cNvSpPr txBox="1">
            <a:spLocks noChangeArrowheads="1"/>
          </p:cNvSpPr>
          <p:nvPr/>
        </p:nvSpPr>
        <p:spPr bwMode="auto">
          <a:xfrm>
            <a:off x="1008063" y="4137025"/>
            <a:ext cx="1039812"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800" u="sng">
                <a:solidFill>
                  <a:schemeClr val="tx2"/>
                </a:solidFill>
                <a:cs typeface="Courier New" panose="02070309020205020404" pitchFamily="49" charset="0"/>
              </a:rPr>
              <a:t>Ví dụ</a:t>
            </a:r>
            <a:endParaRPr lang="en-US" altLang="en-US" sz="4000">
              <a:solidFill>
                <a:schemeClr val="tx2"/>
              </a:solidFill>
              <a:latin typeface="Georgia" panose="02040502050405020303" pitchFamily="18" charset="0"/>
            </a:endParaRPr>
          </a:p>
        </p:txBody>
      </p:sp>
      <p:sp>
        <p:nvSpPr>
          <p:cNvPr id="646147" name="Rectangle 3">
            <a:extLst>
              <a:ext uri="{FF2B5EF4-FFF2-40B4-BE49-F238E27FC236}">
                <a16:creationId xmlns:a16="http://schemas.microsoft.com/office/drawing/2014/main" id="{BF98DFB2-0DCC-43E9-81CC-A92635086C4F}"/>
              </a:ext>
            </a:extLst>
          </p:cNvPr>
          <p:cNvSpPr>
            <a:spLocks noChangeArrowheads="1"/>
          </p:cNvSpPr>
          <p:nvPr/>
        </p:nvSpPr>
        <p:spPr bwMode="auto">
          <a:xfrm>
            <a:off x="1143000" y="4800600"/>
            <a:ext cx="7216775" cy="1484313"/>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CREATE TABLE NhaCungCap</a:t>
            </a:r>
            <a:endParaRPr lang="en-US" altLang="en-US" sz="2400">
              <a:solidFill>
                <a:srgbClr val="006699"/>
              </a:solidFill>
              <a:cs typeface="Times New Roman" panose="02020603050405020304" pitchFamily="18" charset="0"/>
            </a:endParaRPr>
          </a:p>
          <a:p>
            <a:pPr algn="just"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(MaNCC int Identity NOT NULL Primary key, TenNCC VarChar(25))</a:t>
            </a:r>
            <a:r>
              <a:rPr lang="en-US" altLang="en-US" sz="2400">
                <a:solidFill>
                  <a:srgbClr val="006699"/>
                </a:solidFill>
              </a:rPr>
              <a:t> </a:t>
            </a:r>
          </a:p>
        </p:txBody>
      </p:sp>
      <p:sp>
        <p:nvSpPr>
          <p:cNvPr id="646148" name="Text Box 4">
            <a:extLst>
              <a:ext uri="{FF2B5EF4-FFF2-40B4-BE49-F238E27FC236}">
                <a16:creationId xmlns:a16="http://schemas.microsoft.com/office/drawing/2014/main" id="{06F05D7D-FF96-4735-A064-0F05ACB42699}"/>
              </a:ext>
            </a:extLst>
          </p:cNvPr>
          <p:cNvSpPr txBox="1">
            <a:spLocks noChangeArrowheads="1"/>
          </p:cNvSpPr>
          <p:nvPr/>
        </p:nvSpPr>
        <p:spPr bwMode="auto">
          <a:xfrm>
            <a:off x="1162050" y="2012950"/>
            <a:ext cx="63277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u="sng">
                <a:solidFill>
                  <a:schemeClr val="tx2"/>
                </a:solidFill>
                <a:latin typeface="Arial" panose="020B0604020202020204" pitchFamily="34" charset="0"/>
                <a:cs typeface="Courier New" panose="02070309020205020404" pitchFamily="49" charset="0"/>
              </a:rPr>
              <a:t>Cú pháp</a:t>
            </a:r>
            <a:r>
              <a:rPr lang="en-US" altLang="en-US" sz="2400">
                <a:solidFill>
                  <a:schemeClr val="tx2"/>
                </a:solidFill>
                <a:latin typeface="Arial" panose="020B0604020202020204" pitchFamily="34" charset="0"/>
                <a:cs typeface="Courier New" panose="02070309020205020404" pitchFamily="49" charset="0"/>
              </a:rPr>
              <a:t> : Tạo cột có giá trị phát sinh tự động</a:t>
            </a:r>
          </a:p>
        </p:txBody>
      </p:sp>
      <p:sp>
        <p:nvSpPr>
          <p:cNvPr id="646149" name="Text Box 5">
            <a:extLst>
              <a:ext uri="{FF2B5EF4-FFF2-40B4-BE49-F238E27FC236}">
                <a16:creationId xmlns:a16="http://schemas.microsoft.com/office/drawing/2014/main" id="{66C16D9B-57FC-44C8-A292-CC83C1F36A93}"/>
              </a:ext>
            </a:extLst>
          </p:cNvPr>
          <p:cNvSpPr txBox="1">
            <a:spLocks noChangeArrowheads="1"/>
          </p:cNvSpPr>
          <p:nvPr/>
        </p:nvSpPr>
        <p:spPr bwMode="auto">
          <a:xfrm>
            <a:off x="1463675" y="2705100"/>
            <a:ext cx="7070725" cy="1333500"/>
          </a:xfrm>
          <a:prstGeom prst="rect">
            <a:avLst/>
          </a:prstGeom>
          <a:solidFill>
            <a:srgbClr val="FFFF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en-US" sz="2400">
                <a:solidFill>
                  <a:srgbClr val="C60000"/>
                </a:solidFill>
                <a:cs typeface="Courier New" panose="02070309020205020404" pitchFamily="49" charset="0"/>
              </a:rPr>
              <a:t>CREATE TABLE &lt;Table_Name&gt;</a:t>
            </a:r>
            <a:endParaRPr lang="en-US" altLang="en-US" sz="2400">
              <a:solidFill>
                <a:srgbClr val="C60000"/>
              </a:solidFill>
              <a:cs typeface="Times New Roman" panose="02020603050405020304" pitchFamily="18" charset="0"/>
            </a:endParaRPr>
          </a:p>
          <a:p>
            <a:pPr eaLnBrk="1" hangingPunct="1">
              <a:buClr>
                <a:schemeClr val="folHlink"/>
              </a:buClr>
              <a:buSzPct val="60000"/>
              <a:buFont typeface="Wingdings" panose="05000000000000000000" pitchFamily="2" charset="2"/>
              <a:buNone/>
            </a:pPr>
            <a:r>
              <a:rPr lang="en-US" altLang="en-US" sz="2400">
                <a:solidFill>
                  <a:srgbClr val="C60000"/>
                </a:solidFill>
                <a:cs typeface="Courier New" panose="02070309020205020404" pitchFamily="49" charset="0"/>
              </a:rPr>
              <a:t>(&lt;Column_Name&gt;  &lt;Data_Type&gt; </a:t>
            </a:r>
          </a:p>
          <a:p>
            <a:pPr eaLnBrk="1" hangingPunct="1">
              <a:buClr>
                <a:schemeClr val="folHlink"/>
              </a:buClr>
              <a:buSzPct val="60000"/>
              <a:buFont typeface="Wingdings" panose="05000000000000000000" pitchFamily="2" charset="2"/>
              <a:buNone/>
            </a:pPr>
            <a:r>
              <a:rPr lang="en-US" altLang="en-US" sz="2400">
                <a:solidFill>
                  <a:srgbClr val="C60000"/>
                </a:solidFill>
                <a:cs typeface="Courier New" panose="02070309020205020404" pitchFamily="49" charset="0"/>
              </a:rPr>
              <a:t>INDENTITY(seed[, Increment]) NOT NULL….)</a:t>
            </a:r>
          </a:p>
        </p:txBody>
      </p:sp>
      <p:sp>
        <p:nvSpPr>
          <p:cNvPr id="31750" name="Rectangle 2">
            <a:extLst>
              <a:ext uri="{FF2B5EF4-FFF2-40B4-BE49-F238E27FC236}">
                <a16:creationId xmlns:a16="http://schemas.microsoft.com/office/drawing/2014/main" id="{62F15697-75F2-434D-9DDB-B5AC5ACF3AC7}"/>
              </a:ext>
            </a:extLst>
          </p:cNvPr>
          <p:cNvSpPr>
            <a:spLocks noChangeArrowheads="1"/>
          </p:cNvSpPr>
          <p:nvPr/>
        </p:nvSpPr>
        <p:spPr bwMode="auto">
          <a:xfrm>
            <a:off x="969963" y="682625"/>
            <a:ext cx="7793037" cy="688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3600">
                <a:solidFill>
                  <a:srgbClr val="800000"/>
                </a:solidFill>
                <a:latin typeface="Arial" panose="020B0604020202020204" pitchFamily="34" charset="0"/>
              </a:rPr>
              <a:t>Tạo bảng - CREATE TABLE</a:t>
            </a:r>
          </a:p>
        </p:txBody>
      </p:sp>
      <p:sp>
        <p:nvSpPr>
          <p:cNvPr id="31751" name="Footer Placeholder 1">
            <a:extLst>
              <a:ext uri="{FF2B5EF4-FFF2-40B4-BE49-F238E27FC236}">
                <a16:creationId xmlns:a16="http://schemas.microsoft.com/office/drawing/2014/main" id="{ACED68E2-FE74-4737-84B7-EC42C6BF5B8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46148"/>
                                        </p:tgtEl>
                                        <p:attrNameLst>
                                          <p:attrName>style.visibility</p:attrName>
                                        </p:attrNameLst>
                                      </p:cBhvr>
                                      <p:to>
                                        <p:strVal val="visible"/>
                                      </p:to>
                                    </p:set>
                                    <p:anim calcmode="lin" valueType="num">
                                      <p:cBhvr additive="base">
                                        <p:cTn id="7" dur="500" fill="hold"/>
                                        <p:tgtEl>
                                          <p:spTgt spid="646148"/>
                                        </p:tgtEl>
                                        <p:attrNameLst>
                                          <p:attrName>ppt_x</p:attrName>
                                        </p:attrNameLst>
                                      </p:cBhvr>
                                      <p:tavLst>
                                        <p:tav tm="0">
                                          <p:val>
                                            <p:strVal val="0-#ppt_w/2"/>
                                          </p:val>
                                        </p:tav>
                                        <p:tav tm="100000">
                                          <p:val>
                                            <p:strVal val="#ppt_x"/>
                                          </p:val>
                                        </p:tav>
                                      </p:tavLst>
                                    </p:anim>
                                    <p:anim calcmode="lin" valueType="num">
                                      <p:cBhvr additive="base">
                                        <p:cTn id="8" dur="500" fill="hold"/>
                                        <p:tgtEl>
                                          <p:spTgt spid="64614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46149"/>
                                        </p:tgtEl>
                                        <p:attrNameLst>
                                          <p:attrName>style.visibility</p:attrName>
                                        </p:attrNameLst>
                                      </p:cBhvr>
                                      <p:to>
                                        <p:strVal val="visible"/>
                                      </p:to>
                                    </p:set>
                                    <p:animEffect transition="in" filter="dissolve">
                                      <p:cBhvr>
                                        <p:cTn id="13" dur="500"/>
                                        <p:tgtEl>
                                          <p:spTgt spid="646149"/>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46146"/>
                                        </p:tgtEl>
                                        <p:attrNameLst>
                                          <p:attrName>style.visibility</p:attrName>
                                        </p:attrNameLst>
                                      </p:cBhvr>
                                      <p:to>
                                        <p:strVal val="visible"/>
                                      </p:to>
                                    </p:set>
                                    <p:anim calcmode="lin" valueType="num">
                                      <p:cBhvr additive="base">
                                        <p:cTn id="18" dur="500" fill="hold"/>
                                        <p:tgtEl>
                                          <p:spTgt spid="646146"/>
                                        </p:tgtEl>
                                        <p:attrNameLst>
                                          <p:attrName>ppt_x</p:attrName>
                                        </p:attrNameLst>
                                      </p:cBhvr>
                                      <p:tavLst>
                                        <p:tav tm="0">
                                          <p:val>
                                            <p:strVal val="0-#ppt_w/2"/>
                                          </p:val>
                                        </p:tav>
                                        <p:tav tm="100000">
                                          <p:val>
                                            <p:strVal val="#ppt_x"/>
                                          </p:val>
                                        </p:tav>
                                      </p:tavLst>
                                    </p:anim>
                                    <p:anim calcmode="lin" valueType="num">
                                      <p:cBhvr additive="base">
                                        <p:cTn id="19" dur="500" fill="hold"/>
                                        <p:tgtEl>
                                          <p:spTgt spid="646146"/>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646147"/>
                                        </p:tgtEl>
                                        <p:attrNameLst>
                                          <p:attrName>style.visibility</p:attrName>
                                        </p:attrNameLst>
                                      </p:cBhvr>
                                      <p:to>
                                        <p:strVal val="visible"/>
                                      </p:to>
                                    </p:set>
                                    <p:animEffect transition="in" filter="dissolve">
                                      <p:cBhvr>
                                        <p:cTn id="24" dur="500"/>
                                        <p:tgtEl>
                                          <p:spTgt spid="6461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6146" grpId="0" autoUpdateAnimBg="0"/>
      <p:bldP spid="646147" grpId="0" animBg="1" autoUpdateAnimBg="0"/>
      <p:bldP spid="646148" grpId="0" autoUpdateAnimBg="0"/>
      <p:bldP spid="646149" grpId="0" animBg="1" autoUpdateAnimBg="0"/>
    </p:bldLst>
  </p:timing>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6) Cho </a:t>
            </a:r>
            <a:r>
              <a:rPr lang="en-US" sz="2400" dirty="0" err="1"/>
              <a:t>biết</a:t>
            </a:r>
            <a:r>
              <a:rPr lang="en-US" sz="2400" dirty="0"/>
              <a:t> </a:t>
            </a:r>
            <a:r>
              <a:rPr lang="en-US" sz="2400" dirty="0" err="1"/>
              <a:t>họ</a:t>
            </a:r>
            <a:r>
              <a:rPr lang="en-US" sz="2400" dirty="0"/>
              <a:t> </a:t>
            </a:r>
            <a:r>
              <a:rPr lang="en-US" sz="2400" dirty="0" err="1"/>
              <a:t>tên</a:t>
            </a:r>
            <a:r>
              <a:rPr lang="en-US" sz="2400" dirty="0"/>
              <a:t> </a:t>
            </a:r>
            <a:r>
              <a:rPr lang="en-US" sz="2400" dirty="0" err="1"/>
              <a:t>nhân</a:t>
            </a:r>
            <a:r>
              <a:rPr lang="en-US" sz="2400" dirty="0"/>
              <a:t> </a:t>
            </a:r>
            <a:r>
              <a:rPr lang="en-US" sz="2400" dirty="0" err="1"/>
              <a:t>viên</a:t>
            </a:r>
            <a:r>
              <a:rPr lang="en-US" sz="2400" dirty="0"/>
              <a:t> </a:t>
            </a:r>
            <a:r>
              <a:rPr lang="en-US" sz="2400" dirty="0" err="1"/>
              <a:t>thuộc</a:t>
            </a:r>
            <a:r>
              <a:rPr lang="en-US" sz="2400" dirty="0"/>
              <a:t> </a:t>
            </a:r>
            <a:r>
              <a:rPr lang="en-US" sz="2400" dirty="0" err="1"/>
              <a:t>phòng</a:t>
            </a:r>
            <a:r>
              <a:rPr lang="en-US" sz="2400" dirty="0"/>
              <a:t> ‘NC’ </a:t>
            </a:r>
            <a:r>
              <a:rPr lang="en-US" sz="2400" dirty="0" err="1"/>
              <a:t>hoặc</a:t>
            </a:r>
            <a:r>
              <a:rPr lang="en-US" sz="2400" dirty="0"/>
              <a:t> </a:t>
            </a:r>
            <a:r>
              <a:rPr lang="en-US" sz="2400" dirty="0" err="1"/>
              <a:t>phòng</a:t>
            </a:r>
            <a:r>
              <a:rPr lang="en-US" sz="2400" dirty="0"/>
              <a:t> ‘DH’?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Hoten</a:t>
            </a:r>
            <a:r>
              <a:rPr lang="en-US" sz="2400" dirty="0"/>
              <a:t> from </a:t>
            </a:r>
            <a:r>
              <a:rPr lang="en-US" sz="2400" dirty="0" err="1"/>
              <a:t>NhanVien</a:t>
            </a:r>
            <a:r>
              <a:rPr lang="en-US" sz="2400" dirty="0"/>
              <a:t> where </a:t>
            </a:r>
            <a:r>
              <a:rPr lang="en-US" sz="2400" dirty="0" err="1"/>
              <a:t>MaPH</a:t>
            </a:r>
            <a:r>
              <a:rPr lang="en-US" sz="2400" dirty="0"/>
              <a:t> in (Select </a:t>
            </a:r>
            <a:r>
              <a:rPr lang="en-US" sz="2400" dirty="0" err="1"/>
              <a:t>MaPH</a:t>
            </a:r>
            <a:r>
              <a:rPr lang="en-US" sz="2400" dirty="0"/>
              <a:t> from PHONGBAN where </a:t>
            </a:r>
            <a:r>
              <a:rPr lang="en-US" sz="2400" dirty="0" err="1"/>
              <a:t>MaPH</a:t>
            </a:r>
            <a:r>
              <a:rPr lang="en-US" sz="2400" dirty="0"/>
              <a:t>=‘NC’ OR </a:t>
            </a:r>
            <a:r>
              <a:rPr lang="en-US" sz="2400" dirty="0" err="1"/>
              <a:t>MaPH</a:t>
            </a:r>
            <a:r>
              <a:rPr lang="en-US" sz="2400" dirty="0"/>
              <a:t>=‘DH’)</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1719422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7) Cho </a:t>
            </a:r>
            <a:r>
              <a:rPr lang="en-US" sz="2400" dirty="0" err="1"/>
              <a:t>biết</a:t>
            </a:r>
            <a:r>
              <a:rPr lang="en-US" sz="2400" dirty="0"/>
              <a:t> </a:t>
            </a:r>
            <a:r>
              <a:rPr lang="en-US" sz="2400" dirty="0" err="1"/>
              <a:t>mã</a:t>
            </a:r>
            <a:r>
              <a:rPr lang="en-US" sz="2400" dirty="0"/>
              <a:t> </a:t>
            </a:r>
            <a:r>
              <a:rPr lang="en-US" sz="2400" dirty="0" err="1"/>
              <a:t>số</a:t>
            </a:r>
            <a:r>
              <a:rPr lang="en-US" sz="2400" dirty="0"/>
              <a:t>, </a:t>
            </a:r>
            <a:r>
              <a:rPr lang="en-US" sz="2400" dirty="0" err="1"/>
              <a:t>họ</a:t>
            </a:r>
            <a:r>
              <a:rPr lang="en-US" sz="2400" dirty="0"/>
              <a:t> </a:t>
            </a:r>
            <a:r>
              <a:rPr lang="en-US" sz="2400" dirty="0" err="1"/>
              <a:t>tên</a:t>
            </a:r>
            <a:r>
              <a:rPr lang="en-US" sz="2400" dirty="0"/>
              <a:t>, </a:t>
            </a:r>
            <a:r>
              <a:rPr lang="en-US" sz="2400" dirty="0" err="1"/>
              <a:t>ngày</a:t>
            </a:r>
            <a:r>
              <a:rPr lang="en-US" sz="2400" dirty="0"/>
              <a:t> </a:t>
            </a:r>
            <a:r>
              <a:rPr lang="en-US" sz="2400" dirty="0" err="1"/>
              <a:t>tháng</a:t>
            </a:r>
            <a:r>
              <a:rPr lang="en-US" sz="2400" dirty="0"/>
              <a:t> </a:t>
            </a:r>
            <a:r>
              <a:rPr lang="en-US" sz="2400" dirty="0" err="1"/>
              <a:t>năm</a:t>
            </a:r>
            <a:r>
              <a:rPr lang="en-US" sz="2400" dirty="0"/>
              <a:t> </a:t>
            </a:r>
            <a:r>
              <a:rPr lang="en-US" sz="2400" dirty="0" err="1"/>
              <a:t>sinh</a:t>
            </a:r>
            <a:r>
              <a:rPr lang="en-US" sz="2400" dirty="0"/>
              <a:t> </a:t>
            </a:r>
            <a:r>
              <a:rPr lang="en-US" sz="2400" dirty="0" err="1"/>
              <a:t>của</a:t>
            </a:r>
            <a:r>
              <a:rPr lang="en-US" sz="2400" dirty="0"/>
              <a:t> </a:t>
            </a:r>
            <a:r>
              <a:rPr lang="en-US" sz="2400" dirty="0" err="1"/>
              <a:t>những</a:t>
            </a:r>
            <a:r>
              <a:rPr lang="en-US" sz="2400" dirty="0"/>
              <a:t> </a:t>
            </a:r>
            <a:r>
              <a:rPr lang="en-US" sz="2400" dirty="0" err="1"/>
              <a:t>nhân</a:t>
            </a:r>
            <a:r>
              <a:rPr lang="en-US" sz="2400" dirty="0"/>
              <a:t> </a:t>
            </a:r>
            <a:r>
              <a:rPr lang="en-US" sz="2400" dirty="0" err="1"/>
              <a:t>viên</a:t>
            </a:r>
            <a:r>
              <a:rPr lang="en-US" sz="2400" dirty="0"/>
              <a:t> </a:t>
            </a:r>
            <a:r>
              <a:rPr lang="en-US" sz="2400" dirty="0" err="1"/>
              <a:t>đã</a:t>
            </a:r>
            <a:r>
              <a:rPr lang="en-US" sz="2400" dirty="0"/>
              <a:t> </a:t>
            </a:r>
            <a:r>
              <a:rPr lang="en-US" sz="2400" dirty="0" err="1"/>
              <a:t>tham</a:t>
            </a:r>
            <a:r>
              <a:rPr lang="en-US" sz="2400" dirty="0"/>
              <a:t> </a:t>
            </a:r>
            <a:r>
              <a:rPr lang="en-US" sz="2400" dirty="0" err="1"/>
              <a:t>gia</a:t>
            </a:r>
            <a:r>
              <a:rPr lang="en-US" sz="2400" dirty="0"/>
              <a:t> </a:t>
            </a:r>
            <a:r>
              <a:rPr lang="en-US" sz="2400" dirty="0" err="1"/>
              <a:t>đề</a:t>
            </a:r>
            <a:r>
              <a:rPr lang="en-US" sz="2400" dirty="0"/>
              <a:t> </a:t>
            </a:r>
            <a:r>
              <a:rPr lang="en-US" sz="2400" dirty="0" err="1"/>
              <a:t>án</a:t>
            </a:r>
            <a:r>
              <a:rPr lang="en-US" sz="2400" dirty="0"/>
              <a:t>?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MaNV</a:t>
            </a:r>
            <a:r>
              <a:rPr lang="en-US" sz="2400" dirty="0"/>
              <a:t>, </a:t>
            </a:r>
            <a:r>
              <a:rPr lang="en-US" sz="2400" dirty="0" err="1"/>
              <a:t>HoTen</a:t>
            </a:r>
            <a:r>
              <a:rPr lang="en-US" sz="2400" dirty="0"/>
              <a:t>, NTNS from </a:t>
            </a:r>
            <a:r>
              <a:rPr lang="en-US" sz="2400" dirty="0" err="1"/>
              <a:t>NhanVien</a:t>
            </a:r>
            <a:r>
              <a:rPr lang="en-US" sz="2400" dirty="0"/>
              <a:t> where </a:t>
            </a:r>
            <a:r>
              <a:rPr lang="en-US" sz="2400" dirty="0" err="1"/>
              <a:t>MaNV</a:t>
            </a:r>
            <a:r>
              <a:rPr lang="en-US" sz="2400" dirty="0"/>
              <a:t> in (Select </a:t>
            </a:r>
            <a:r>
              <a:rPr lang="en-US" sz="2400" dirty="0" err="1"/>
              <a:t>MaNv</a:t>
            </a:r>
            <a:r>
              <a:rPr lang="en-US" sz="2400" dirty="0"/>
              <a:t> From </a:t>
            </a:r>
            <a:r>
              <a:rPr lang="en-US" sz="2400" dirty="0" err="1"/>
              <a:t>PhanCong</a:t>
            </a:r>
            <a:r>
              <a:rPr lang="en-US" sz="2400" dirty="0"/>
              <a:t>)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3296023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8) Cho </a:t>
            </a:r>
            <a:r>
              <a:rPr lang="en-US" sz="2400" dirty="0" err="1"/>
              <a:t>biết</a:t>
            </a:r>
            <a:r>
              <a:rPr lang="en-US" sz="2400" dirty="0"/>
              <a:t> </a:t>
            </a:r>
            <a:r>
              <a:rPr lang="en-US" sz="2400" dirty="0" err="1"/>
              <a:t>mã</a:t>
            </a:r>
            <a:r>
              <a:rPr lang="en-US" sz="2400" dirty="0"/>
              <a:t> </a:t>
            </a:r>
            <a:r>
              <a:rPr lang="en-US" sz="2400" dirty="0" err="1"/>
              <a:t>số</a:t>
            </a:r>
            <a:r>
              <a:rPr lang="en-US" sz="2400" dirty="0"/>
              <a:t>, </a:t>
            </a:r>
            <a:r>
              <a:rPr lang="en-US" sz="2400" dirty="0" err="1"/>
              <a:t>họ</a:t>
            </a:r>
            <a:r>
              <a:rPr lang="en-US" sz="2400" dirty="0"/>
              <a:t> </a:t>
            </a:r>
            <a:r>
              <a:rPr lang="en-US" sz="2400" dirty="0" err="1"/>
              <a:t>tên</a:t>
            </a:r>
            <a:r>
              <a:rPr lang="en-US" sz="2400" dirty="0"/>
              <a:t>, </a:t>
            </a:r>
            <a:r>
              <a:rPr lang="en-US" sz="2400" dirty="0" err="1"/>
              <a:t>ngày</a:t>
            </a:r>
            <a:r>
              <a:rPr lang="en-US" sz="2400" dirty="0"/>
              <a:t> </a:t>
            </a:r>
            <a:r>
              <a:rPr lang="en-US" sz="2400" dirty="0" err="1"/>
              <a:t>tháng</a:t>
            </a:r>
            <a:r>
              <a:rPr lang="en-US" sz="2400" dirty="0"/>
              <a:t> </a:t>
            </a:r>
            <a:r>
              <a:rPr lang="en-US" sz="2400" dirty="0" err="1"/>
              <a:t>năm</a:t>
            </a:r>
            <a:r>
              <a:rPr lang="en-US" sz="2400" dirty="0"/>
              <a:t> </a:t>
            </a:r>
            <a:r>
              <a:rPr lang="en-US" sz="2400" dirty="0" err="1"/>
              <a:t>sinh</a:t>
            </a:r>
            <a:r>
              <a:rPr lang="en-US" sz="2400" dirty="0"/>
              <a:t> </a:t>
            </a:r>
            <a:r>
              <a:rPr lang="en-US" sz="2400" dirty="0" err="1"/>
              <a:t>của</a:t>
            </a:r>
            <a:r>
              <a:rPr lang="en-US" sz="2400" dirty="0"/>
              <a:t> </a:t>
            </a:r>
            <a:r>
              <a:rPr lang="en-US" sz="2400" dirty="0" err="1"/>
              <a:t>những</a:t>
            </a:r>
            <a:r>
              <a:rPr lang="en-US" sz="2400" dirty="0"/>
              <a:t> </a:t>
            </a:r>
            <a:r>
              <a:rPr lang="en-US" sz="2400" dirty="0" err="1"/>
              <a:t>nhân</a:t>
            </a:r>
            <a:r>
              <a:rPr lang="en-US" sz="2400" dirty="0"/>
              <a:t> </a:t>
            </a:r>
            <a:r>
              <a:rPr lang="en-US" sz="2400" dirty="0" err="1"/>
              <a:t>viên</a:t>
            </a:r>
            <a:r>
              <a:rPr lang="en-US" sz="2400" dirty="0"/>
              <a:t> </a:t>
            </a:r>
            <a:r>
              <a:rPr lang="en-US" sz="2400" dirty="0" err="1"/>
              <a:t>không</a:t>
            </a:r>
            <a:r>
              <a:rPr lang="en-US" sz="2400" dirty="0"/>
              <a:t> </a:t>
            </a:r>
            <a:r>
              <a:rPr lang="en-US" sz="2400" dirty="0" err="1"/>
              <a:t>tham</a:t>
            </a:r>
            <a:r>
              <a:rPr lang="en-US" sz="2400" dirty="0"/>
              <a:t> </a:t>
            </a:r>
            <a:r>
              <a:rPr lang="en-US" sz="2400" dirty="0" err="1"/>
              <a:t>gia</a:t>
            </a:r>
            <a:r>
              <a:rPr lang="en-US" sz="2400" dirty="0"/>
              <a:t> </a:t>
            </a:r>
            <a:r>
              <a:rPr lang="en-US" sz="2400" dirty="0" err="1"/>
              <a:t>đề</a:t>
            </a:r>
            <a:r>
              <a:rPr lang="en-US" sz="2400" dirty="0"/>
              <a:t> </a:t>
            </a:r>
            <a:r>
              <a:rPr lang="en-US" sz="2400" dirty="0" err="1"/>
              <a:t>án</a:t>
            </a:r>
            <a:r>
              <a:rPr lang="en-US" sz="2400" dirty="0"/>
              <a:t> </a:t>
            </a:r>
            <a:r>
              <a:rPr lang="en-US" sz="2400" dirty="0" err="1"/>
              <a:t>nào</a:t>
            </a:r>
            <a:r>
              <a:rPr lang="en-US" sz="2400" dirty="0"/>
              <a:t>?</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MaNV</a:t>
            </a:r>
            <a:r>
              <a:rPr lang="en-US" sz="2400" dirty="0"/>
              <a:t>, </a:t>
            </a:r>
            <a:r>
              <a:rPr lang="en-US" sz="2400" dirty="0" err="1"/>
              <a:t>HoTen</a:t>
            </a:r>
            <a:r>
              <a:rPr lang="en-US" sz="2400" dirty="0"/>
              <a:t>, NTNS from </a:t>
            </a:r>
            <a:r>
              <a:rPr lang="en-US" sz="2400" dirty="0" err="1"/>
              <a:t>NhanVien</a:t>
            </a:r>
            <a:r>
              <a:rPr lang="en-US" sz="2400" dirty="0"/>
              <a:t> where </a:t>
            </a:r>
            <a:r>
              <a:rPr lang="en-US" sz="2400" dirty="0" err="1"/>
              <a:t>MaNV</a:t>
            </a:r>
            <a:r>
              <a:rPr lang="en-US" sz="2400" dirty="0"/>
              <a:t> not in (Select </a:t>
            </a:r>
            <a:r>
              <a:rPr lang="en-US" sz="2400" dirty="0" err="1"/>
              <a:t>MaNv</a:t>
            </a:r>
            <a:r>
              <a:rPr lang="en-US" sz="2400" dirty="0"/>
              <a:t> From </a:t>
            </a:r>
            <a:r>
              <a:rPr lang="en-US" sz="2400" dirty="0" err="1"/>
              <a:t>PhanCong</a:t>
            </a:r>
            <a:r>
              <a:rPr lang="en-US" sz="2400" dirty="0"/>
              <a:t>)</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2108986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9) Cho </a:t>
            </a:r>
            <a:r>
              <a:rPr lang="en-US" sz="2400" dirty="0" err="1"/>
              <a:t>biết</a:t>
            </a:r>
            <a:r>
              <a:rPr lang="en-US" sz="2400" dirty="0"/>
              <a:t> </a:t>
            </a:r>
            <a:r>
              <a:rPr lang="en-US" sz="2400" dirty="0" err="1"/>
              <a:t>tên</a:t>
            </a:r>
            <a:r>
              <a:rPr lang="en-US" sz="2400" dirty="0"/>
              <a:t> </a:t>
            </a:r>
            <a:r>
              <a:rPr lang="en-US" sz="2400" dirty="0" err="1"/>
              <a:t>phòng</a:t>
            </a:r>
            <a:r>
              <a:rPr lang="en-US" sz="2400" dirty="0"/>
              <a:t> ban </a:t>
            </a:r>
            <a:r>
              <a:rPr lang="en-US" sz="2400" dirty="0" err="1"/>
              <a:t>không</a:t>
            </a:r>
            <a:r>
              <a:rPr lang="en-US" sz="2400" dirty="0"/>
              <a:t> </a:t>
            </a:r>
            <a:r>
              <a:rPr lang="en-US" sz="2400" dirty="0" err="1"/>
              <a:t>chủ</a:t>
            </a:r>
            <a:r>
              <a:rPr lang="en-US" sz="2400" dirty="0"/>
              <a:t> </a:t>
            </a:r>
            <a:r>
              <a:rPr lang="en-US" sz="2400" dirty="0" err="1"/>
              <a:t>trì</a:t>
            </a:r>
            <a:r>
              <a:rPr lang="en-US" sz="2400" dirty="0"/>
              <a:t> </a:t>
            </a:r>
            <a:r>
              <a:rPr lang="en-US" sz="2400" dirty="0" err="1"/>
              <a:t>các</a:t>
            </a:r>
            <a:r>
              <a:rPr lang="en-US" sz="2400" dirty="0"/>
              <a:t> </a:t>
            </a:r>
            <a:r>
              <a:rPr lang="en-US" sz="2400" dirty="0" err="1"/>
              <a:t>đề</a:t>
            </a:r>
            <a:r>
              <a:rPr lang="en-US" sz="2400" dirty="0"/>
              <a:t> </a:t>
            </a:r>
            <a:r>
              <a:rPr lang="en-US" sz="2400" dirty="0" err="1"/>
              <a:t>án</a:t>
            </a:r>
            <a:r>
              <a:rPr lang="en-US" sz="2400" dirty="0"/>
              <a:t> </a:t>
            </a:r>
            <a:r>
              <a:rPr lang="en-US" sz="2400" dirty="0" err="1"/>
              <a:t>triển</a:t>
            </a:r>
            <a:r>
              <a:rPr lang="en-US" sz="2400" dirty="0"/>
              <a:t> </a:t>
            </a:r>
            <a:r>
              <a:rPr lang="en-US" sz="2400" dirty="0" err="1"/>
              <a:t>khai</a:t>
            </a:r>
            <a:r>
              <a:rPr lang="en-US" sz="2400" dirty="0"/>
              <a:t> </a:t>
            </a:r>
            <a:r>
              <a:rPr lang="en-US" sz="2400" dirty="0" err="1"/>
              <a:t>năm</a:t>
            </a:r>
            <a:r>
              <a:rPr lang="en-US" sz="2400" dirty="0"/>
              <a:t> 2005? </a:t>
            </a:r>
            <a:r>
              <a:rPr lang="en-US" sz="2400" dirty="0" err="1"/>
              <a:t>Gợi</a:t>
            </a:r>
            <a:r>
              <a:rPr lang="en-US" sz="2400" dirty="0"/>
              <a:t> ý: </a:t>
            </a:r>
            <a:r>
              <a:rPr lang="en-US" sz="2400" dirty="0" err="1"/>
              <a:t>thực</a:t>
            </a:r>
            <a:r>
              <a:rPr lang="en-US" sz="2400" dirty="0"/>
              <a:t> </a:t>
            </a:r>
            <a:r>
              <a:rPr lang="en-US" sz="2400" dirty="0" err="1"/>
              <a:t>hiện</a:t>
            </a:r>
            <a:r>
              <a:rPr lang="en-US" sz="2400" dirty="0"/>
              <a:t> </a:t>
            </a:r>
            <a:r>
              <a:rPr lang="en-US" sz="2400" dirty="0" err="1"/>
              <a:t>câu</a:t>
            </a:r>
            <a:r>
              <a:rPr lang="en-US" sz="2400" dirty="0"/>
              <a:t> </a:t>
            </a:r>
            <a:r>
              <a:rPr lang="en-US" sz="2400" dirty="0" err="1"/>
              <a:t>truy</a:t>
            </a:r>
            <a:r>
              <a:rPr lang="en-US" sz="2400" dirty="0"/>
              <a:t> </a:t>
            </a:r>
            <a:r>
              <a:rPr lang="en-US" sz="2400" dirty="0" err="1"/>
              <a:t>vấn</a:t>
            </a:r>
            <a:r>
              <a:rPr lang="en-US" sz="2400" dirty="0"/>
              <a:t> “</a:t>
            </a:r>
            <a:r>
              <a:rPr lang="en-US" sz="2400" dirty="0" err="1"/>
              <a:t>tìm</a:t>
            </a:r>
            <a:r>
              <a:rPr lang="en-US" sz="2400" dirty="0"/>
              <a:t> </a:t>
            </a:r>
            <a:r>
              <a:rPr lang="en-US" sz="2400" dirty="0" err="1"/>
              <a:t>phòng</a:t>
            </a:r>
            <a:r>
              <a:rPr lang="en-US" sz="2400" dirty="0"/>
              <a:t> ban </a:t>
            </a:r>
            <a:r>
              <a:rPr lang="en-US" sz="2400" dirty="0" err="1"/>
              <a:t>chủ</a:t>
            </a:r>
            <a:r>
              <a:rPr lang="en-US" sz="2400" dirty="0"/>
              <a:t> </a:t>
            </a:r>
            <a:r>
              <a:rPr lang="en-US" sz="2400" dirty="0" err="1"/>
              <a:t>trì</a:t>
            </a:r>
            <a:r>
              <a:rPr lang="en-US" sz="2400" dirty="0"/>
              <a:t> </a:t>
            </a:r>
            <a:r>
              <a:rPr lang="en-US" sz="2400" dirty="0" err="1"/>
              <a:t>các</a:t>
            </a:r>
            <a:r>
              <a:rPr lang="en-US" sz="2400" dirty="0"/>
              <a:t> </a:t>
            </a:r>
            <a:r>
              <a:rPr lang="en-US" sz="2400" dirty="0" err="1"/>
              <a:t>đề</a:t>
            </a:r>
            <a:r>
              <a:rPr lang="en-US" sz="2400" dirty="0"/>
              <a:t> </a:t>
            </a:r>
            <a:r>
              <a:rPr lang="en-US" sz="2400" dirty="0" err="1"/>
              <a:t>án</a:t>
            </a:r>
            <a:r>
              <a:rPr lang="en-US" sz="2400" dirty="0"/>
              <a:t> </a:t>
            </a:r>
            <a:r>
              <a:rPr lang="en-US" sz="2400" dirty="0" err="1"/>
              <a:t>triển</a:t>
            </a:r>
            <a:r>
              <a:rPr lang="en-US" sz="2400" dirty="0"/>
              <a:t> </a:t>
            </a:r>
            <a:r>
              <a:rPr lang="en-US" sz="2400" dirty="0" err="1"/>
              <a:t>khai</a:t>
            </a:r>
            <a:r>
              <a:rPr lang="en-US" sz="2400" dirty="0"/>
              <a:t> </a:t>
            </a:r>
            <a:r>
              <a:rPr lang="en-US" sz="2400" dirty="0" err="1"/>
              <a:t>năm</a:t>
            </a:r>
            <a:r>
              <a:rPr lang="en-US" sz="2400" dirty="0"/>
              <a:t> 2005”, </a:t>
            </a:r>
            <a:r>
              <a:rPr lang="en-US" sz="2400" dirty="0" err="1"/>
              <a:t>sau</a:t>
            </a:r>
            <a:r>
              <a:rPr lang="en-US" sz="2400" dirty="0"/>
              <a:t> </a:t>
            </a:r>
            <a:r>
              <a:rPr lang="en-US" sz="2400" dirty="0" err="1"/>
              <a:t>đó</a:t>
            </a:r>
            <a:r>
              <a:rPr lang="en-US" sz="2400" dirty="0"/>
              <a:t> </a:t>
            </a:r>
            <a:r>
              <a:rPr lang="en-US" sz="2400" dirty="0" err="1"/>
              <a:t>lấy</a:t>
            </a:r>
            <a:r>
              <a:rPr lang="en-US" sz="2400" dirty="0"/>
              <a:t> </a:t>
            </a:r>
            <a:r>
              <a:rPr lang="en-US" sz="2400" dirty="0" err="1"/>
              <a:t>phần</a:t>
            </a:r>
            <a:r>
              <a:rPr lang="en-US" sz="2400" dirty="0"/>
              <a:t> </a:t>
            </a:r>
            <a:r>
              <a:rPr lang="en-US" sz="2400" dirty="0" err="1"/>
              <a:t>bù</a:t>
            </a:r>
            <a:r>
              <a:rPr lang="en-US" sz="2400" dirty="0"/>
              <a:t>.</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TenPH</a:t>
            </a:r>
            <a:r>
              <a:rPr lang="en-US" sz="2400" dirty="0"/>
              <a:t> from </a:t>
            </a:r>
            <a:r>
              <a:rPr lang="en-US" sz="2400" dirty="0" err="1"/>
              <a:t>PhongBan</a:t>
            </a:r>
            <a:r>
              <a:rPr lang="en-US" sz="2400" dirty="0"/>
              <a:t> where </a:t>
            </a:r>
            <a:r>
              <a:rPr lang="en-US" sz="2400" dirty="0" err="1"/>
              <a:t>MaPH</a:t>
            </a:r>
            <a:r>
              <a:rPr lang="en-US" sz="2400" dirty="0"/>
              <a:t> not in (Select DISTINCT </a:t>
            </a:r>
            <a:r>
              <a:rPr lang="en-US" sz="2400" dirty="0" err="1"/>
              <a:t>Phong</a:t>
            </a:r>
            <a:r>
              <a:rPr lang="en-US" sz="2400" dirty="0"/>
              <a:t> from DEAN where </a:t>
            </a:r>
            <a:r>
              <a:rPr lang="en-US" sz="2400" dirty="0" err="1"/>
              <a:t>NamThucHien</a:t>
            </a:r>
            <a:r>
              <a:rPr lang="en-US" sz="2400" dirty="0"/>
              <a:t>=2005)</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2119113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10) </a:t>
            </a:r>
            <a:r>
              <a:rPr lang="vi-VN" sz="2400" dirty="0"/>
              <a:t>Liệt kê mã nhân viên, ngày tháng năm sinh, mức lương của nhân viên có tên “Nguyễn Tường Linh”?</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vi-VN" sz="2400" dirty="0"/>
              <a:t>Select MaNV, NTNS, Luong from NhanVien where HoTen = ‘Nguyễn Tường Linh’</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1178605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11) </a:t>
            </a:r>
            <a:r>
              <a:rPr lang="en-US" sz="2400" dirty="0" err="1"/>
              <a:t>Tìm</a:t>
            </a:r>
            <a:r>
              <a:rPr lang="en-US" sz="2400" dirty="0"/>
              <a:t> </a:t>
            </a:r>
            <a:r>
              <a:rPr lang="en-US" sz="2400" dirty="0" err="1"/>
              <a:t>những</a:t>
            </a:r>
            <a:r>
              <a:rPr lang="en-US" sz="2400" dirty="0"/>
              <a:t> </a:t>
            </a:r>
            <a:r>
              <a:rPr lang="en-US" sz="2400" dirty="0" err="1"/>
              <a:t>nhân</a:t>
            </a:r>
            <a:r>
              <a:rPr lang="en-US" sz="2400" dirty="0"/>
              <a:t> </a:t>
            </a:r>
            <a:r>
              <a:rPr lang="en-US" sz="2400" dirty="0" err="1"/>
              <a:t>viên</a:t>
            </a:r>
            <a:r>
              <a:rPr lang="en-US" sz="2400" dirty="0"/>
              <a:t> </a:t>
            </a:r>
            <a:r>
              <a:rPr lang="en-US" sz="2400" dirty="0" err="1"/>
              <a:t>có</a:t>
            </a:r>
            <a:r>
              <a:rPr lang="en-US" sz="2400" dirty="0"/>
              <a:t> </a:t>
            </a:r>
            <a:r>
              <a:rPr lang="en-US" sz="2400" dirty="0" err="1"/>
              <a:t>họ</a:t>
            </a:r>
            <a:r>
              <a:rPr lang="en-US" sz="2400" dirty="0"/>
              <a:t> </a:t>
            </a:r>
            <a:r>
              <a:rPr lang="en-US" sz="2400" dirty="0" err="1"/>
              <a:t>Nguyễn</a:t>
            </a:r>
            <a:r>
              <a:rPr lang="en-US" sz="2400" dirty="0"/>
              <a:t>.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MaNV</a:t>
            </a:r>
            <a:r>
              <a:rPr lang="en-US" sz="2400" dirty="0"/>
              <a:t>, </a:t>
            </a:r>
            <a:r>
              <a:rPr lang="en-US" sz="2400" dirty="0" err="1"/>
              <a:t>HoTen</a:t>
            </a:r>
            <a:r>
              <a:rPr lang="en-US" sz="2400" dirty="0"/>
              <a:t> from </a:t>
            </a:r>
            <a:r>
              <a:rPr lang="en-US" sz="2400" dirty="0" err="1"/>
              <a:t>NhanVien</a:t>
            </a:r>
            <a:r>
              <a:rPr lang="en-US" sz="2400" dirty="0"/>
              <a:t> where </a:t>
            </a:r>
            <a:r>
              <a:rPr lang="en-US" sz="2400" dirty="0" err="1"/>
              <a:t>HoTen</a:t>
            </a:r>
            <a:r>
              <a:rPr lang="en-US" sz="2400" dirty="0"/>
              <a:t> like ‘</a:t>
            </a:r>
            <a:r>
              <a:rPr lang="en-US" sz="2400" dirty="0" err="1"/>
              <a:t>Nguyễn</a:t>
            </a:r>
            <a:r>
              <a:rPr lang="en-US" sz="2400" dirty="0"/>
              <a:t>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912003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12) </a:t>
            </a:r>
            <a:r>
              <a:rPr lang="en-US" sz="2400" dirty="0" err="1"/>
              <a:t>Tìm</a:t>
            </a:r>
            <a:r>
              <a:rPr lang="en-US" sz="2400" dirty="0"/>
              <a:t> </a:t>
            </a:r>
            <a:r>
              <a:rPr lang="en-US" sz="2400" dirty="0" err="1"/>
              <a:t>những</a:t>
            </a:r>
            <a:r>
              <a:rPr lang="en-US" sz="2400" dirty="0"/>
              <a:t> </a:t>
            </a:r>
            <a:r>
              <a:rPr lang="en-US" sz="2400" dirty="0" err="1"/>
              <a:t>nhân</a:t>
            </a:r>
            <a:r>
              <a:rPr lang="en-US" sz="2400" dirty="0"/>
              <a:t> </a:t>
            </a:r>
            <a:r>
              <a:rPr lang="en-US" sz="2400" dirty="0" err="1"/>
              <a:t>viên</a:t>
            </a:r>
            <a:r>
              <a:rPr lang="en-US" sz="2400" dirty="0"/>
              <a:t> </a:t>
            </a:r>
            <a:r>
              <a:rPr lang="en-US" sz="2400" dirty="0" err="1"/>
              <a:t>có</a:t>
            </a:r>
            <a:r>
              <a:rPr lang="en-US" sz="2400" dirty="0"/>
              <a:t> </a:t>
            </a:r>
            <a:r>
              <a:rPr lang="en-US" sz="2400" dirty="0" err="1"/>
              <a:t>tên</a:t>
            </a:r>
            <a:r>
              <a:rPr lang="en-US" sz="2400" dirty="0"/>
              <a:t> Lan.</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MaNV</a:t>
            </a:r>
            <a:r>
              <a:rPr lang="en-US" sz="2400" dirty="0"/>
              <a:t>, </a:t>
            </a:r>
            <a:r>
              <a:rPr lang="en-US" sz="2400" dirty="0" err="1"/>
              <a:t>HoTen</a:t>
            </a:r>
            <a:r>
              <a:rPr lang="en-US" sz="2400" dirty="0"/>
              <a:t> from </a:t>
            </a:r>
            <a:r>
              <a:rPr lang="en-US" sz="2400" dirty="0" err="1"/>
              <a:t>NhanVien</a:t>
            </a:r>
            <a:r>
              <a:rPr lang="en-US" sz="2400" dirty="0"/>
              <a:t> where </a:t>
            </a:r>
            <a:r>
              <a:rPr lang="en-US" sz="2400" dirty="0" err="1"/>
              <a:t>HoTen</a:t>
            </a:r>
            <a:r>
              <a:rPr lang="en-US" sz="2400" dirty="0"/>
              <a:t> like ‘% Lan’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2866480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13) </a:t>
            </a:r>
            <a:r>
              <a:rPr lang="en-US" sz="2400" dirty="0" err="1"/>
              <a:t>Tìm</a:t>
            </a:r>
            <a:r>
              <a:rPr lang="en-US" sz="2400" dirty="0"/>
              <a:t> </a:t>
            </a:r>
            <a:r>
              <a:rPr lang="en-US" sz="2400" dirty="0" err="1"/>
              <a:t>những</a:t>
            </a:r>
            <a:r>
              <a:rPr lang="en-US" sz="2400" dirty="0"/>
              <a:t> </a:t>
            </a:r>
            <a:r>
              <a:rPr lang="en-US" sz="2400" dirty="0" err="1"/>
              <a:t>nhân</a:t>
            </a:r>
            <a:r>
              <a:rPr lang="en-US" sz="2400" dirty="0"/>
              <a:t> </a:t>
            </a:r>
            <a:r>
              <a:rPr lang="en-US" sz="2400" dirty="0" err="1"/>
              <a:t>viên</a:t>
            </a:r>
            <a:r>
              <a:rPr lang="en-US" sz="2400" dirty="0"/>
              <a:t> </a:t>
            </a:r>
            <a:r>
              <a:rPr lang="en-US" sz="2400" dirty="0" err="1"/>
              <a:t>có</a:t>
            </a:r>
            <a:r>
              <a:rPr lang="en-US" sz="2400" dirty="0"/>
              <a:t> </a:t>
            </a:r>
            <a:r>
              <a:rPr lang="en-US" sz="2400" dirty="0" err="1"/>
              <a:t>tên</a:t>
            </a:r>
            <a:r>
              <a:rPr lang="en-US" sz="2400" dirty="0"/>
              <a:t> </a:t>
            </a:r>
            <a:r>
              <a:rPr lang="en-US" sz="2400" dirty="0" err="1"/>
              <a:t>lót</a:t>
            </a:r>
            <a:r>
              <a:rPr lang="en-US" sz="2400" dirty="0"/>
              <a:t> </a:t>
            </a:r>
            <a:r>
              <a:rPr lang="en-US" sz="2400" dirty="0" err="1"/>
              <a:t>là</a:t>
            </a:r>
            <a:r>
              <a:rPr lang="en-US" sz="2400" dirty="0"/>
              <a:t> “</a:t>
            </a:r>
            <a:r>
              <a:rPr lang="en-US" sz="2400" dirty="0" err="1"/>
              <a:t>Văn</a:t>
            </a:r>
            <a:r>
              <a:rPr lang="en-US" sz="2400" dirty="0"/>
              <a:t>”.</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MaNV</a:t>
            </a:r>
            <a:r>
              <a:rPr lang="en-US" sz="2400" dirty="0"/>
              <a:t>, </a:t>
            </a:r>
            <a:r>
              <a:rPr lang="en-US" sz="2400" dirty="0" err="1"/>
              <a:t>HoTen</a:t>
            </a:r>
            <a:r>
              <a:rPr lang="en-US" sz="2400" dirty="0"/>
              <a:t> from </a:t>
            </a:r>
            <a:r>
              <a:rPr lang="en-US" sz="2400" dirty="0" err="1"/>
              <a:t>NhanVien</a:t>
            </a:r>
            <a:r>
              <a:rPr lang="en-US" sz="2400" dirty="0"/>
              <a:t> where </a:t>
            </a:r>
            <a:r>
              <a:rPr lang="en-US" sz="2400" dirty="0" err="1"/>
              <a:t>HoTen</a:t>
            </a:r>
            <a:r>
              <a:rPr lang="en-US" sz="2400" dirty="0"/>
              <a:t> like ‘% </a:t>
            </a:r>
            <a:r>
              <a:rPr lang="en-US" sz="2400" dirty="0" err="1"/>
              <a:t>Văn</a:t>
            </a:r>
            <a:r>
              <a:rPr lang="en-US" sz="2400" dirty="0"/>
              <a:t>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2634152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14) </a:t>
            </a:r>
            <a:r>
              <a:rPr lang="en-US" sz="2400" dirty="0" err="1"/>
              <a:t>Tìm</a:t>
            </a:r>
            <a:r>
              <a:rPr lang="en-US" sz="2400" dirty="0"/>
              <a:t> </a:t>
            </a:r>
            <a:r>
              <a:rPr lang="en-US" sz="2400" dirty="0" err="1"/>
              <a:t>những</a:t>
            </a:r>
            <a:r>
              <a:rPr lang="en-US" sz="2400" dirty="0"/>
              <a:t> </a:t>
            </a:r>
            <a:r>
              <a:rPr lang="en-US" sz="2400" dirty="0" err="1"/>
              <a:t>nhân</a:t>
            </a:r>
            <a:r>
              <a:rPr lang="en-US" sz="2400" dirty="0"/>
              <a:t> </a:t>
            </a:r>
            <a:r>
              <a:rPr lang="en-US" sz="2400" dirty="0" err="1"/>
              <a:t>viên</a:t>
            </a:r>
            <a:r>
              <a:rPr lang="en-US" sz="2400" dirty="0"/>
              <a:t> </a:t>
            </a:r>
            <a:r>
              <a:rPr lang="en-US" sz="2400" dirty="0" err="1"/>
              <a:t>tên</a:t>
            </a:r>
            <a:r>
              <a:rPr lang="en-US" sz="2400" dirty="0"/>
              <a:t> </a:t>
            </a:r>
            <a:r>
              <a:rPr lang="en-US" sz="2400" dirty="0" err="1"/>
              <a:t>có</a:t>
            </a:r>
            <a:r>
              <a:rPr lang="en-US" sz="2400" dirty="0"/>
              <a:t> </a:t>
            </a:r>
            <a:r>
              <a:rPr lang="en-US" sz="2400" dirty="0" err="1"/>
              <a:t>tên</a:t>
            </a:r>
            <a:r>
              <a:rPr lang="en-US" sz="2400" dirty="0"/>
              <a:t> ‘</a:t>
            </a:r>
            <a:r>
              <a:rPr lang="en-US" sz="2400" dirty="0" err="1"/>
              <a:t>Nguyễn</a:t>
            </a:r>
            <a:r>
              <a:rPr lang="en-US" sz="2400" dirty="0"/>
              <a:t> La_’ (</a:t>
            </a:r>
            <a:r>
              <a:rPr lang="en-US" sz="2400" dirty="0" err="1"/>
              <a:t>ví</a:t>
            </a:r>
            <a:r>
              <a:rPr lang="en-US" sz="2400" dirty="0"/>
              <a:t> </a:t>
            </a:r>
            <a:r>
              <a:rPr lang="en-US" sz="2400" dirty="0" err="1"/>
              <a:t>dụ</a:t>
            </a:r>
            <a:r>
              <a:rPr lang="en-US" sz="2400" dirty="0"/>
              <a:t> Lam, Lan)</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MaNV</a:t>
            </a:r>
            <a:r>
              <a:rPr lang="en-US" sz="2400" dirty="0"/>
              <a:t>, </a:t>
            </a:r>
            <a:r>
              <a:rPr lang="en-US" sz="2400" dirty="0" err="1"/>
              <a:t>HoTen</a:t>
            </a:r>
            <a:r>
              <a:rPr lang="en-US" sz="2400" dirty="0"/>
              <a:t> from </a:t>
            </a:r>
            <a:r>
              <a:rPr lang="en-US" sz="2400" dirty="0" err="1"/>
              <a:t>NhanVien</a:t>
            </a:r>
            <a:r>
              <a:rPr lang="en-US" sz="2400" dirty="0"/>
              <a:t> where </a:t>
            </a:r>
            <a:r>
              <a:rPr lang="en-US" sz="2400" dirty="0" err="1"/>
              <a:t>HoTen</a:t>
            </a:r>
            <a:r>
              <a:rPr lang="en-US" sz="2400" dirty="0"/>
              <a:t> like ‘</a:t>
            </a:r>
            <a:r>
              <a:rPr lang="en-US" sz="2400" dirty="0" err="1"/>
              <a:t>Nguyễn</a:t>
            </a:r>
            <a:r>
              <a:rPr lang="en-US" sz="2400" dirty="0"/>
              <a:t> La_’</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4066439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15) </a:t>
            </a:r>
            <a:r>
              <a:rPr lang="en-US" sz="2400" dirty="0" err="1"/>
              <a:t>Tính</a:t>
            </a:r>
            <a:r>
              <a:rPr lang="en-US" sz="2400" dirty="0"/>
              <a:t> </a:t>
            </a:r>
            <a:r>
              <a:rPr lang="en-US" sz="2400" dirty="0" err="1"/>
              <a:t>số</a:t>
            </a:r>
            <a:r>
              <a:rPr lang="en-US" sz="2400" dirty="0"/>
              <a:t> </a:t>
            </a:r>
            <a:r>
              <a:rPr lang="en-US" sz="2400" dirty="0" err="1"/>
              <a:t>nhân</a:t>
            </a:r>
            <a:r>
              <a:rPr lang="en-US" sz="2400" dirty="0"/>
              <a:t> </a:t>
            </a:r>
            <a:r>
              <a:rPr lang="en-US" sz="2400" dirty="0" err="1"/>
              <a:t>viên</a:t>
            </a:r>
            <a:r>
              <a:rPr lang="en-US" sz="2400" dirty="0"/>
              <a:t> </a:t>
            </a:r>
            <a:r>
              <a:rPr lang="en-US" sz="2400" dirty="0" err="1"/>
              <a:t>của</a:t>
            </a:r>
            <a:r>
              <a:rPr lang="en-US" sz="2400" dirty="0"/>
              <a:t> </a:t>
            </a:r>
            <a:r>
              <a:rPr lang="en-US" sz="2400" dirty="0" err="1"/>
              <a:t>công</a:t>
            </a:r>
            <a:r>
              <a:rPr lang="en-US" sz="2400" dirty="0"/>
              <a:t> ty</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COUNT(</a:t>
            </a:r>
            <a:r>
              <a:rPr lang="en-US" sz="2400" dirty="0" err="1"/>
              <a:t>MaNV</a:t>
            </a:r>
            <a:r>
              <a:rPr lang="en-US" sz="2400" dirty="0"/>
              <a:t>) as </a:t>
            </a:r>
            <a:r>
              <a:rPr lang="en-US" sz="2400" dirty="0" err="1"/>
              <a:t>SoNV</a:t>
            </a:r>
            <a:r>
              <a:rPr lang="en-US" sz="2400" dirty="0"/>
              <a:t> from </a:t>
            </a:r>
            <a:r>
              <a:rPr lang="en-US" sz="2400" dirty="0" err="1"/>
              <a:t>NhanVien</a:t>
            </a:r>
            <a:r>
              <a:rPr lang="en-US" sz="2400" dirty="0"/>
              <a:t>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3555082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a:extLst>
              <a:ext uri="{FF2B5EF4-FFF2-40B4-BE49-F238E27FC236}">
                <a16:creationId xmlns:a16="http://schemas.microsoft.com/office/drawing/2014/main" id="{E2A5AD5D-B417-4BAE-BEE3-B1279B9A8B7A}"/>
              </a:ext>
            </a:extLst>
          </p:cNvPr>
          <p:cNvSpPr>
            <a:spLocks noChangeArrowheads="1"/>
          </p:cNvSpPr>
          <p:nvPr/>
        </p:nvSpPr>
        <p:spPr bwMode="auto">
          <a:xfrm>
            <a:off x="1046163" y="788988"/>
            <a:ext cx="7793037" cy="658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3600">
                <a:solidFill>
                  <a:srgbClr val="800000"/>
                </a:solidFill>
                <a:latin typeface="Arial" panose="020B0604020202020204" pitchFamily="34" charset="0"/>
              </a:rPr>
              <a:t>Tạo bảng - CREATE TABLE</a:t>
            </a:r>
          </a:p>
        </p:txBody>
      </p:sp>
      <p:sp>
        <p:nvSpPr>
          <p:cNvPr id="32771" name="Rectangle 3">
            <a:extLst>
              <a:ext uri="{FF2B5EF4-FFF2-40B4-BE49-F238E27FC236}">
                <a16:creationId xmlns:a16="http://schemas.microsoft.com/office/drawing/2014/main" id="{5AF5BF18-458F-42B5-AE2B-B8AE7396FA67}"/>
              </a:ext>
            </a:extLst>
          </p:cNvPr>
          <p:cNvSpPr>
            <a:spLocks noChangeArrowheads="1"/>
          </p:cNvSpPr>
          <p:nvPr/>
        </p:nvSpPr>
        <p:spPr bwMode="auto">
          <a:xfrm>
            <a:off x="914400" y="1828800"/>
            <a:ext cx="8153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lvl1pPr marL="265113" indent="-2651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bg2"/>
              </a:buClr>
              <a:buSzPct val="75000"/>
              <a:buFont typeface="Wingdings" panose="05000000000000000000" pitchFamily="2" charset="2"/>
              <a:buNone/>
            </a:pPr>
            <a:r>
              <a:rPr lang="en-US" altLang="en-US" sz="2000">
                <a:solidFill>
                  <a:srgbClr val="990000"/>
                </a:solidFill>
                <a:latin typeface="Arial" panose="020B0604020202020204" pitchFamily="34" charset="0"/>
              </a:rPr>
              <a:t>Cột tính toán - Computed column</a:t>
            </a:r>
          </a:p>
          <a:p>
            <a:pPr algn="just" eaLnBrk="1" hangingPunct="1">
              <a:buClr>
                <a:schemeClr val="bg2"/>
              </a:buClr>
              <a:buSzPct val="75000"/>
              <a:buFont typeface="Wingdings" panose="05000000000000000000" pitchFamily="2" charset="2"/>
              <a:buChar char="n"/>
            </a:pPr>
            <a:r>
              <a:rPr lang="en-US" altLang="en-US" sz="2000" i="1">
                <a:latin typeface="Arial" panose="020B0604020202020204" pitchFamily="34" charset="0"/>
              </a:rPr>
              <a:t>Cú pháp:</a:t>
            </a:r>
          </a:p>
          <a:p>
            <a:pPr eaLnBrk="1" hangingPunct="1">
              <a:buClr>
                <a:schemeClr val="bg2"/>
              </a:buClr>
              <a:buSzPct val="75000"/>
              <a:buFont typeface="Wingdings" panose="05000000000000000000" pitchFamily="2" charset="2"/>
              <a:buNone/>
            </a:pPr>
            <a:r>
              <a:rPr lang="en-US" altLang="en-US" sz="2000" i="1">
                <a:latin typeface="Arial" panose="020B0604020202020204" pitchFamily="34" charset="0"/>
              </a:rPr>
              <a:t>	</a:t>
            </a:r>
            <a:r>
              <a:rPr lang="en-US" altLang="en-US" sz="2000" i="1">
                <a:solidFill>
                  <a:srgbClr val="800000"/>
                </a:solidFill>
                <a:latin typeface="Arial" panose="020B0604020202020204" pitchFamily="34" charset="0"/>
              </a:rPr>
              <a:t>column_name </a:t>
            </a:r>
            <a:r>
              <a:rPr lang="en-US" altLang="en-US" sz="2000">
                <a:solidFill>
                  <a:srgbClr val="800000"/>
                </a:solidFill>
                <a:latin typeface="Arial" panose="020B0604020202020204" pitchFamily="34" charset="0"/>
              </a:rPr>
              <a:t>AS  c</a:t>
            </a:r>
            <a:r>
              <a:rPr lang="en-US" altLang="en-US" sz="2000" i="1">
                <a:solidFill>
                  <a:srgbClr val="800000"/>
                </a:solidFill>
                <a:latin typeface="Arial" panose="020B0604020202020204" pitchFamily="34" charset="0"/>
              </a:rPr>
              <a:t>omputed_column_expression</a:t>
            </a:r>
          </a:p>
          <a:p>
            <a:pPr algn="just" eaLnBrk="1" hangingPunct="1">
              <a:buClr>
                <a:schemeClr val="bg2"/>
              </a:buClr>
              <a:buSzPct val="75000"/>
              <a:buFont typeface="Wingdings" panose="05000000000000000000" pitchFamily="2" charset="2"/>
              <a:buChar char="n"/>
            </a:pPr>
            <a:r>
              <a:rPr lang="en-US" altLang="en-US" sz="2000">
                <a:latin typeface="Arial" panose="020B0604020202020204" pitchFamily="34" charset="0"/>
              </a:rPr>
              <a:t>Là một cột ảo không được lưu trữ vật lý trong bảng. Nó được tính toán dựa vào các cột khác trong cùng bảng thông qua 1 biểu thức. Ví dụ : cost AS price * qty.</a:t>
            </a:r>
          </a:p>
          <a:p>
            <a:pPr algn="just" eaLnBrk="1" hangingPunct="1">
              <a:buClr>
                <a:schemeClr val="bg2"/>
              </a:buClr>
              <a:buSzPct val="75000"/>
              <a:buFont typeface="Wingdings" panose="05000000000000000000" pitchFamily="2" charset="2"/>
              <a:buChar char="n"/>
            </a:pPr>
            <a:r>
              <a:rPr lang="en-US" altLang="en-US" sz="2000">
                <a:latin typeface="Arial" panose="020B0604020202020204" pitchFamily="34" charset="0"/>
              </a:rPr>
              <a:t>Được dùng trong mệnh đề SELECT, WHERE, hay ORDER BY. Không thể dùng trong lệnh INSERT hay UPDATE</a:t>
            </a:r>
          </a:p>
          <a:p>
            <a:pPr algn="just" eaLnBrk="1" hangingPunct="1">
              <a:buClr>
                <a:schemeClr val="bg2"/>
              </a:buClr>
              <a:buSzPct val="75000"/>
              <a:buFont typeface="Wingdings" panose="05000000000000000000" pitchFamily="2" charset="2"/>
              <a:buChar char="n"/>
            </a:pPr>
            <a:r>
              <a:rPr lang="en-US" altLang="en-US" sz="2000">
                <a:latin typeface="Arial" panose="020B0604020202020204" pitchFamily="34" charset="0"/>
              </a:rPr>
              <a:t>Được dùng như giá trị khóa trong chỉ mục hay 1 phần của các ràng buộc PRIMARY KEY hay UNIQUE nếu giá trị của nó được định nghĩa bởi 1 biểu thức xác định và kiểu dữ liệu của giá trị trả về hợp lệ.</a:t>
            </a:r>
          </a:p>
          <a:p>
            <a:pPr algn="just" eaLnBrk="1" hangingPunct="1">
              <a:buClr>
                <a:schemeClr val="bg2"/>
              </a:buClr>
              <a:buSzPct val="75000"/>
              <a:buFont typeface="Wingdings" panose="05000000000000000000" pitchFamily="2" charset="2"/>
              <a:buChar char="n"/>
            </a:pPr>
            <a:r>
              <a:rPr lang="en-US" altLang="en-US" sz="2000">
                <a:latin typeface="Arial" panose="020B0604020202020204" pitchFamily="34" charset="0"/>
              </a:rPr>
              <a:t>Ví dụ: Cột tính toán a+b có thể được dùng làm chỉ mục nhưng a+DATEPART(dd, GETDATE()) không thể dùng làm chỉ mục</a:t>
            </a:r>
          </a:p>
        </p:txBody>
      </p:sp>
      <p:sp>
        <p:nvSpPr>
          <p:cNvPr id="32772" name="Footer Placeholder 1">
            <a:extLst>
              <a:ext uri="{FF2B5EF4-FFF2-40B4-BE49-F238E27FC236}">
                <a16:creationId xmlns:a16="http://schemas.microsoft.com/office/drawing/2014/main" id="{5D9480DA-8BE0-4983-A4B7-E32F193B9D4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16) </a:t>
            </a:r>
            <a:r>
              <a:rPr lang="vi-VN" sz="2400" dirty="0"/>
              <a:t>Tính số lượng nhân viên quản lý trực tiếp nhân </a:t>
            </a:r>
            <a:r>
              <a:rPr lang="en-US" sz="2400" dirty="0" err="1"/>
              <a:t>viên</a:t>
            </a:r>
            <a:r>
              <a:rPr lang="en-US" sz="2400" dirty="0"/>
              <a:t> </a:t>
            </a:r>
            <a:r>
              <a:rPr lang="en-US" sz="2400" dirty="0" err="1"/>
              <a:t>khác</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COUNT (DISTINCT </a:t>
            </a:r>
            <a:r>
              <a:rPr lang="en-US" sz="2400" dirty="0" err="1"/>
              <a:t>Ma_NQL</a:t>
            </a:r>
            <a:r>
              <a:rPr lang="en-US" sz="2400" dirty="0"/>
              <a:t>) from </a:t>
            </a:r>
            <a:r>
              <a:rPr lang="en-US" sz="2400" dirty="0" err="1"/>
              <a:t>NhanVien</a:t>
            </a:r>
            <a:r>
              <a:rPr lang="en-US" sz="2400" dirty="0"/>
              <a:t>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286370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17) </a:t>
            </a:r>
            <a:r>
              <a:rPr lang="vi-VN" sz="2400" dirty="0"/>
              <a:t>Tìm mức lương lớn nhất, mức lương trung bình, tổng lương của công ty.</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MAX(Luong), AVG(Luong), SUM(Luong) from </a:t>
            </a:r>
            <a:r>
              <a:rPr lang="en-US" sz="2400" dirty="0" err="1"/>
              <a:t>NhanVien</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3451772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18) </a:t>
            </a:r>
            <a:r>
              <a:rPr lang="vi-VN" sz="2400" dirty="0"/>
              <a:t>Cho biết nhân viên có mức lương lớn nhất.</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HoTen</a:t>
            </a:r>
            <a:r>
              <a:rPr lang="en-US" sz="2400" dirty="0"/>
              <a:t> from </a:t>
            </a:r>
            <a:r>
              <a:rPr lang="en-US" sz="2400" dirty="0" err="1"/>
              <a:t>NhanVien</a:t>
            </a:r>
            <a:r>
              <a:rPr lang="en-US" sz="2400" dirty="0"/>
              <a:t> Where Luong = (Select MAX(Luong) from </a:t>
            </a:r>
            <a:r>
              <a:rPr lang="en-US" sz="2400" dirty="0" err="1"/>
              <a:t>NhanVien</a:t>
            </a:r>
            <a:r>
              <a:rPr lang="en-US" sz="2400" dirty="0"/>
              <a:t>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420592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19) </a:t>
            </a:r>
            <a:r>
              <a:rPr lang="vi-VN" sz="2400" dirty="0"/>
              <a:t>Cho biết nhân viên có mức lương trên mức lương trung bình của công ty.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HoTen</a:t>
            </a:r>
            <a:r>
              <a:rPr lang="en-US" sz="2400" dirty="0"/>
              <a:t> from </a:t>
            </a:r>
            <a:r>
              <a:rPr lang="en-US" sz="2400" dirty="0" err="1"/>
              <a:t>NhanVien</a:t>
            </a:r>
            <a:r>
              <a:rPr lang="en-US" sz="2400" dirty="0"/>
              <a:t> where Luong &gt; (Select AVG(Luong) from </a:t>
            </a:r>
            <a:r>
              <a:rPr lang="en-US" sz="2400" dirty="0" err="1"/>
              <a:t>NhanVien</a:t>
            </a:r>
            <a:r>
              <a:rPr lang="en-US" sz="2400" dirty="0"/>
              <a:t>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24716505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20) </a:t>
            </a:r>
            <a:r>
              <a:rPr lang="vi-VN" sz="2400" dirty="0"/>
              <a:t>Cho biết số lượng nhân viên theo từng phái?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Phai</a:t>
            </a:r>
            <a:r>
              <a:rPr lang="en-US" sz="2400" dirty="0"/>
              <a:t>, count(</a:t>
            </a:r>
            <a:r>
              <a:rPr lang="en-US" sz="2400" dirty="0" err="1"/>
              <a:t>Manv</a:t>
            </a:r>
            <a:r>
              <a:rPr lang="en-US" sz="2400" dirty="0"/>
              <a:t>) as </a:t>
            </a:r>
            <a:r>
              <a:rPr lang="en-US" sz="2400" dirty="0" err="1"/>
              <a:t>SoNV</a:t>
            </a:r>
            <a:r>
              <a:rPr lang="en-US" sz="2400" dirty="0"/>
              <a:t> from </a:t>
            </a:r>
            <a:r>
              <a:rPr lang="en-US" sz="2400" dirty="0" err="1"/>
              <a:t>NhanVien</a:t>
            </a:r>
            <a:r>
              <a:rPr lang="en-US" sz="2400" dirty="0"/>
              <a:t> Group by </a:t>
            </a:r>
            <a:r>
              <a:rPr lang="en-US" sz="2400" dirty="0" err="1"/>
              <a:t>Phai</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2013988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21) </a:t>
            </a:r>
            <a:r>
              <a:rPr lang="vi-VN" sz="2400" dirty="0"/>
              <a:t>Cho biết số lượng nhân viên theo từng phòng?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MaPH</a:t>
            </a:r>
            <a:r>
              <a:rPr lang="en-US" sz="2400" dirty="0"/>
              <a:t>, count(</a:t>
            </a:r>
            <a:r>
              <a:rPr lang="en-US" sz="2400" dirty="0" err="1"/>
              <a:t>Manv</a:t>
            </a:r>
            <a:r>
              <a:rPr lang="en-US" sz="2400" dirty="0"/>
              <a:t>) from </a:t>
            </a:r>
            <a:r>
              <a:rPr lang="en-US" sz="2400" dirty="0" err="1"/>
              <a:t>NhanVien</a:t>
            </a:r>
            <a:r>
              <a:rPr lang="en-US" sz="2400" dirty="0"/>
              <a:t> Group by </a:t>
            </a:r>
            <a:r>
              <a:rPr lang="en-US" sz="2400" dirty="0" err="1"/>
              <a:t>MaPH</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3572585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22) </a:t>
            </a:r>
            <a:r>
              <a:rPr lang="vi-VN" sz="2400" dirty="0"/>
              <a:t>Cho biết tên phòng và số lượng nhân viên theo từng phòng?</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TenPH</a:t>
            </a:r>
            <a:r>
              <a:rPr lang="en-US" sz="2400" dirty="0"/>
              <a:t>, count(</a:t>
            </a:r>
            <a:r>
              <a:rPr lang="en-US" sz="2400" dirty="0" err="1"/>
              <a:t>Manv</a:t>
            </a:r>
            <a:r>
              <a:rPr lang="en-US" sz="2400" dirty="0"/>
              <a:t>) as </a:t>
            </a:r>
            <a:r>
              <a:rPr lang="en-US" sz="2400" dirty="0" err="1"/>
              <a:t>SoLuongNV</a:t>
            </a:r>
            <a:r>
              <a:rPr lang="en-US" sz="2400" dirty="0"/>
              <a:t> From </a:t>
            </a:r>
            <a:r>
              <a:rPr lang="en-US" sz="2400" dirty="0" err="1"/>
              <a:t>NhanVien</a:t>
            </a:r>
            <a:r>
              <a:rPr lang="en-US" sz="2400" dirty="0"/>
              <a:t> n, </a:t>
            </a:r>
            <a:r>
              <a:rPr lang="en-US" sz="2400" dirty="0" err="1"/>
              <a:t>PhongBan</a:t>
            </a:r>
            <a:r>
              <a:rPr lang="en-US" sz="2400" dirty="0"/>
              <a:t> p Where </a:t>
            </a:r>
            <a:r>
              <a:rPr lang="en-US" sz="2400" dirty="0" err="1"/>
              <a:t>n.MaPh</a:t>
            </a:r>
            <a:r>
              <a:rPr lang="en-US" sz="2400" dirty="0"/>
              <a:t>=</a:t>
            </a:r>
            <a:r>
              <a:rPr lang="en-US" sz="2400" dirty="0" err="1"/>
              <a:t>p.MaPH</a:t>
            </a:r>
            <a:r>
              <a:rPr lang="en-US" sz="2400" dirty="0"/>
              <a:t> Group by </a:t>
            </a:r>
            <a:r>
              <a:rPr lang="en-US" sz="2400" dirty="0" err="1"/>
              <a:t>TenPH</a:t>
            </a:r>
            <a:r>
              <a:rPr lang="en-US" sz="2400" dirty="0"/>
              <a:t>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2246751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23) </a:t>
            </a:r>
            <a:r>
              <a:rPr lang="vi-VN" sz="2400" dirty="0"/>
              <a:t>Với mỗi phòng, cho biết số lượng nhân viên theo từng phái?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MaPH</a:t>
            </a:r>
            <a:r>
              <a:rPr lang="en-US" sz="2400" dirty="0"/>
              <a:t>, </a:t>
            </a:r>
            <a:r>
              <a:rPr lang="en-US" sz="2400" dirty="0" err="1"/>
              <a:t>Phai</a:t>
            </a:r>
            <a:r>
              <a:rPr lang="en-US" sz="2400" dirty="0"/>
              <a:t>, count(</a:t>
            </a:r>
            <a:r>
              <a:rPr lang="en-US" sz="2400" dirty="0" err="1"/>
              <a:t>Manv</a:t>
            </a:r>
            <a:r>
              <a:rPr lang="en-US" sz="2400" dirty="0"/>
              <a:t>) from </a:t>
            </a:r>
            <a:r>
              <a:rPr lang="en-US" sz="2400" dirty="0" err="1"/>
              <a:t>NhanVien</a:t>
            </a:r>
            <a:r>
              <a:rPr lang="en-US" sz="2400" dirty="0"/>
              <a:t> Group by </a:t>
            </a:r>
            <a:r>
              <a:rPr lang="en-US" sz="2400" dirty="0" err="1"/>
              <a:t>Phong</a:t>
            </a:r>
            <a:r>
              <a:rPr lang="en-US" sz="2400" dirty="0"/>
              <a:t>, </a:t>
            </a:r>
            <a:r>
              <a:rPr lang="en-US" sz="2400" dirty="0" err="1"/>
              <a:t>Phai</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1707136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24) </a:t>
            </a:r>
            <a:r>
              <a:rPr lang="en-US" sz="2400" dirty="0" err="1"/>
              <a:t>Đếm</a:t>
            </a:r>
            <a:r>
              <a:rPr lang="en-US" sz="2400" dirty="0"/>
              <a:t> </a:t>
            </a:r>
            <a:r>
              <a:rPr lang="en-US" sz="2400" dirty="0" err="1"/>
              <a:t>số</a:t>
            </a:r>
            <a:r>
              <a:rPr lang="en-US" sz="2400" dirty="0"/>
              <a:t> </a:t>
            </a:r>
            <a:r>
              <a:rPr lang="en-US" sz="2400" dirty="0" err="1"/>
              <a:t>đề</a:t>
            </a:r>
            <a:r>
              <a:rPr lang="en-US" sz="2400" dirty="0"/>
              <a:t> </a:t>
            </a:r>
            <a:r>
              <a:rPr lang="en-US" sz="2400" dirty="0" err="1"/>
              <a:t>án</a:t>
            </a:r>
            <a:r>
              <a:rPr lang="en-US" sz="2400" dirty="0"/>
              <a:t> </a:t>
            </a:r>
            <a:r>
              <a:rPr lang="en-US" sz="2400" dirty="0" err="1"/>
              <a:t>của</a:t>
            </a:r>
            <a:r>
              <a:rPr lang="en-US" sz="2400" dirty="0"/>
              <a:t> </a:t>
            </a:r>
            <a:r>
              <a:rPr lang="en-US" sz="2400" dirty="0" err="1"/>
              <a:t>từng</a:t>
            </a:r>
            <a:r>
              <a:rPr lang="en-US" sz="2400" dirty="0"/>
              <a:t> </a:t>
            </a:r>
            <a:r>
              <a:rPr lang="en-US" sz="2400" dirty="0" err="1"/>
              <a:t>nhân</a:t>
            </a:r>
            <a:r>
              <a:rPr lang="en-US" sz="2400" dirty="0"/>
              <a:t> </a:t>
            </a:r>
            <a:r>
              <a:rPr lang="en-US" sz="2400" dirty="0" err="1"/>
              <a:t>viên</a:t>
            </a:r>
            <a:r>
              <a:rPr lang="en-US" sz="2400" dirty="0"/>
              <a:t> </a:t>
            </a:r>
            <a:r>
              <a:rPr lang="en-US" sz="2400" dirty="0" err="1"/>
              <a:t>tham</a:t>
            </a:r>
            <a:r>
              <a:rPr lang="en-US" sz="2400" dirty="0"/>
              <a:t> </a:t>
            </a:r>
            <a:r>
              <a:rPr lang="en-US" sz="2400" dirty="0" err="1"/>
              <a:t>gia</a:t>
            </a:r>
            <a:r>
              <a:rPr lang="en-US" sz="2400" dirty="0"/>
              <a:t>?</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MaNV</a:t>
            </a:r>
            <a:r>
              <a:rPr lang="en-US" sz="2400" dirty="0"/>
              <a:t>, count(</a:t>
            </a:r>
            <a:r>
              <a:rPr lang="en-US" sz="2400" dirty="0" err="1"/>
              <a:t>MaDA</a:t>
            </a:r>
            <a:r>
              <a:rPr lang="en-US" sz="2400" dirty="0"/>
              <a:t>) as </a:t>
            </a:r>
            <a:r>
              <a:rPr lang="en-US" sz="2400" dirty="0" err="1"/>
              <a:t>SoDATG</a:t>
            </a:r>
            <a:r>
              <a:rPr lang="en-US" sz="2400" dirty="0"/>
              <a:t> From </a:t>
            </a:r>
            <a:r>
              <a:rPr lang="en-US" sz="2400" dirty="0" err="1"/>
              <a:t>PhanCong</a:t>
            </a:r>
            <a:r>
              <a:rPr lang="en-US" sz="2400" dirty="0"/>
              <a:t> Group by </a:t>
            </a:r>
            <a:r>
              <a:rPr lang="en-US" sz="2400" dirty="0" err="1"/>
              <a:t>MaNV</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2109922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25) Cho </a:t>
            </a:r>
            <a:r>
              <a:rPr lang="en-US" sz="2400" dirty="0" err="1"/>
              <a:t>biết</a:t>
            </a:r>
            <a:r>
              <a:rPr lang="en-US" sz="2400" dirty="0"/>
              <a:t> </a:t>
            </a:r>
            <a:r>
              <a:rPr lang="en-US" sz="2400" dirty="0" err="1"/>
              <a:t>mã</a:t>
            </a:r>
            <a:r>
              <a:rPr lang="en-US" sz="2400" dirty="0"/>
              <a:t>, </a:t>
            </a:r>
            <a:r>
              <a:rPr lang="en-US" sz="2400" dirty="0" err="1"/>
              <a:t>tên</a:t>
            </a:r>
            <a:r>
              <a:rPr lang="en-US" sz="2400" dirty="0"/>
              <a:t> </a:t>
            </a:r>
            <a:r>
              <a:rPr lang="en-US" sz="2400" dirty="0" err="1"/>
              <a:t>nhân</a:t>
            </a:r>
            <a:r>
              <a:rPr lang="en-US" sz="2400" dirty="0"/>
              <a:t> </a:t>
            </a:r>
            <a:r>
              <a:rPr lang="en-US" sz="2400" dirty="0" err="1"/>
              <a:t>viên</a:t>
            </a:r>
            <a:r>
              <a:rPr lang="en-US" sz="2400" dirty="0"/>
              <a:t> </a:t>
            </a:r>
            <a:r>
              <a:rPr lang="en-US" sz="2400" dirty="0" err="1"/>
              <a:t>và</a:t>
            </a:r>
            <a:r>
              <a:rPr lang="en-US" sz="2400" dirty="0"/>
              <a:t> </a:t>
            </a:r>
            <a:r>
              <a:rPr lang="en-US" sz="2400" dirty="0" err="1"/>
              <a:t>số</a:t>
            </a:r>
            <a:r>
              <a:rPr lang="en-US" sz="2400" dirty="0"/>
              <a:t> </a:t>
            </a:r>
            <a:r>
              <a:rPr lang="en-US" sz="2400" dirty="0" err="1"/>
              <a:t>đề</a:t>
            </a:r>
            <a:r>
              <a:rPr lang="en-US" sz="2400" dirty="0"/>
              <a:t> </a:t>
            </a:r>
            <a:r>
              <a:rPr lang="en-US" sz="2400" dirty="0" err="1"/>
              <a:t>án</a:t>
            </a:r>
            <a:r>
              <a:rPr lang="en-US" sz="2400" dirty="0"/>
              <a:t> </a:t>
            </a:r>
            <a:r>
              <a:rPr lang="en-US" sz="2400" dirty="0" err="1"/>
              <a:t>mà</a:t>
            </a:r>
            <a:r>
              <a:rPr lang="en-US" sz="2400" dirty="0"/>
              <a:t> n/v </a:t>
            </a:r>
            <a:r>
              <a:rPr lang="en-US" sz="2400" dirty="0" err="1"/>
              <a:t>đã</a:t>
            </a:r>
            <a:r>
              <a:rPr lang="en-US" sz="2400" dirty="0"/>
              <a:t> </a:t>
            </a:r>
            <a:r>
              <a:rPr lang="en-US" sz="2400" dirty="0" err="1"/>
              <a:t>tham</a:t>
            </a:r>
            <a:r>
              <a:rPr lang="en-US" sz="2400" dirty="0"/>
              <a:t> </a:t>
            </a:r>
            <a:r>
              <a:rPr lang="en-US" sz="2400" dirty="0" err="1"/>
              <a:t>gia</a:t>
            </a:r>
            <a:r>
              <a:rPr lang="en-US" sz="2400" dirty="0"/>
              <a:t>?</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4" y="5486400"/>
            <a:ext cx="770145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n.MaNV</a:t>
            </a:r>
            <a:r>
              <a:rPr lang="en-US" sz="2400" dirty="0"/>
              <a:t>, </a:t>
            </a:r>
            <a:r>
              <a:rPr lang="en-US" sz="2400" dirty="0" err="1"/>
              <a:t>HoTen</a:t>
            </a:r>
            <a:r>
              <a:rPr lang="en-US" sz="2400" dirty="0"/>
              <a:t>, count(</a:t>
            </a:r>
            <a:r>
              <a:rPr lang="en-US" sz="2400" dirty="0" err="1"/>
              <a:t>MaDA</a:t>
            </a:r>
            <a:r>
              <a:rPr lang="en-US" sz="2400" dirty="0"/>
              <a:t>) as </a:t>
            </a:r>
            <a:r>
              <a:rPr lang="en-US" sz="2400" dirty="0" err="1"/>
              <a:t>SoDATG</a:t>
            </a:r>
            <a:r>
              <a:rPr lang="en-US" sz="2400" dirty="0"/>
              <a:t> From </a:t>
            </a:r>
            <a:r>
              <a:rPr lang="en-US" sz="2400" dirty="0" err="1"/>
              <a:t>PhanCong</a:t>
            </a:r>
            <a:r>
              <a:rPr lang="en-US" sz="2400" dirty="0"/>
              <a:t> pc, </a:t>
            </a:r>
            <a:r>
              <a:rPr lang="en-US" sz="2400" dirty="0" err="1"/>
              <a:t>NhanVien</a:t>
            </a:r>
            <a:r>
              <a:rPr lang="en-US" sz="2400" dirty="0"/>
              <a:t> n where </a:t>
            </a:r>
            <a:r>
              <a:rPr lang="en-US" sz="2400" dirty="0" err="1"/>
              <a:t>pc.manv</a:t>
            </a:r>
            <a:r>
              <a:rPr lang="en-US" sz="2400" dirty="0"/>
              <a:t>=</a:t>
            </a:r>
            <a:r>
              <a:rPr lang="en-US" sz="2400" dirty="0" err="1"/>
              <a:t>n.manv</a:t>
            </a:r>
            <a:r>
              <a:rPr lang="en-US" sz="2400" dirty="0"/>
              <a:t> Group by </a:t>
            </a:r>
            <a:r>
              <a:rPr lang="en-US" sz="2400" dirty="0" err="1"/>
              <a:t>MaNV</a:t>
            </a:r>
            <a:r>
              <a:rPr lang="en-US" sz="2400" dirty="0"/>
              <a:t>, </a:t>
            </a:r>
            <a:r>
              <a:rPr lang="en-US" sz="2400" dirty="0" err="1"/>
              <a:t>HoTen</a:t>
            </a:r>
            <a:r>
              <a:rPr lang="en-US" sz="2400" dirty="0"/>
              <a:t>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29775826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a:extLst>
              <a:ext uri="{FF2B5EF4-FFF2-40B4-BE49-F238E27FC236}">
                <a16:creationId xmlns:a16="http://schemas.microsoft.com/office/drawing/2014/main" id="{4B4823CF-2E82-47BB-A900-31AE96961B1D}"/>
              </a:ext>
            </a:extLst>
          </p:cNvPr>
          <p:cNvSpPr>
            <a:spLocks noChangeArrowheads="1"/>
          </p:cNvSpPr>
          <p:nvPr/>
        </p:nvSpPr>
        <p:spPr bwMode="auto">
          <a:xfrm>
            <a:off x="1046163" y="771525"/>
            <a:ext cx="7793037" cy="752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3600">
                <a:solidFill>
                  <a:srgbClr val="800000"/>
                </a:solidFill>
                <a:latin typeface="Arial" panose="020B0604020202020204" pitchFamily="34" charset="0"/>
              </a:rPr>
              <a:t>Tạo bảng - CREATE TABLE</a:t>
            </a:r>
          </a:p>
        </p:txBody>
      </p:sp>
      <p:sp>
        <p:nvSpPr>
          <p:cNvPr id="33795" name="Rectangle 3">
            <a:extLst>
              <a:ext uri="{FF2B5EF4-FFF2-40B4-BE49-F238E27FC236}">
                <a16:creationId xmlns:a16="http://schemas.microsoft.com/office/drawing/2014/main" id="{BAE67460-E000-44BE-85A9-9B421AAECB12}"/>
              </a:ext>
            </a:extLst>
          </p:cNvPr>
          <p:cNvSpPr>
            <a:spLocks noChangeArrowheads="1"/>
          </p:cNvSpPr>
          <p:nvPr/>
        </p:nvSpPr>
        <p:spPr bwMode="auto">
          <a:xfrm>
            <a:off x="1066800" y="2209800"/>
            <a:ext cx="8153400" cy="472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lvl1pPr marL="265113" indent="-2651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bg2"/>
              </a:buClr>
              <a:buSzPct val="75000"/>
              <a:buFont typeface="Wingdings" panose="05000000000000000000" pitchFamily="2" charset="2"/>
              <a:buNone/>
            </a:pPr>
            <a:r>
              <a:rPr lang="en-US" altLang="en-US" sz="2400">
                <a:latin typeface="Arial" panose="020B0604020202020204" pitchFamily="34" charset="0"/>
              </a:rPr>
              <a:t>Cột tính toán - Computed column</a:t>
            </a:r>
          </a:p>
          <a:p>
            <a:pPr eaLnBrk="1" hangingPunct="1">
              <a:buClr>
                <a:schemeClr val="bg2"/>
              </a:buClr>
              <a:buSzPct val="75000"/>
              <a:buFont typeface="Wingdings" panose="05000000000000000000" pitchFamily="2" charset="2"/>
              <a:buChar char="n"/>
            </a:pPr>
            <a:r>
              <a:rPr lang="en-US" altLang="en-US" sz="2400">
                <a:latin typeface="Arial" panose="020B0604020202020204" pitchFamily="34" charset="0"/>
              </a:rPr>
              <a:t>Ví dụ 1</a:t>
            </a:r>
          </a:p>
          <a:p>
            <a:pPr lvl="1" eaLnBrk="1" hangingPunct="1">
              <a:buClr>
                <a:schemeClr val="accent2"/>
              </a:buClr>
              <a:buSzPct val="80000"/>
              <a:buFont typeface="Wingdings" panose="05000000000000000000" pitchFamily="2" charset="2"/>
              <a:buNone/>
            </a:pPr>
            <a:r>
              <a:rPr lang="en-US" altLang="en-US" sz="2400">
                <a:latin typeface="Arial" panose="020B0604020202020204" pitchFamily="34" charset="0"/>
              </a:rPr>
              <a:t>CREATE TABLE cthoadon</a:t>
            </a:r>
          </a:p>
          <a:p>
            <a:pPr lvl="1" eaLnBrk="1" hangingPunct="1">
              <a:buClr>
                <a:schemeClr val="accent2"/>
              </a:buClr>
              <a:buSzPct val="80000"/>
              <a:buFont typeface="Wingdings" panose="05000000000000000000" pitchFamily="2" charset="2"/>
              <a:buNone/>
            </a:pPr>
            <a:r>
              <a:rPr lang="en-US" altLang="en-US" sz="2400">
                <a:latin typeface="Arial" panose="020B0604020202020204" pitchFamily="34" charset="0"/>
              </a:rPr>
              <a:t>( 		sohd int NOT NULL,</a:t>
            </a:r>
          </a:p>
          <a:p>
            <a:pPr lvl="1" eaLnBrk="1" hangingPunct="1">
              <a:buClr>
                <a:schemeClr val="accent2"/>
              </a:buClr>
              <a:buSzPct val="80000"/>
              <a:buFont typeface="Wingdings" panose="05000000000000000000" pitchFamily="2" charset="2"/>
              <a:buNone/>
            </a:pPr>
            <a:r>
              <a:rPr lang="en-US" altLang="en-US" sz="2400">
                <a:latin typeface="Arial" panose="020B0604020202020204" pitchFamily="34" charset="0"/>
              </a:rPr>
              <a:t>		MaHang char(5) NOT NULL,</a:t>
            </a:r>
          </a:p>
          <a:p>
            <a:pPr lvl="1" eaLnBrk="1" hangingPunct="1">
              <a:buClr>
                <a:schemeClr val="accent2"/>
              </a:buClr>
              <a:buSzPct val="80000"/>
              <a:buFont typeface="Wingdings" panose="05000000000000000000" pitchFamily="2" charset="2"/>
              <a:buNone/>
            </a:pPr>
            <a:r>
              <a:rPr lang="en-US" altLang="en-US" sz="2400">
                <a:latin typeface="Arial" panose="020B0604020202020204" pitchFamily="34" charset="0"/>
              </a:rPr>
              <a:t>		SoLuong int NOT NULL,</a:t>
            </a:r>
          </a:p>
          <a:p>
            <a:pPr lvl="1" eaLnBrk="1" hangingPunct="1">
              <a:buClr>
                <a:schemeClr val="accent2"/>
              </a:buClr>
              <a:buSzPct val="80000"/>
              <a:buFont typeface="Wingdings" panose="05000000000000000000" pitchFamily="2" charset="2"/>
              <a:buNone/>
            </a:pPr>
            <a:r>
              <a:rPr lang="en-US" altLang="en-US" sz="2400">
                <a:latin typeface="Arial" panose="020B0604020202020204" pitchFamily="34" charset="0"/>
              </a:rPr>
              <a:t>		DonGia money,</a:t>
            </a:r>
          </a:p>
          <a:p>
            <a:pPr lvl="1" eaLnBrk="1" hangingPunct="1">
              <a:buClr>
                <a:schemeClr val="accent2"/>
              </a:buClr>
              <a:buSzPct val="80000"/>
              <a:buFont typeface="Wingdings" panose="05000000000000000000" pitchFamily="2" charset="2"/>
              <a:buNone/>
            </a:pPr>
            <a:r>
              <a:rPr lang="en-US" altLang="en-US" sz="2400">
                <a:latin typeface="Arial" panose="020B0604020202020204" pitchFamily="34" charset="0"/>
              </a:rPr>
              <a:t>		ThanhTien AS SoLuong*DonGia</a:t>
            </a:r>
          </a:p>
          <a:p>
            <a:pPr lvl="1" eaLnBrk="1" hangingPunct="1">
              <a:buClr>
                <a:schemeClr val="accent2"/>
              </a:buClr>
              <a:buSzPct val="80000"/>
              <a:buFont typeface="Wingdings" panose="05000000000000000000" pitchFamily="2" charset="2"/>
              <a:buNone/>
            </a:pPr>
            <a:r>
              <a:rPr lang="en-US" altLang="en-US" sz="2400">
                <a:latin typeface="Arial" panose="020B0604020202020204" pitchFamily="34" charset="0"/>
              </a:rPr>
              <a:t>)</a:t>
            </a:r>
          </a:p>
        </p:txBody>
      </p:sp>
      <p:sp>
        <p:nvSpPr>
          <p:cNvPr id="33796" name="Footer Placeholder 1">
            <a:extLst>
              <a:ext uri="{FF2B5EF4-FFF2-40B4-BE49-F238E27FC236}">
                <a16:creationId xmlns:a16="http://schemas.microsoft.com/office/drawing/2014/main" id="{956F0D73-DB24-48A0-943B-CBB1DAC22F0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26) Cho </a:t>
            </a:r>
            <a:r>
              <a:rPr lang="en-US" sz="2400" dirty="0" err="1"/>
              <a:t>biết</a:t>
            </a:r>
            <a:r>
              <a:rPr lang="en-US" sz="2400" dirty="0"/>
              <a:t> </a:t>
            </a:r>
            <a:r>
              <a:rPr lang="en-US" sz="2400" dirty="0" err="1"/>
              <a:t>những</a:t>
            </a:r>
            <a:r>
              <a:rPr lang="en-US" sz="2400" dirty="0"/>
              <a:t> </a:t>
            </a:r>
            <a:r>
              <a:rPr lang="en-US" sz="2400" dirty="0" err="1"/>
              <a:t>nhân</a:t>
            </a:r>
            <a:r>
              <a:rPr lang="en-US" sz="2400" dirty="0"/>
              <a:t> </a:t>
            </a:r>
            <a:r>
              <a:rPr lang="en-US" sz="2400" dirty="0" err="1"/>
              <a:t>viên</a:t>
            </a:r>
            <a:r>
              <a:rPr lang="en-US" sz="2400" dirty="0"/>
              <a:t> </a:t>
            </a:r>
            <a:r>
              <a:rPr lang="en-US" sz="2400" dirty="0" err="1"/>
              <a:t>tham</a:t>
            </a:r>
            <a:r>
              <a:rPr lang="en-US" sz="2400" dirty="0"/>
              <a:t> </a:t>
            </a:r>
            <a:r>
              <a:rPr lang="en-US" sz="2400" dirty="0" err="1"/>
              <a:t>gia</a:t>
            </a:r>
            <a:r>
              <a:rPr lang="en-US" sz="2400" dirty="0"/>
              <a:t> </a:t>
            </a:r>
            <a:r>
              <a:rPr lang="en-US" sz="2400" dirty="0" err="1"/>
              <a:t>từ</a:t>
            </a:r>
            <a:r>
              <a:rPr lang="en-US" sz="2400" dirty="0"/>
              <a:t> 2 </a:t>
            </a:r>
            <a:r>
              <a:rPr lang="en-US" sz="2400" dirty="0" err="1"/>
              <a:t>đề</a:t>
            </a:r>
            <a:r>
              <a:rPr lang="en-US" sz="2400" dirty="0"/>
              <a:t> </a:t>
            </a:r>
            <a:r>
              <a:rPr lang="en-US" sz="2400" dirty="0" err="1"/>
              <a:t>án</a:t>
            </a:r>
            <a:r>
              <a:rPr lang="en-US" sz="2400" dirty="0"/>
              <a:t> </a:t>
            </a:r>
            <a:r>
              <a:rPr lang="en-US" sz="2400" dirty="0" err="1"/>
              <a:t>trở</a:t>
            </a:r>
            <a:r>
              <a:rPr lang="en-US" sz="2400" dirty="0"/>
              <a:t> </a:t>
            </a:r>
            <a:r>
              <a:rPr lang="en-US" sz="2400" dirty="0" err="1"/>
              <a:t>lên</a:t>
            </a:r>
            <a:r>
              <a:rPr lang="en-US" sz="2400" dirty="0"/>
              <a:t>?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5" y="5265003"/>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MaNV</a:t>
            </a:r>
            <a:r>
              <a:rPr lang="en-US" sz="2400" dirty="0"/>
              <a:t>, count(</a:t>
            </a:r>
            <a:r>
              <a:rPr lang="en-US" sz="2400" dirty="0" err="1"/>
              <a:t>MaDA</a:t>
            </a:r>
            <a:r>
              <a:rPr lang="en-US" sz="2400" dirty="0"/>
              <a:t>) as </a:t>
            </a:r>
            <a:r>
              <a:rPr lang="en-US" sz="2400" dirty="0" err="1"/>
              <a:t>SoDATG</a:t>
            </a:r>
            <a:r>
              <a:rPr lang="en-US" sz="2400" dirty="0"/>
              <a:t> From </a:t>
            </a:r>
            <a:r>
              <a:rPr lang="en-US" sz="2400" dirty="0" err="1"/>
              <a:t>PhanCong</a:t>
            </a:r>
            <a:r>
              <a:rPr lang="en-US" sz="2400" dirty="0"/>
              <a:t> Group by </a:t>
            </a:r>
            <a:r>
              <a:rPr lang="en-US" sz="2400" dirty="0" err="1"/>
              <a:t>MaNV</a:t>
            </a:r>
            <a:r>
              <a:rPr lang="en-US" sz="2400" dirty="0"/>
              <a:t> Having count(</a:t>
            </a:r>
            <a:r>
              <a:rPr lang="en-US" sz="2400" dirty="0" err="1"/>
              <a:t>MaDA</a:t>
            </a:r>
            <a:r>
              <a:rPr lang="en-US" sz="2400" dirty="0"/>
              <a:t>) &gt;=2 </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195434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27) Cho </a:t>
            </a:r>
            <a:r>
              <a:rPr lang="en-US" sz="2400" dirty="0" err="1"/>
              <a:t>biết</a:t>
            </a:r>
            <a:r>
              <a:rPr lang="en-US" sz="2400" dirty="0"/>
              <a:t> </a:t>
            </a:r>
            <a:r>
              <a:rPr lang="en-US" sz="2400" dirty="0" err="1"/>
              <a:t>mã</a:t>
            </a:r>
            <a:r>
              <a:rPr lang="en-US" sz="2400" dirty="0"/>
              <a:t> </a:t>
            </a:r>
            <a:r>
              <a:rPr lang="en-US" sz="2400" dirty="0" err="1"/>
              <a:t>phòng</a:t>
            </a:r>
            <a:r>
              <a:rPr lang="en-US" sz="2400" dirty="0"/>
              <a:t> ban </a:t>
            </a:r>
            <a:r>
              <a:rPr lang="en-US" sz="2400" dirty="0" err="1"/>
              <a:t>có</a:t>
            </a:r>
            <a:r>
              <a:rPr lang="en-US" sz="2400" dirty="0"/>
              <a:t> </a:t>
            </a:r>
            <a:r>
              <a:rPr lang="en-US" sz="2400" dirty="0" err="1"/>
              <a:t>trên</a:t>
            </a:r>
            <a:r>
              <a:rPr lang="en-US" sz="2400" dirty="0"/>
              <a:t> 4 </a:t>
            </a:r>
            <a:r>
              <a:rPr lang="en-US" sz="2400" dirty="0" err="1"/>
              <a:t>nhân</a:t>
            </a:r>
            <a:r>
              <a:rPr lang="en-US" sz="2400" dirty="0"/>
              <a:t> </a:t>
            </a:r>
            <a:r>
              <a:rPr lang="en-US" sz="2400" dirty="0" err="1"/>
              <a:t>viên</a:t>
            </a:r>
            <a:r>
              <a:rPr lang="en-US" sz="2400" dirty="0"/>
              <a:t>?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5" y="5265003"/>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MaPH</a:t>
            </a:r>
            <a:r>
              <a:rPr lang="en-US" sz="2400" dirty="0"/>
              <a:t>, count(</a:t>
            </a:r>
            <a:r>
              <a:rPr lang="en-US" sz="2400" dirty="0" err="1"/>
              <a:t>Manv</a:t>
            </a:r>
            <a:r>
              <a:rPr lang="en-US" sz="2400" dirty="0"/>
              <a:t>) from </a:t>
            </a:r>
            <a:r>
              <a:rPr lang="en-US" sz="2400" dirty="0" err="1"/>
              <a:t>NhanVien</a:t>
            </a:r>
            <a:r>
              <a:rPr lang="en-US" sz="2400" dirty="0"/>
              <a:t> Group by </a:t>
            </a:r>
            <a:r>
              <a:rPr lang="en-US" sz="2400" dirty="0" err="1"/>
              <a:t>MaPH</a:t>
            </a:r>
            <a:r>
              <a:rPr lang="en-US" sz="2400" dirty="0"/>
              <a:t> Having count(</a:t>
            </a:r>
            <a:r>
              <a:rPr lang="en-US" sz="2400" dirty="0" err="1"/>
              <a:t>Manv</a:t>
            </a:r>
            <a:r>
              <a:rPr lang="en-US" sz="2400" dirty="0"/>
              <a:t>)&gt;4</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76222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3">
            <a:extLst>
              <a:ext uri="{FF2B5EF4-FFF2-40B4-BE49-F238E27FC236}">
                <a16:creationId xmlns:a16="http://schemas.microsoft.com/office/drawing/2014/main" id="{BFDF0DB8-F197-4DA9-8ACF-DA205D73124E}"/>
              </a:ext>
            </a:extLst>
          </p:cNvPr>
          <p:cNvSpPr>
            <a:spLocks noChangeArrowheads="1"/>
          </p:cNvSpPr>
          <p:nvPr/>
        </p:nvSpPr>
        <p:spPr bwMode="auto">
          <a:xfrm>
            <a:off x="1061545" y="4298914"/>
            <a:ext cx="77014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27) Cho </a:t>
            </a:r>
            <a:r>
              <a:rPr lang="en-US" sz="2400" dirty="0" err="1"/>
              <a:t>biết</a:t>
            </a:r>
            <a:r>
              <a:rPr lang="en-US" sz="2400" dirty="0"/>
              <a:t> </a:t>
            </a:r>
            <a:r>
              <a:rPr lang="en-US" sz="2400" dirty="0" err="1"/>
              <a:t>mã</a:t>
            </a:r>
            <a:r>
              <a:rPr lang="en-US" sz="2400" dirty="0"/>
              <a:t> </a:t>
            </a:r>
            <a:r>
              <a:rPr lang="en-US" sz="2400" dirty="0" err="1"/>
              <a:t>phòng</a:t>
            </a:r>
            <a:r>
              <a:rPr lang="en-US" sz="2400" dirty="0"/>
              <a:t> ban </a:t>
            </a:r>
            <a:r>
              <a:rPr lang="en-US" sz="2400" dirty="0" err="1"/>
              <a:t>có</a:t>
            </a:r>
            <a:r>
              <a:rPr lang="en-US" sz="2400" dirty="0"/>
              <a:t> </a:t>
            </a:r>
            <a:r>
              <a:rPr lang="en-US" sz="2400" dirty="0" err="1"/>
              <a:t>trên</a:t>
            </a:r>
            <a:r>
              <a:rPr lang="en-US" sz="2400" dirty="0"/>
              <a:t> 4 </a:t>
            </a:r>
            <a:r>
              <a:rPr lang="en-US" sz="2400" dirty="0" err="1"/>
              <a:t>nhân</a:t>
            </a:r>
            <a:r>
              <a:rPr lang="en-US" sz="2400" dirty="0"/>
              <a:t> </a:t>
            </a:r>
            <a:r>
              <a:rPr lang="en-US" sz="2400" dirty="0" err="1"/>
              <a:t>viên</a:t>
            </a:r>
            <a:r>
              <a:rPr lang="en-US" sz="2400" dirty="0"/>
              <a:t>? </a:t>
            </a:r>
            <a:endParaRPr lang="en-US" altLang="en-US" sz="2000" dirty="0">
              <a:cs typeface="Times New Roman" panose="02020603050405020304" pitchFamily="18" charset="0"/>
            </a:endParaRPr>
          </a:p>
        </p:txBody>
      </p:sp>
      <p:sp>
        <p:nvSpPr>
          <p:cNvPr id="2" name="TextBox 1">
            <a:extLst>
              <a:ext uri="{FF2B5EF4-FFF2-40B4-BE49-F238E27FC236}">
                <a16:creationId xmlns:a16="http://schemas.microsoft.com/office/drawing/2014/main" id="{06D8B23F-3407-492C-AF02-3797E0D32024}"/>
              </a:ext>
            </a:extLst>
          </p:cNvPr>
          <p:cNvSpPr txBox="1"/>
          <p:nvPr/>
        </p:nvSpPr>
        <p:spPr>
          <a:xfrm>
            <a:off x="1219200" y="762000"/>
            <a:ext cx="1958870" cy="646331"/>
          </a:xfrm>
          <a:prstGeom prst="rect">
            <a:avLst/>
          </a:prstGeom>
          <a:noFill/>
        </p:spPr>
        <p:txBody>
          <a:bodyPr wrap="none" rtlCol="0">
            <a:spAutoFit/>
          </a:bodyPr>
          <a:lstStyle/>
          <a:p>
            <a:r>
              <a:rPr lang="en-US" dirty="0"/>
              <a:t>BÀI TẬP</a:t>
            </a:r>
          </a:p>
        </p:txBody>
      </p:sp>
      <p:sp>
        <p:nvSpPr>
          <p:cNvPr id="3" name="Rectangle 2">
            <a:extLst>
              <a:ext uri="{FF2B5EF4-FFF2-40B4-BE49-F238E27FC236}">
                <a16:creationId xmlns:a16="http://schemas.microsoft.com/office/drawing/2014/main" id="{6B8EBD4C-92B6-4711-8B97-612816EEE7BF}"/>
              </a:ext>
            </a:extLst>
          </p:cNvPr>
          <p:cNvSpPr/>
          <p:nvPr/>
        </p:nvSpPr>
        <p:spPr>
          <a:xfrm>
            <a:off x="1066800" y="2052145"/>
            <a:ext cx="7315200" cy="2246769"/>
          </a:xfrm>
          <a:prstGeom prst="rect">
            <a:avLst/>
          </a:prstGeom>
        </p:spPr>
        <p:txBody>
          <a:bodyPr wrap="square">
            <a:spAutoFit/>
          </a:bodyPr>
          <a:lstStyle/>
          <a:p>
            <a:r>
              <a:rPr lang="en-US" sz="2800" dirty="0"/>
              <a:t>NHANVIEN (</a:t>
            </a:r>
            <a:r>
              <a:rPr lang="en-US" sz="2800" dirty="0" err="1"/>
              <a:t>MaNV</a:t>
            </a:r>
            <a:r>
              <a:rPr lang="en-US" sz="2800" dirty="0"/>
              <a:t>, </a:t>
            </a:r>
            <a:r>
              <a:rPr lang="en-US" sz="2800" dirty="0" err="1"/>
              <a:t>HoTen</a:t>
            </a:r>
            <a:r>
              <a:rPr lang="en-US" sz="2800" dirty="0"/>
              <a:t>, </a:t>
            </a:r>
            <a:r>
              <a:rPr lang="en-US" sz="2800" dirty="0" err="1"/>
              <a:t>Phai</a:t>
            </a:r>
            <a:r>
              <a:rPr lang="en-US" sz="2800" dirty="0"/>
              <a:t>, </a:t>
            </a:r>
            <a:r>
              <a:rPr lang="en-US" sz="2800" dirty="0" err="1"/>
              <a:t>Luong,NTNS</a:t>
            </a:r>
            <a:r>
              <a:rPr lang="en-US" sz="2800" dirty="0"/>
              <a:t>, </a:t>
            </a:r>
            <a:r>
              <a:rPr lang="en-US" sz="2800" dirty="0" err="1"/>
              <a:t>Ma_NQL</a:t>
            </a:r>
            <a:r>
              <a:rPr lang="en-US" sz="2800" dirty="0"/>
              <a:t>, </a:t>
            </a:r>
            <a:r>
              <a:rPr lang="en-US" sz="2800" dirty="0" err="1"/>
              <a:t>MaPH</a:t>
            </a:r>
            <a:r>
              <a:rPr lang="en-US" sz="2800" dirty="0"/>
              <a:t>) PHONGBAN (</a:t>
            </a:r>
            <a:r>
              <a:rPr lang="en-US" sz="2800" dirty="0" err="1"/>
              <a:t>MaPH</a:t>
            </a:r>
            <a:r>
              <a:rPr lang="en-US" sz="2800" dirty="0"/>
              <a:t>, </a:t>
            </a:r>
            <a:r>
              <a:rPr lang="en-US" sz="2800" dirty="0" err="1"/>
              <a:t>TenPH</a:t>
            </a:r>
            <a:r>
              <a:rPr lang="en-US" sz="2800" dirty="0"/>
              <a:t>, TRPH) DEAN (</a:t>
            </a:r>
            <a:r>
              <a:rPr lang="en-US" sz="2800" dirty="0" err="1"/>
              <a:t>MaDA</a:t>
            </a:r>
            <a:r>
              <a:rPr lang="en-US" sz="2800" dirty="0"/>
              <a:t>, </a:t>
            </a:r>
            <a:r>
              <a:rPr lang="en-US" sz="2800" dirty="0" err="1"/>
              <a:t>TenDA</a:t>
            </a:r>
            <a:r>
              <a:rPr lang="en-US" sz="2800" dirty="0"/>
              <a:t>, </a:t>
            </a:r>
            <a:r>
              <a:rPr lang="en-US" sz="2800" dirty="0" err="1"/>
              <a:t>Phong</a:t>
            </a:r>
            <a:r>
              <a:rPr lang="en-US" sz="2800" dirty="0"/>
              <a:t>, </a:t>
            </a:r>
            <a:r>
              <a:rPr lang="en-US" sz="2800" dirty="0" err="1"/>
              <a:t>NamThucHien</a:t>
            </a:r>
            <a:r>
              <a:rPr lang="en-US" sz="2800" dirty="0"/>
              <a:t>) PHANCONG (</a:t>
            </a:r>
            <a:r>
              <a:rPr lang="en-US" sz="2800" dirty="0" err="1"/>
              <a:t>MaNV</a:t>
            </a:r>
            <a:r>
              <a:rPr lang="en-US" sz="2800" dirty="0"/>
              <a:t>, </a:t>
            </a:r>
            <a:r>
              <a:rPr lang="en-US" sz="2800" dirty="0" err="1"/>
              <a:t>MaDA</a:t>
            </a:r>
            <a:r>
              <a:rPr lang="en-US" sz="2800" dirty="0"/>
              <a:t>, </a:t>
            </a:r>
            <a:r>
              <a:rPr lang="en-US" sz="2800" dirty="0" err="1"/>
              <a:t>ThoiGian</a:t>
            </a:r>
            <a:r>
              <a:rPr lang="en-US" sz="2800" dirty="0"/>
              <a:t>) B</a:t>
            </a:r>
          </a:p>
        </p:txBody>
      </p:sp>
      <p:sp>
        <p:nvSpPr>
          <p:cNvPr id="5" name="Rectangle 3">
            <a:extLst>
              <a:ext uri="{FF2B5EF4-FFF2-40B4-BE49-F238E27FC236}">
                <a16:creationId xmlns:a16="http://schemas.microsoft.com/office/drawing/2014/main" id="{38D06600-34DB-47FC-BDD0-1DDCD01EE1BC}"/>
              </a:ext>
            </a:extLst>
          </p:cNvPr>
          <p:cNvSpPr>
            <a:spLocks noChangeArrowheads="1"/>
          </p:cNvSpPr>
          <p:nvPr/>
        </p:nvSpPr>
        <p:spPr bwMode="auto">
          <a:xfrm>
            <a:off x="1061545" y="5265003"/>
            <a:ext cx="7701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indent="0" algn="just">
              <a:spcBef>
                <a:spcPct val="0"/>
              </a:spcBef>
              <a:buNone/>
            </a:pPr>
            <a:r>
              <a:rPr lang="en-US" sz="2400" dirty="0"/>
              <a:t>Select </a:t>
            </a:r>
            <a:r>
              <a:rPr lang="en-US" sz="2400" dirty="0" err="1"/>
              <a:t>MaPH</a:t>
            </a:r>
            <a:r>
              <a:rPr lang="en-US" sz="2400" dirty="0"/>
              <a:t>, count(</a:t>
            </a:r>
            <a:r>
              <a:rPr lang="en-US" sz="2400" dirty="0" err="1"/>
              <a:t>Manv</a:t>
            </a:r>
            <a:r>
              <a:rPr lang="en-US" sz="2400" dirty="0"/>
              <a:t>) from </a:t>
            </a:r>
            <a:r>
              <a:rPr lang="en-US" sz="2400" dirty="0" err="1"/>
              <a:t>NhanVien</a:t>
            </a:r>
            <a:r>
              <a:rPr lang="en-US" sz="2400" dirty="0"/>
              <a:t> Group by </a:t>
            </a:r>
            <a:r>
              <a:rPr lang="en-US" sz="2400" dirty="0" err="1"/>
              <a:t>MaPH</a:t>
            </a:r>
            <a:r>
              <a:rPr lang="en-US" sz="2400" dirty="0"/>
              <a:t> Having count(</a:t>
            </a:r>
            <a:r>
              <a:rPr lang="en-US" sz="2400" dirty="0" err="1"/>
              <a:t>Manv</a:t>
            </a:r>
            <a:r>
              <a:rPr lang="en-US" sz="2400" dirty="0"/>
              <a:t>)&gt;4</a:t>
            </a:r>
            <a:endParaRPr lang="en-US" altLang="en-US" sz="2000" dirty="0">
              <a:cs typeface="Times New Roman" panose="02020603050405020304" pitchFamily="18" charset="0"/>
            </a:endParaRPr>
          </a:p>
        </p:txBody>
      </p:sp>
    </p:spTree>
    <p:extLst>
      <p:ext uri="{BB962C8B-B14F-4D97-AF65-F5344CB8AC3E}">
        <p14:creationId xmlns:p14="http://schemas.microsoft.com/office/powerpoint/2010/main" val="1929886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DEFE2-810A-4D2D-BA34-213E30D3E53E}"/>
              </a:ext>
            </a:extLst>
          </p:cNvPr>
          <p:cNvSpPr>
            <a:spLocks noGrp="1"/>
          </p:cNvSpPr>
          <p:nvPr>
            <p:ph type="title"/>
          </p:nvPr>
        </p:nvSpPr>
        <p:spPr/>
        <p:txBody>
          <a:bodyPr/>
          <a:lstStyle/>
          <a:p>
            <a:pPr>
              <a:defRPr/>
            </a:pPr>
            <a:r>
              <a:rPr lang="en-US" dirty="0" err="1"/>
              <a:t>Toàn</a:t>
            </a:r>
            <a:r>
              <a:rPr lang="en-US" dirty="0"/>
              <a:t> </a:t>
            </a:r>
            <a:r>
              <a:rPr lang="en-US" dirty="0" err="1"/>
              <a:t>vẹn</a:t>
            </a:r>
            <a:r>
              <a:rPr lang="en-US" dirty="0"/>
              <a:t> </a:t>
            </a:r>
            <a:r>
              <a:rPr lang="en-US" dirty="0" err="1"/>
              <a:t>dữ</a:t>
            </a:r>
            <a:r>
              <a:rPr lang="en-US" dirty="0"/>
              <a:t> </a:t>
            </a:r>
            <a:r>
              <a:rPr lang="en-US" dirty="0" err="1"/>
              <a:t>liệu</a:t>
            </a:r>
            <a:r>
              <a:rPr lang="en-US" dirty="0"/>
              <a:t> (Data integrity)</a:t>
            </a:r>
          </a:p>
        </p:txBody>
      </p:sp>
      <p:sp>
        <p:nvSpPr>
          <p:cNvPr id="3" name="Content Placeholder 2">
            <a:extLst>
              <a:ext uri="{FF2B5EF4-FFF2-40B4-BE49-F238E27FC236}">
                <a16:creationId xmlns:a16="http://schemas.microsoft.com/office/drawing/2014/main" id="{77059BB8-8D79-433E-A644-BBCF79DE33A7}"/>
              </a:ext>
            </a:extLst>
          </p:cNvPr>
          <p:cNvSpPr>
            <a:spLocks noGrp="1"/>
          </p:cNvSpPr>
          <p:nvPr>
            <p:ph idx="1"/>
          </p:nvPr>
        </p:nvSpPr>
        <p:spPr/>
        <p:txBody>
          <a:bodyPr/>
          <a:lstStyle/>
          <a:p>
            <a:pPr>
              <a:defRPr/>
            </a:pPr>
            <a:r>
              <a:rPr lang="en-US" dirty="0" err="1"/>
              <a:t>Tính</a:t>
            </a:r>
            <a:r>
              <a:rPr lang="en-US" dirty="0"/>
              <a:t> </a:t>
            </a:r>
            <a:r>
              <a:rPr lang="en-US" dirty="0" err="1"/>
              <a:t>toàn</a:t>
            </a:r>
            <a:r>
              <a:rPr lang="en-US" dirty="0"/>
              <a:t> </a:t>
            </a:r>
            <a:r>
              <a:rPr lang="en-US" dirty="0" err="1"/>
              <a:t>vẹn</a:t>
            </a:r>
            <a:r>
              <a:rPr lang="en-US" dirty="0"/>
              <a:t> </a:t>
            </a:r>
            <a:r>
              <a:rPr lang="en-US" dirty="0" err="1"/>
              <a:t>dữ</a:t>
            </a:r>
            <a:r>
              <a:rPr lang="en-US" dirty="0"/>
              <a:t> </a:t>
            </a:r>
            <a:r>
              <a:rPr lang="en-US" dirty="0" err="1"/>
              <a:t>liệu</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chất</a:t>
            </a:r>
            <a:r>
              <a:rPr lang="en-US" dirty="0"/>
              <a:t> </a:t>
            </a:r>
            <a:r>
              <a:rPr lang="en-US" dirty="0" err="1"/>
              <a:t>lượng</a:t>
            </a:r>
            <a:r>
              <a:rPr lang="en-US" dirty="0"/>
              <a:t> </a:t>
            </a:r>
            <a:r>
              <a:rPr lang="en-US" dirty="0" err="1"/>
              <a:t>của</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r>
              <a:rPr lang="en-US" dirty="0"/>
              <a:t>.</a:t>
            </a:r>
          </a:p>
          <a:p>
            <a:pPr>
              <a:defRPr/>
            </a:pPr>
            <a:r>
              <a:rPr lang="en-US" dirty="0" err="1"/>
              <a:t>Có</a:t>
            </a:r>
            <a:r>
              <a:rPr lang="en-US" dirty="0"/>
              <a:t> </a:t>
            </a:r>
            <a:r>
              <a:rPr lang="en-US" dirty="0" err="1"/>
              <a:t>hai</a:t>
            </a:r>
            <a:r>
              <a:rPr lang="en-US" dirty="0"/>
              <a:t> </a:t>
            </a:r>
            <a:r>
              <a:rPr lang="en-US" dirty="0" err="1"/>
              <a:t>cách</a:t>
            </a:r>
            <a:r>
              <a:rPr lang="en-US" dirty="0"/>
              <a:t> </a:t>
            </a:r>
            <a:r>
              <a:rPr lang="en-US" dirty="0" err="1"/>
              <a:t>để</a:t>
            </a:r>
            <a:r>
              <a:rPr lang="en-US" dirty="0"/>
              <a:t> </a:t>
            </a:r>
            <a:r>
              <a:rPr lang="en-US" dirty="0" err="1"/>
              <a:t>đảm</a:t>
            </a:r>
            <a:r>
              <a:rPr lang="en-US" dirty="0"/>
              <a:t> </a:t>
            </a:r>
            <a:r>
              <a:rPr lang="en-US" dirty="0" err="1"/>
              <a:t>bảo</a:t>
            </a:r>
            <a:r>
              <a:rPr lang="en-US" dirty="0"/>
              <a:t> </a:t>
            </a:r>
            <a:r>
              <a:rPr lang="en-US" dirty="0" err="1"/>
              <a:t>tính</a:t>
            </a:r>
            <a:r>
              <a:rPr lang="en-US" dirty="0"/>
              <a:t> </a:t>
            </a:r>
            <a:r>
              <a:rPr lang="en-US" dirty="0" err="1"/>
              <a:t>toàn</a:t>
            </a:r>
            <a:r>
              <a:rPr lang="en-US" dirty="0"/>
              <a:t> </a:t>
            </a:r>
            <a:r>
              <a:rPr lang="en-US" dirty="0" err="1"/>
              <a:t>vẹn</a:t>
            </a:r>
            <a:r>
              <a:rPr lang="en-US" dirty="0"/>
              <a:t> </a:t>
            </a:r>
            <a:r>
              <a:rPr lang="en-US" dirty="0" err="1"/>
              <a:t>dữ</a:t>
            </a:r>
            <a:r>
              <a:rPr lang="en-US" dirty="0"/>
              <a:t> </a:t>
            </a:r>
            <a:r>
              <a:rPr lang="en-US" dirty="0" err="1"/>
              <a:t>liệu</a:t>
            </a:r>
            <a:r>
              <a:rPr lang="en-US" dirty="0"/>
              <a:t>:</a:t>
            </a:r>
          </a:p>
          <a:p>
            <a:pPr lvl="1">
              <a:defRPr/>
            </a:pPr>
            <a:r>
              <a:rPr lang="en-US" i="1" dirty="0" err="1"/>
              <a:t>Toàn</a:t>
            </a:r>
            <a:r>
              <a:rPr lang="en-US" i="1" dirty="0"/>
              <a:t> </a:t>
            </a:r>
            <a:r>
              <a:rPr lang="en-US" i="1" dirty="0" err="1"/>
              <a:t>vẹn</a:t>
            </a:r>
            <a:r>
              <a:rPr lang="en-US" i="1" dirty="0"/>
              <a:t> </a:t>
            </a:r>
            <a:r>
              <a:rPr lang="en-US" i="1" dirty="0" err="1"/>
              <a:t>thủ</a:t>
            </a:r>
            <a:r>
              <a:rPr lang="en-US" i="1" dirty="0"/>
              <a:t> </a:t>
            </a:r>
            <a:r>
              <a:rPr lang="en-US" i="1" dirty="0" err="1"/>
              <a:t>tục</a:t>
            </a:r>
            <a:r>
              <a:rPr lang="en-US" i="1" dirty="0"/>
              <a:t> (Procedural integrity: </a:t>
            </a:r>
            <a:r>
              <a:rPr lang="en-US" dirty="0"/>
              <a:t>trigger, stored procedure…)</a:t>
            </a:r>
          </a:p>
          <a:p>
            <a:pPr lvl="1">
              <a:defRPr/>
            </a:pPr>
            <a:r>
              <a:rPr lang="en-US" i="1" dirty="0" err="1"/>
              <a:t>Toàn</a:t>
            </a:r>
            <a:r>
              <a:rPr lang="en-US" i="1" dirty="0"/>
              <a:t> </a:t>
            </a:r>
            <a:r>
              <a:rPr lang="en-US" i="1" dirty="0" err="1"/>
              <a:t>vẹn</a:t>
            </a:r>
            <a:r>
              <a:rPr lang="en-US" i="1" dirty="0"/>
              <a:t> </a:t>
            </a:r>
            <a:r>
              <a:rPr lang="en-US" i="1" dirty="0" err="1"/>
              <a:t>khai</a:t>
            </a:r>
            <a:r>
              <a:rPr lang="en-US" i="1" dirty="0"/>
              <a:t> </a:t>
            </a:r>
            <a:r>
              <a:rPr lang="en-US" i="1" dirty="0" err="1"/>
              <a:t>báo</a:t>
            </a:r>
            <a:r>
              <a:rPr lang="en-US" i="1" dirty="0"/>
              <a:t> (Declarative integrity): </a:t>
            </a:r>
            <a:r>
              <a:rPr lang="en-US" i="1" dirty="0" err="1"/>
              <a:t>khai</a:t>
            </a:r>
            <a:r>
              <a:rPr lang="en-US" i="1" dirty="0"/>
              <a:t> </a:t>
            </a:r>
            <a:r>
              <a:rPr lang="en-US" i="1" dirty="0" err="1"/>
              <a:t>báo</a:t>
            </a:r>
            <a:r>
              <a:rPr lang="en-US" i="1" dirty="0"/>
              <a:t> </a:t>
            </a:r>
            <a:r>
              <a:rPr lang="en-US" i="1" dirty="0" err="1"/>
              <a:t>các</a:t>
            </a:r>
            <a:r>
              <a:rPr lang="en-US" i="1" dirty="0"/>
              <a:t> </a:t>
            </a:r>
            <a:r>
              <a:rPr lang="en-US" i="1" dirty="0" err="1"/>
              <a:t>thuộc</a:t>
            </a:r>
            <a:r>
              <a:rPr lang="en-US" i="1" dirty="0"/>
              <a:t> </a:t>
            </a:r>
            <a:r>
              <a:rPr lang="en-US" i="1" dirty="0" err="1"/>
              <a:t>tính</a:t>
            </a:r>
            <a:r>
              <a:rPr lang="en-US" i="1" dirty="0"/>
              <a:t> </a:t>
            </a:r>
            <a:r>
              <a:rPr lang="en-US" i="1" dirty="0" err="1"/>
              <a:t>của</a:t>
            </a:r>
            <a:r>
              <a:rPr lang="en-US" i="1" dirty="0"/>
              <a:t> </a:t>
            </a:r>
            <a:r>
              <a:rPr lang="en-US" i="1" dirty="0" err="1"/>
              <a:t>cơ</a:t>
            </a:r>
            <a:r>
              <a:rPr lang="en-US" i="1" dirty="0"/>
              <a:t> </a:t>
            </a:r>
            <a:r>
              <a:rPr lang="en-US" i="1" dirty="0" err="1"/>
              <a:t>sở</a:t>
            </a:r>
            <a:r>
              <a:rPr lang="en-US" i="1" dirty="0"/>
              <a:t> </a:t>
            </a:r>
            <a:r>
              <a:rPr lang="en-US" i="1" dirty="0" err="1"/>
              <a:t>dữ</a:t>
            </a:r>
            <a:r>
              <a:rPr lang="en-US" i="1" dirty="0"/>
              <a:t> </a:t>
            </a:r>
            <a:r>
              <a:rPr lang="en-US" i="1" dirty="0" err="1"/>
              <a:t>liệu</a:t>
            </a:r>
            <a:r>
              <a:rPr lang="en-US" i="1" dirty="0"/>
              <a:t> </a:t>
            </a:r>
            <a:r>
              <a:rPr lang="en-US" i="1" dirty="0" err="1"/>
              <a:t>hoặc</a:t>
            </a:r>
            <a:r>
              <a:rPr lang="en-US" i="1" dirty="0"/>
              <a:t> table </a:t>
            </a:r>
            <a:r>
              <a:rPr lang="en-US" dirty="0"/>
              <a:t>(</a:t>
            </a:r>
            <a:r>
              <a:rPr lang="en-US" dirty="0" err="1"/>
              <a:t>contraint</a:t>
            </a:r>
            <a:r>
              <a:rPr lang="en-US" dirty="0"/>
              <a:t>, default, rule)</a:t>
            </a:r>
          </a:p>
          <a:p>
            <a:pPr lvl="1">
              <a:defRPr/>
            </a:pPr>
            <a:endParaRPr lang="en-US" dirty="0"/>
          </a:p>
        </p:txBody>
      </p:sp>
      <p:sp>
        <p:nvSpPr>
          <p:cNvPr id="34820" name="Footer Placeholder 3">
            <a:extLst>
              <a:ext uri="{FF2B5EF4-FFF2-40B4-BE49-F238E27FC236}">
                <a16:creationId xmlns:a16="http://schemas.microsoft.com/office/drawing/2014/main" id="{99F71F49-E403-4F24-AFB6-A77328A74CD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1E5BC4F-2DE9-404C-B90A-23CCBF5040E8}"/>
              </a:ext>
            </a:extLst>
          </p:cNvPr>
          <p:cNvSpPr>
            <a:spLocks noGrp="1"/>
          </p:cNvSpPr>
          <p:nvPr>
            <p:ph idx="1"/>
          </p:nvPr>
        </p:nvSpPr>
        <p:spPr/>
        <p:txBody>
          <a:bodyPr>
            <a:normAutofit/>
          </a:bodyPr>
          <a:lstStyle/>
          <a:p>
            <a:pPr>
              <a:defRPr/>
            </a:pPr>
            <a:r>
              <a:rPr lang="en-US" b="1"/>
              <a:t>Có 4 loại bảo toàn dữ liệu</a:t>
            </a:r>
            <a:endParaRPr lang="en-US" dirty="0"/>
          </a:p>
          <a:p>
            <a:pPr lvl="1">
              <a:defRPr/>
            </a:pPr>
            <a:r>
              <a:rPr lang="en-US"/>
              <a:t>Domain integrity (Bảo toàn miền)</a:t>
            </a:r>
          </a:p>
          <a:p>
            <a:pPr lvl="1">
              <a:defRPr/>
            </a:pPr>
            <a:r>
              <a:rPr lang="en-US"/>
              <a:t>Entity integrity (Bảo toàn thực thể)</a:t>
            </a:r>
          </a:p>
          <a:p>
            <a:pPr lvl="1">
              <a:defRPr/>
            </a:pPr>
            <a:r>
              <a:rPr lang="en-US"/>
              <a:t>Referential integrity (Bảo toàn tham chiếu)</a:t>
            </a:r>
          </a:p>
          <a:p>
            <a:pPr lvl="1">
              <a:defRPr/>
            </a:pPr>
            <a:r>
              <a:rPr lang="en-US"/>
              <a:t>User – defined integrity (Bảo toàn do người dùng qui định)</a:t>
            </a:r>
            <a:endParaRPr lang="en-US" dirty="0"/>
          </a:p>
        </p:txBody>
      </p:sp>
      <p:sp>
        <p:nvSpPr>
          <p:cNvPr id="7" name="Title 1">
            <a:extLst>
              <a:ext uri="{FF2B5EF4-FFF2-40B4-BE49-F238E27FC236}">
                <a16:creationId xmlns:a16="http://schemas.microsoft.com/office/drawing/2014/main" id="{57605DC1-46ED-4669-9DF6-56E17D0B287C}"/>
              </a:ext>
            </a:extLst>
          </p:cNvPr>
          <p:cNvSpPr txBox="1">
            <a:spLocks/>
          </p:cNvSpPr>
          <p:nvPr/>
        </p:nvSpPr>
        <p:spPr bwMode="auto">
          <a:xfrm>
            <a:off x="1143000" y="838200"/>
            <a:ext cx="7772400" cy="762000"/>
          </a:xfrm>
          <a:prstGeom prst="rect">
            <a:avLst/>
          </a:prstGeom>
          <a:noFill/>
          <a:ln>
            <a:noFill/>
          </a:ln>
          <a:effectLst/>
        </p:spPr>
        <p:txBody>
          <a:bodyPr anchor="b">
            <a:spAutoFit/>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a:defRPr/>
            </a:pPr>
            <a:r>
              <a:rPr lang="en-US" kern="0"/>
              <a:t>Toàn vẹn dữ liệu (Data integrity)</a:t>
            </a:r>
            <a:endParaRPr lang="en-US" kern="0" dirty="0"/>
          </a:p>
        </p:txBody>
      </p:sp>
      <p:sp>
        <p:nvSpPr>
          <p:cNvPr id="35844" name="Footer Placeholder 1">
            <a:extLst>
              <a:ext uri="{FF2B5EF4-FFF2-40B4-BE49-F238E27FC236}">
                <a16:creationId xmlns:a16="http://schemas.microsoft.com/office/drawing/2014/main" id="{876809C3-0708-4DDF-A021-35348DC7C7A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90036A3C-F77A-4E67-886E-0F354F7CF5CC}"/>
              </a:ext>
            </a:extLst>
          </p:cNvPr>
          <p:cNvSpPr>
            <a:spLocks noGrp="1" noChangeArrowheads="1"/>
          </p:cNvSpPr>
          <p:nvPr>
            <p:ph type="title"/>
          </p:nvPr>
        </p:nvSpPr>
        <p:spPr>
          <a:xfrm>
            <a:off x="1066800" y="2209800"/>
            <a:ext cx="7524750" cy="4152900"/>
          </a:xfrm>
        </p:spPr>
        <p:txBody>
          <a:bodyPr lIns="90488" tIns="44450" rIns="90488" bIns="44450" anchor="ctr"/>
          <a:lstStyle/>
          <a:p>
            <a:pPr eaLnBrk="1" hangingPunct="1">
              <a:spcBef>
                <a:spcPct val="5000"/>
              </a:spcBef>
              <a:defRPr/>
            </a:pPr>
            <a:r>
              <a:rPr lang="en-US" altLang="en-US" sz="2400">
                <a:latin typeface="Arial" charset="0"/>
              </a:rPr>
              <a:t>Microsoft SQL Server là một hệ quản trị cơ sở dữ liệu quan hệ (Relation database management system – RDBMS) chạy trên hệ thống mạng Windows NT 4 hay Windows</a:t>
            </a:r>
            <a:r>
              <a:rPr lang="en-US" altLang="en-US" sz="2400"/>
              <a:t>.</a:t>
            </a:r>
            <a:br>
              <a:rPr lang="en-US" altLang="en-US" sz="2400"/>
            </a:br>
            <a:br>
              <a:rPr lang="en-US" altLang="en-US" sz="2400"/>
            </a:br>
            <a:r>
              <a:rPr lang="en-US" altLang="en-US" sz="2400"/>
              <a:t>Chuẩn ANSI SQL được công bố vào năm 1989, 1992 và 1999</a:t>
            </a:r>
            <a:br>
              <a:rPr lang="en-US" altLang="en-US" sz="2400"/>
            </a:br>
            <a:br>
              <a:rPr lang="en-US" altLang="en-US" sz="2400"/>
            </a:br>
            <a:r>
              <a:rPr lang="en-US" altLang="en-US" sz="2400"/>
              <a:t>Đặc điểm của SQL:</a:t>
            </a:r>
            <a:br>
              <a:rPr lang="en-US" altLang="en-US" sz="2400"/>
            </a:br>
            <a:r>
              <a:rPr lang="en-US" altLang="en-US" sz="2400"/>
              <a:t>	Là ngôn ngữ tựa tiếng Anh</a:t>
            </a:r>
            <a:br>
              <a:rPr lang="en-US" altLang="en-US" sz="2400"/>
            </a:br>
            <a:r>
              <a:rPr lang="en-US" altLang="en-US" sz="2400"/>
              <a:t>	Ngôn ngữ phi thủ tục</a:t>
            </a:r>
          </a:p>
        </p:txBody>
      </p:sp>
      <p:sp>
        <p:nvSpPr>
          <p:cNvPr id="109571" name="Text Box 3">
            <a:extLst>
              <a:ext uri="{FF2B5EF4-FFF2-40B4-BE49-F238E27FC236}">
                <a16:creationId xmlns:a16="http://schemas.microsoft.com/office/drawing/2014/main" id="{F7E7DBC7-4327-4C02-B334-CC9660537278}"/>
              </a:ext>
            </a:extLst>
          </p:cNvPr>
          <p:cNvSpPr txBox="1">
            <a:spLocks noChangeArrowheads="1"/>
          </p:cNvSpPr>
          <p:nvPr/>
        </p:nvSpPr>
        <p:spPr bwMode="auto">
          <a:xfrm>
            <a:off x="914400" y="630238"/>
            <a:ext cx="8142288" cy="923925"/>
          </a:xfrm>
          <a:prstGeom prst="rect">
            <a:avLst/>
          </a:prstGeom>
          <a:noFill/>
          <a:ln>
            <a:noFill/>
          </a:ln>
          <a:effectLst/>
        </p:spPr>
        <p:txBody>
          <a:bodyPr wrap="none">
            <a:spAutoFit/>
          </a:bodyPr>
          <a:lstStyle/>
          <a:p>
            <a:pPr eaLnBrk="1" hangingPunct="1">
              <a:defRPr/>
            </a:pPr>
            <a:r>
              <a:rPr lang="en-US" sz="5400">
                <a:solidFill>
                  <a:schemeClr val="tx2"/>
                </a:solidFill>
                <a:effectLst>
                  <a:outerShdw blurRad="38100" dist="38100" dir="2700000" algn="tl">
                    <a:srgbClr val="C0C0C0"/>
                  </a:outerShdw>
                </a:effectLst>
                <a:latin typeface="Arial" pitchFamily="34" charset="0"/>
              </a:rPr>
              <a:t>Giới thiệu Ngôn Ngữ SQL</a:t>
            </a:r>
          </a:p>
        </p:txBody>
      </p:sp>
      <p:sp>
        <p:nvSpPr>
          <p:cNvPr id="8196" name="Footer Placeholder 1">
            <a:extLst>
              <a:ext uri="{FF2B5EF4-FFF2-40B4-BE49-F238E27FC236}">
                <a16:creationId xmlns:a16="http://schemas.microsoft.com/office/drawing/2014/main" id="{3C29C7B1-D987-48EC-83A3-0B4F7F747C3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71"/>
                                        </p:tgtEl>
                                        <p:attrNameLst>
                                          <p:attrName>style.visibility</p:attrName>
                                        </p:attrNameLst>
                                      </p:cBhvr>
                                      <p:to>
                                        <p:strVal val="visible"/>
                                      </p:to>
                                    </p:set>
                                    <p:animEffect transition="in" filter="blinds(horizontal)">
                                      <p:cBhvr>
                                        <p:cTn id="7" dur="500"/>
                                        <p:tgtEl>
                                          <p:spTgt spid="1095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9570"/>
                                        </p:tgtEl>
                                        <p:attrNameLst>
                                          <p:attrName>style.visibility</p:attrName>
                                        </p:attrNameLst>
                                      </p:cBhvr>
                                      <p:to>
                                        <p:strVal val="visible"/>
                                      </p:to>
                                    </p:set>
                                    <p:animEffect transition="in" filter="randombar(horizontal)">
                                      <p:cBhvr>
                                        <p:cTn id="12" dur="500"/>
                                        <p:tgtEl>
                                          <p:spTgt spid="10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1" grpId="0"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45FA5-F83C-4A7B-9A62-EADF87EBA180}"/>
              </a:ext>
            </a:extLst>
          </p:cNvPr>
          <p:cNvSpPr>
            <a:spLocks noGrp="1"/>
          </p:cNvSpPr>
          <p:nvPr>
            <p:ph type="title"/>
          </p:nvPr>
        </p:nvSpPr>
        <p:spPr/>
        <p:txBody>
          <a:bodyPr/>
          <a:lstStyle/>
          <a:p>
            <a:pPr>
              <a:defRPr/>
            </a:pPr>
            <a:r>
              <a:rPr lang="en-US"/>
              <a:t>Constrans – Các ràng buộc</a:t>
            </a:r>
            <a:endParaRPr lang="en-US" dirty="0"/>
          </a:p>
        </p:txBody>
      </p:sp>
      <p:sp>
        <p:nvSpPr>
          <p:cNvPr id="3" name="Content Placeholder 2">
            <a:extLst>
              <a:ext uri="{FF2B5EF4-FFF2-40B4-BE49-F238E27FC236}">
                <a16:creationId xmlns:a16="http://schemas.microsoft.com/office/drawing/2014/main" id="{F44AF8F7-2C43-431D-95AC-0E65513E2662}"/>
              </a:ext>
            </a:extLst>
          </p:cNvPr>
          <p:cNvSpPr>
            <a:spLocks noGrp="1"/>
          </p:cNvSpPr>
          <p:nvPr>
            <p:ph idx="1"/>
          </p:nvPr>
        </p:nvSpPr>
        <p:spPr/>
        <p:txBody>
          <a:bodyPr>
            <a:normAutofit/>
          </a:bodyPr>
          <a:lstStyle/>
          <a:p>
            <a:pPr>
              <a:defRPr/>
            </a:pPr>
            <a:r>
              <a:rPr lang="en-US" b="1"/>
              <a:t>SQL hỗ trợ các loại ràng buộc sau:</a:t>
            </a:r>
            <a:endParaRPr lang="en-US" dirty="0"/>
          </a:p>
          <a:p>
            <a:pPr lvl="1">
              <a:defRPr/>
            </a:pPr>
            <a:r>
              <a:rPr lang="en-US"/>
              <a:t>Default </a:t>
            </a:r>
          </a:p>
          <a:p>
            <a:pPr lvl="1">
              <a:defRPr/>
            </a:pPr>
            <a:r>
              <a:rPr lang="en-US"/>
              <a:t>Check</a:t>
            </a:r>
          </a:p>
          <a:p>
            <a:pPr lvl="1">
              <a:defRPr/>
            </a:pPr>
            <a:r>
              <a:rPr lang="en-US"/>
              <a:t>Unique</a:t>
            </a:r>
          </a:p>
          <a:p>
            <a:pPr lvl="1">
              <a:defRPr/>
            </a:pPr>
            <a:r>
              <a:rPr lang="en-US"/>
              <a:t>Primary key</a:t>
            </a:r>
          </a:p>
          <a:p>
            <a:pPr lvl="1">
              <a:defRPr/>
            </a:pPr>
            <a:r>
              <a:rPr lang="en-US"/>
              <a:t>Foregin key</a:t>
            </a:r>
          </a:p>
        </p:txBody>
      </p:sp>
      <p:sp>
        <p:nvSpPr>
          <p:cNvPr id="36868" name="Right Brace 4">
            <a:extLst>
              <a:ext uri="{FF2B5EF4-FFF2-40B4-BE49-F238E27FC236}">
                <a16:creationId xmlns:a16="http://schemas.microsoft.com/office/drawing/2014/main" id="{6D8C67DC-EC6C-4F1C-A5DE-BE6EB391B092}"/>
              </a:ext>
            </a:extLst>
          </p:cNvPr>
          <p:cNvSpPr>
            <a:spLocks/>
          </p:cNvSpPr>
          <p:nvPr/>
        </p:nvSpPr>
        <p:spPr bwMode="auto">
          <a:xfrm>
            <a:off x="3636963" y="2774950"/>
            <a:ext cx="609600" cy="685800"/>
          </a:xfrm>
          <a:prstGeom prst="righ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36869" name="TextBox 6">
            <a:extLst>
              <a:ext uri="{FF2B5EF4-FFF2-40B4-BE49-F238E27FC236}">
                <a16:creationId xmlns:a16="http://schemas.microsoft.com/office/drawing/2014/main" id="{9E7B2BAD-027D-4F9B-82D0-7792EBC28197}"/>
              </a:ext>
            </a:extLst>
          </p:cNvPr>
          <p:cNvSpPr txBox="1">
            <a:spLocks noChangeArrowheads="1"/>
          </p:cNvSpPr>
          <p:nvPr/>
        </p:nvSpPr>
        <p:spPr bwMode="auto">
          <a:xfrm>
            <a:off x="4191000" y="2762250"/>
            <a:ext cx="2998788"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a:solidFill>
                  <a:srgbClr val="C00000"/>
                </a:solidFill>
              </a:rPr>
              <a:t>Domain integrity</a:t>
            </a:r>
          </a:p>
        </p:txBody>
      </p:sp>
      <p:sp>
        <p:nvSpPr>
          <p:cNvPr id="36870" name="TextBox 8">
            <a:extLst>
              <a:ext uri="{FF2B5EF4-FFF2-40B4-BE49-F238E27FC236}">
                <a16:creationId xmlns:a16="http://schemas.microsoft.com/office/drawing/2014/main" id="{6D52172D-467F-4EFD-8ADF-37ABA52E4262}"/>
              </a:ext>
            </a:extLst>
          </p:cNvPr>
          <p:cNvSpPr txBox="1">
            <a:spLocks noChangeArrowheads="1"/>
          </p:cNvSpPr>
          <p:nvPr/>
        </p:nvSpPr>
        <p:spPr bwMode="auto">
          <a:xfrm>
            <a:off x="4286250" y="3886200"/>
            <a:ext cx="2678113"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a:solidFill>
                  <a:srgbClr val="C00000"/>
                </a:solidFill>
              </a:rPr>
              <a:t>Entity integrity</a:t>
            </a:r>
          </a:p>
        </p:txBody>
      </p:sp>
      <p:sp>
        <p:nvSpPr>
          <p:cNvPr id="36871" name="Right Brace 9">
            <a:extLst>
              <a:ext uri="{FF2B5EF4-FFF2-40B4-BE49-F238E27FC236}">
                <a16:creationId xmlns:a16="http://schemas.microsoft.com/office/drawing/2014/main" id="{C4ED5787-6AAC-4043-B577-66B2F8D836E6}"/>
              </a:ext>
            </a:extLst>
          </p:cNvPr>
          <p:cNvSpPr>
            <a:spLocks/>
          </p:cNvSpPr>
          <p:nvPr/>
        </p:nvSpPr>
        <p:spPr bwMode="auto">
          <a:xfrm>
            <a:off x="3609975" y="3784600"/>
            <a:ext cx="609600" cy="685800"/>
          </a:xfrm>
          <a:prstGeom prst="righ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36872" name="TextBox 12">
            <a:extLst>
              <a:ext uri="{FF2B5EF4-FFF2-40B4-BE49-F238E27FC236}">
                <a16:creationId xmlns:a16="http://schemas.microsoft.com/office/drawing/2014/main" id="{F9948D53-4E37-49F8-B0B9-1251BB314B2F}"/>
              </a:ext>
            </a:extLst>
          </p:cNvPr>
          <p:cNvSpPr txBox="1">
            <a:spLocks noChangeArrowheads="1"/>
          </p:cNvSpPr>
          <p:nvPr/>
        </p:nvSpPr>
        <p:spPr bwMode="auto">
          <a:xfrm>
            <a:off x="4286250" y="4724400"/>
            <a:ext cx="350043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a:solidFill>
                  <a:srgbClr val="C00000"/>
                </a:solidFill>
              </a:rPr>
              <a:t>Referential integrity</a:t>
            </a:r>
          </a:p>
        </p:txBody>
      </p:sp>
      <p:sp>
        <p:nvSpPr>
          <p:cNvPr id="36873" name="Right Brace 13">
            <a:extLst>
              <a:ext uri="{FF2B5EF4-FFF2-40B4-BE49-F238E27FC236}">
                <a16:creationId xmlns:a16="http://schemas.microsoft.com/office/drawing/2014/main" id="{BC3DA139-F55D-4BD7-8B38-0551C0608E84}"/>
              </a:ext>
            </a:extLst>
          </p:cNvPr>
          <p:cNvSpPr>
            <a:spLocks/>
          </p:cNvSpPr>
          <p:nvPr/>
        </p:nvSpPr>
        <p:spPr bwMode="auto">
          <a:xfrm>
            <a:off x="3609975" y="4622800"/>
            <a:ext cx="609600" cy="685800"/>
          </a:xfrm>
          <a:prstGeom prst="rightBrace">
            <a:avLst>
              <a:gd name="adj1" fmla="val 8333"/>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36874" name="TextBox 7">
            <a:extLst>
              <a:ext uri="{FF2B5EF4-FFF2-40B4-BE49-F238E27FC236}">
                <a16:creationId xmlns:a16="http://schemas.microsoft.com/office/drawing/2014/main" id="{8FF7A851-0DC5-47BD-94C1-4D9970A89900}"/>
              </a:ext>
            </a:extLst>
          </p:cNvPr>
          <p:cNvSpPr txBox="1">
            <a:spLocks noChangeArrowheads="1"/>
          </p:cNvSpPr>
          <p:nvPr/>
        </p:nvSpPr>
        <p:spPr bwMode="auto">
          <a:xfrm>
            <a:off x="1219200" y="5340350"/>
            <a:ext cx="6713538"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marL="0" lvl="1" eaLnBrk="1" hangingPunct="1">
              <a:spcBef>
                <a:spcPct val="0"/>
              </a:spcBef>
              <a:buFontTx/>
              <a:buNone/>
            </a:pPr>
            <a:r>
              <a:rPr lang="en-US" altLang="en-US">
                <a:solidFill>
                  <a:srgbClr val="0000FF"/>
                </a:solidFill>
              </a:rPr>
              <a:t>Các ràng buộc dùng để đảm bảo các giá trị của dữ liệu không vi phạm qui luật bảo toàn dữ liệu.</a:t>
            </a:r>
          </a:p>
          <a:p>
            <a:pPr eaLnBrk="1" hangingPunct="1">
              <a:spcBef>
                <a:spcPct val="0"/>
              </a:spcBef>
              <a:buFontTx/>
              <a:buNone/>
            </a:pPr>
            <a:endParaRPr lang="en-US" altLang="en-US" sz="2800">
              <a:solidFill>
                <a:srgbClr val="0000FF"/>
              </a:solidFill>
            </a:endParaRPr>
          </a:p>
        </p:txBody>
      </p:sp>
      <p:sp>
        <p:nvSpPr>
          <p:cNvPr id="36875" name="Right Brace 3">
            <a:extLst>
              <a:ext uri="{FF2B5EF4-FFF2-40B4-BE49-F238E27FC236}">
                <a16:creationId xmlns:a16="http://schemas.microsoft.com/office/drawing/2014/main" id="{75B8EAA6-E4CA-41A5-9FF5-21CF11798513}"/>
              </a:ext>
            </a:extLst>
          </p:cNvPr>
          <p:cNvSpPr>
            <a:spLocks/>
          </p:cNvSpPr>
          <p:nvPr/>
        </p:nvSpPr>
        <p:spPr bwMode="auto">
          <a:xfrm>
            <a:off x="7758113" y="2762250"/>
            <a:ext cx="457200" cy="1860550"/>
          </a:xfrm>
          <a:prstGeom prst="rightBrace">
            <a:avLst>
              <a:gd name="adj1" fmla="val 8327"/>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36876" name="Right Brace 4">
            <a:extLst>
              <a:ext uri="{FF2B5EF4-FFF2-40B4-BE49-F238E27FC236}">
                <a16:creationId xmlns:a16="http://schemas.microsoft.com/office/drawing/2014/main" id="{E082002F-2DBA-4389-AD56-F9FCE60BA438}"/>
              </a:ext>
            </a:extLst>
          </p:cNvPr>
          <p:cNvSpPr>
            <a:spLocks/>
          </p:cNvSpPr>
          <p:nvPr/>
        </p:nvSpPr>
        <p:spPr bwMode="auto">
          <a:xfrm>
            <a:off x="7786688" y="4724400"/>
            <a:ext cx="428625" cy="457200"/>
          </a:xfrm>
          <a:prstGeom prst="rightBrace">
            <a:avLst>
              <a:gd name="adj1" fmla="val 8326"/>
              <a:gd name="adj2" fmla="val 50000"/>
            </a:avLst>
          </a:prstGeom>
          <a:noFill/>
          <a:ln w="952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36877" name="Rectangle 5">
            <a:extLst>
              <a:ext uri="{FF2B5EF4-FFF2-40B4-BE49-F238E27FC236}">
                <a16:creationId xmlns:a16="http://schemas.microsoft.com/office/drawing/2014/main" id="{34917583-9259-45C5-832B-7628275A4EA0}"/>
              </a:ext>
            </a:extLst>
          </p:cNvPr>
          <p:cNvSpPr>
            <a:spLocks noChangeArrowheads="1"/>
          </p:cNvSpPr>
          <p:nvPr/>
        </p:nvSpPr>
        <p:spPr bwMode="auto">
          <a:xfrm>
            <a:off x="8215313" y="2867025"/>
            <a:ext cx="852487" cy="1568450"/>
          </a:xfrm>
          <a:prstGeom prst="rect">
            <a:avLst/>
          </a:prstGeom>
          <a:solidFill>
            <a:srgbClr val="CCFFFF"/>
          </a:solidFill>
          <a:ln w="9525" algn="ctr">
            <a:solidFill>
              <a:schemeClr val="tx1"/>
            </a:solidFill>
            <a:round/>
            <a:headEnd/>
            <a:tailEnd/>
          </a:ln>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Ràng</a:t>
            </a:r>
          </a:p>
          <a:p>
            <a:pPr eaLnBrk="1" hangingPunct="1">
              <a:spcBef>
                <a:spcPct val="0"/>
              </a:spcBef>
              <a:buFontTx/>
              <a:buNone/>
            </a:pPr>
            <a:r>
              <a:rPr lang="en-US" altLang="en-US" sz="2400"/>
              <a:t>Buộc</a:t>
            </a:r>
          </a:p>
          <a:p>
            <a:pPr eaLnBrk="1" hangingPunct="1">
              <a:spcBef>
                <a:spcPct val="0"/>
              </a:spcBef>
              <a:buFontTx/>
              <a:buNone/>
            </a:pPr>
            <a:r>
              <a:rPr lang="en-US" altLang="en-US" sz="2400"/>
              <a:t>mức </a:t>
            </a:r>
          </a:p>
          <a:p>
            <a:pPr eaLnBrk="1" hangingPunct="1">
              <a:spcBef>
                <a:spcPct val="0"/>
              </a:spcBef>
              <a:buFontTx/>
              <a:buNone/>
            </a:pPr>
            <a:r>
              <a:rPr lang="en-US" altLang="en-US" sz="2400"/>
              <a:t>cột</a:t>
            </a:r>
          </a:p>
        </p:txBody>
      </p:sp>
      <p:sp>
        <p:nvSpPr>
          <p:cNvPr id="36878" name="Rectangle 14">
            <a:extLst>
              <a:ext uri="{FF2B5EF4-FFF2-40B4-BE49-F238E27FC236}">
                <a16:creationId xmlns:a16="http://schemas.microsoft.com/office/drawing/2014/main" id="{C64882E9-8608-42B4-BF58-7CA61A5CF37C}"/>
              </a:ext>
            </a:extLst>
          </p:cNvPr>
          <p:cNvSpPr>
            <a:spLocks noChangeArrowheads="1"/>
          </p:cNvSpPr>
          <p:nvPr/>
        </p:nvSpPr>
        <p:spPr bwMode="auto">
          <a:xfrm>
            <a:off x="8215313" y="4622800"/>
            <a:ext cx="852487" cy="1566863"/>
          </a:xfrm>
          <a:prstGeom prst="rect">
            <a:avLst/>
          </a:prstGeom>
          <a:solidFill>
            <a:srgbClr val="CCFFFF"/>
          </a:solidFill>
          <a:ln w="9525" algn="ctr">
            <a:solidFill>
              <a:schemeClr val="tx1"/>
            </a:solidFill>
            <a:round/>
            <a:headEnd/>
            <a:tailEnd/>
          </a:ln>
        </p:spPr>
        <p:txBody>
          <a:bodyPr wrap="none"/>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t>Ràng</a:t>
            </a:r>
          </a:p>
          <a:p>
            <a:pPr eaLnBrk="1" hangingPunct="1">
              <a:spcBef>
                <a:spcPct val="0"/>
              </a:spcBef>
              <a:buFontTx/>
              <a:buNone/>
            </a:pPr>
            <a:r>
              <a:rPr lang="en-US" altLang="en-US" sz="2400"/>
              <a:t>Buộc</a:t>
            </a:r>
          </a:p>
          <a:p>
            <a:pPr eaLnBrk="1" hangingPunct="1">
              <a:spcBef>
                <a:spcPct val="0"/>
              </a:spcBef>
              <a:buFontTx/>
              <a:buNone/>
            </a:pPr>
            <a:r>
              <a:rPr lang="en-US" altLang="en-US" sz="2400"/>
              <a:t>mức </a:t>
            </a:r>
          </a:p>
          <a:p>
            <a:pPr eaLnBrk="1" hangingPunct="1">
              <a:spcBef>
                <a:spcPct val="0"/>
              </a:spcBef>
              <a:buFontTx/>
              <a:buNone/>
            </a:pPr>
            <a:r>
              <a:rPr lang="en-US" altLang="en-US" sz="2400"/>
              <a:t>Bảng</a:t>
            </a:r>
          </a:p>
        </p:txBody>
      </p:sp>
      <p:sp>
        <p:nvSpPr>
          <p:cNvPr id="36879" name="Footer Placeholder 3">
            <a:extLst>
              <a:ext uri="{FF2B5EF4-FFF2-40B4-BE49-F238E27FC236}">
                <a16:creationId xmlns:a16="http://schemas.microsoft.com/office/drawing/2014/main" id="{19517E5C-2B6B-454C-8D67-DB9475C254D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56AB19-0657-4E92-B7B4-19A7599C8584}"/>
              </a:ext>
            </a:extLst>
          </p:cNvPr>
          <p:cNvSpPr>
            <a:spLocks noGrp="1"/>
          </p:cNvSpPr>
          <p:nvPr>
            <p:ph type="title"/>
          </p:nvPr>
        </p:nvSpPr>
        <p:spPr/>
        <p:txBody>
          <a:bodyPr/>
          <a:lstStyle/>
          <a:p>
            <a:pPr>
              <a:defRPr/>
            </a:pPr>
            <a:r>
              <a:rPr lang="en-US"/>
              <a:t>Bảo toàn thực thể</a:t>
            </a:r>
            <a:endParaRPr lang="en-US" dirty="0"/>
          </a:p>
        </p:txBody>
      </p:sp>
      <p:sp>
        <p:nvSpPr>
          <p:cNvPr id="3" name="Content Placeholder 2">
            <a:extLst>
              <a:ext uri="{FF2B5EF4-FFF2-40B4-BE49-F238E27FC236}">
                <a16:creationId xmlns:a16="http://schemas.microsoft.com/office/drawing/2014/main" id="{B4C919BF-285A-4518-9AF0-48FBF178CF8B}"/>
              </a:ext>
            </a:extLst>
          </p:cNvPr>
          <p:cNvSpPr>
            <a:spLocks noGrp="1"/>
          </p:cNvSpPr>
          <p:nvPr>
            <p:ph idx="1"/>
          </p:nvPr>
        </p:nvSpPr>
        <p:spPr/>
        <p:txBody>
          <a:bodyPr>
            <a:normAutofit/>
          </a:bodyPr>
          <a:lstStyle/>
          <a:p>
            <a:pPr>
              <a:defRPr/>
            </a:pPr>
            <a:r>
              <a:rPr lang="en-US" b="1" dirty="0" err="1"/>
              <a:t>Toàn</a:t>
            </a:r>
            <a:r>
              <a:rPr lang="en-US" b="1" dirty="0"/>
              <a:t> </a:t>
            </a:r>
            <a:r>
              <a:rPr lang="en-US" b="1" dirty="0" err="1"/>
              <a:t>vẹn</a:t>
            </a:r>
            <a:r>
              <a:rPr lang="en-US" b="1" dirty="0"/>
              <a:t> </a:t>
            </a:r>
            <a:r>
              <a:rPr lang="en-US" b="1" dirty="0" err="1"/>
              <a:t>thực</a:t>
            </a:r>
            <a:r>
              <a:rPr lang="en-US" b="1" dirty="0"/>
              <a:t> </a:t>
            </a:r>
            <a:r>
              <a:rPr lang="en-US" b="1" dirty="0" err="1"/>
              <a:t>thể</a:t>
            </a:r>
            <a:r>
              <a:rPr lang="en-US" b="1" dirty="0"/>
              <a:t> (Entity Integrity): </a:t>
            </a:r>
            <a:r>
              <a:rPr lang="en-US" dirty="0" err="1"/>
              <a:t>xác</a:t>
            </a:r>
            <a:r>
              <a:rPr lang="en-US" dirty="0"/>
              <a:t> </a:t>
            </a:r>
            <a:r>
              <a:rPr lang="en-US" dirty="0" err="1"/>
              <a:t>định</a:t>
            </a:r>
            <a:r>
              <a:rPr lang="en-US" dirty="0"/>
              <a:t> </a:t>
            </a:r>
            <a:r>
              <a:rPr lang="en-US" dirty="0" err="1"/>
              <a:t>một</a:t>
            </a:r>
            <a:r>
              <a:rPr lang="en-US" dirty="0"/>
              <a:t> </a:t>
            </a:r>
            <a:r>
              <a:rPr lang="en-US" dirty="0" err="1"/>
              <a:t>dòng</a:t>
            </a:r>
            <a:r>
              <a:rPr lang="en-US" dirty="0"/>
              <a:t> </a:t>
            </a:r>
            <a:r>
              <a:rPr lang="en-US" dirty="0" err="1"/>
              <a:t>như</a:t>
            </a:r>
            <a:r>
              <a:rPr lang="en-US" dirty="0"/>
              <a:t> </a:t>
            </a:r>
            <a:r>
              <a:rPr lang="en-US" dirty="0" err="1"/>
              <a:t>là</a:t>
            </a:r>
            <a:r>
              <a:rPr lang="en-US" dirty="0"/>
              <a:t> </a:t>
            </a:r>
            <a:r>
              <a:rPr lang="en-US" dirty="0" err="1"/>
              <a:t>một</a:t>
            </a:r>
            <a:r>
              <a:rPr lang="en-US" dirty="0"/>
              <a:t> </a:t>
            </a:r>
            <a:r>
              <a:rPr lang="en-US" dirty="0" err="1"/>
              <a:t>thực</a:t>
            </a:r>
            <a:r>
              <a:rPr lang="en-US" dirty="0"/>
              <a:t> </a:t>
            </a:r>
            <a:r>
              <a:rPr lang="en-US" dirty="0" err="1"/>
              <a:t>thể</a:t>
            </a:r>
            <a:r>
              <a:rPr lang="en-US" dirty="0"/>
              <a:t> </a:t>
            </a:r>
            <a:r>
              <a:rPr lang="en-US" dirty="0" err="1"/>
              <a:t>duy</a:t>
            </a:r>
            <a:r>
              <a:rPr lang="en-US" dirty="0"/>
              <a:t> </a:t>
            </a:r>
            <a:r>
              <a:rPr lang="en-US" dirty="0" err="1"/>
              <a:t>nhất</a:t>
            </a:r>
            <a:r>
              <a:rPr lang="en-US" dirty="0"/>
              <a:t> </a:t>
            </a:r>
            <a:r>
              <a:rPr lang="en-US" dirty="0" err="1"/>
              <a:t>trong</a:t>
            </a:r>
            <a:r>
              <a:rPr lang="en-US" dirty="0"/>
              <a:t> </a:t>
            </a:r>
            <a:r>
              <a:rPr lang="en-US" dirty="0" err="1"/>
              <a:t>một</a:t>
            </a:r>
            <a:r>
              <a:rPr lang="en-US" dirty="0"/>
              <a:t> </a:t>
            </a:r>
            <a:r>
              <a:rPr lang="en-US" dirty="0" err="1"/>
              <a:t>bảng</a:t>
            </a:r>
            <a:r>
              <a:rPr lang="en-US" dirty="0"/>
              <a:t> </a:t>
            </a:r>
            <a:r>
              <a:rPr lang="en-US" dirty="0" err="1"/>
              <a:t>cụ</a:t>
            </a:r>
            <a:r>
              <a:rPr lang="en-US" dirty="0"/>
              <a:t> </a:t>
            </a:r>
            <a:r>
              <a:rPr lang="en-US" dirty="0" err="1"/>
              <a:t>thể</a:t>
            </a:r>
            <a:r>
              <a:rPr lang="en-US" dirty="0"/>
              <a:t>.</a:t>
            </a:r>
          </a:p>
          <a:p>
            <a:pPr lvl="1">
              <a:defRPr/>
            </a:pPr>
            <a:r>
              <a:rPr lang="en-US" dirty="0" err="1"/>
              <a:t>Tính</a:t>
            </a:r>
            <a:r>
              <a:rPr lang="en-US" dirty="0"/>
              <a:t> </a:t>
            </a:r>
            <a:r>
              <a:rPr lang="en-US" dirty="0" err="1"/>
              <a:t>toàn</a:t>
            </a:r>
            <a:r>
              <a:rPr lang="en-US" dirty="0"/>
              <a:t> </a:t>
            </a:r>
            <a:r>
              <a:rPr lang="en-US" dirty="0" err="1"/>
              <a:t>vẹn</a:t>
            </a:r>
            <a:r>
              <a:rPr lang="en-US" dirty="0"/>
              <a:t> </a:t>
            </a:r>
            <a:r>
              <a:rPr lang="en-US" dirty="0" err="1"/>
              <a:t>thực</a:t>
            </a:r>
            <a:r>
              <a:rPr lang="en-US" dirty="0"/>
              <a:t> </a:t>
            </a:r>
            <a:r>
              <a:rPr lang="en-US" dirty="0" err="1"/>
              <a:t>thể</a:t>
            </a:r>
            <a:r>
              <a:rPr lang="en-US" dirty="0"/>
              <a:t> </a:t>
            </a:r>
            <a:r>
              <a:rPr lang="en-US" dirty="0" err="1"/>
              <a:t>thể</a:t>
            </a:r>
            <a:r>
              <a:rPr lang="en-US" dirty="0"/>
              <a:t> </a:t>
            </a:r>
            <a:r>
              <a:rPr lang="en-US" dirty="0" err="1"/>
              <a:t>hiện</a:t>
            </a:r>
            <a:r>
              <a:rPr lang="en-US" dirty="0"/>
              <a:t> </a:t>
            </a:r>
            <a:r>
              <a:rPr lang="en-US" dirty="0" err="1"/>
              <a:t>tính</a:t>
            </a:r>
            <a:r>
              <a:rPr lang="en-US" dirty="0"/>
              <a:t> </a:t>
            </a:r>
            <a:r>
              <a:rPr lang="en-US" dirty="0" err="1"/>
              <a:t>toàn</a:t>
            </a:r>
            <a:r>
              <a:rPr lang="en-US" dirty="0"/>
              <a:t> </a:t>
            </a:r>
            <a:r>
              <a:rPr lang="en-US" dirty="0" err="1"/>
              <a:t>vẹn</a:t>
            </a:r>
            <a:r>
              <a:rPr lang="en-US" dirty="0"/>
              <a:t> </a:t>
            </a:r>
            <a:r>
              <a:rPr lang="en-US" dirty="0" err="1"/>
              <a:t>bằng</a:t>
            </a:r>
            <a:r>
              <a:rPr lang="en-US" dirty="0"/>
              <a:t> </a:t>
            </a:r>
            <a:r>
              <a:rPr lang="en-US" dirty="0" err="1"/>
              <a:t>cột</a:t>
            </a:r>
            <a:r>
              <a:rPr lang="en-US" dirty="0"/>
              <a:t> </a:t>
            </a:r>
            <a:r>
              <a:rPr lang="en-US" dirty="0" err="1"/>
              <a:t>định</a:t>
            </a:r>
            <a:r>
              <a:rPr lang="en-US" dirty="0"/>
              <a:t> </a:t>
            </a:r>
            <a:r>
              <a:rPr lang="en-US" dirty="0" err="1"/>
              <a:t>danh</a:t>
            </a:r>
            <a:r>
              <a:rPr lang="en-US" dirty="0"/>
              <a:t> </a:t>
            </a:r>
            <a:r>
              <a:rPr lang="en-US" dirty="0" err="1"/>
              <a:t>hoặc</a:t>
            </a:r>
            <a:r>
              <a:rPr lang="en-US" dirty="0"/>
              <a:t> </a:t>
            </a:r>
            <a:r>
              <a:rPr lang="en-US" dirty="0" err="1"/>
              <a:t>khóa</a:t>
            </a:r>
            <a:r>
              <a:rPr lang="en-US" dirty="0"/>
              <a:t> </a:t>
            </a:r>
            <a:r>
              <a:rPr lang="en-US" dirty="0" err="1"/>
              <a:t>chính</a:t>
            </a:r>
            <a:r>
              <a:rPr lang="en-US" dirty="0"/>
              <a:t> </a:t>
            </a:r>
            <a:r>
              <a:rPr lang="en-US" dirty="0" err="1"/>
              <a:t>của</a:t>
            </a:r>
            <a:r>
              <a:rPr lang="en-US" dirty="0"/>
              <a:t> </a:t>
            </a:r>
            <a:r>
              <a:rPr lang="en-US" dirty="0" err="1"/>
              <a:t>bảng</a:t>
            </a:r>
            <a:r>
              <a:rPr lang="en-US" dirty="0"/>
              <a:t>.</a:t>
            </a:r>
          </a:p>
        </p:txBody>
      </p:sp>
      <p:sp>
        <p:nvSpPr>
          <p:cNvPr id="37892" name="Footer Placeholder 3">
            <a:extLst>
              <a:ext uri="{FF2B5EF4-FFF2-40B4-BE49-F238E27FC236}">
                <a16:creationId xmlns:a16="http://schemas.microsoft.com/office/drawing/2014/main" id="{6E28B986-4E08-4F97-8886-3801DF110FA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20178-7CA9-4946-A3A4-EA31790E1987}"/>
              </a:ext>
            </a:extLst>
          </p:cNvPr>
          <p:cNvSpPr>
            <a:spLocks noGrp="1"/>
          </p:cNvSpPr>
          <p:nvPr>
            <p:ph type="title"/>
          </p:nvPr>
        </p:nvSpPr>
        <p:spPr/>
        <p:txBody>
          <a:bodyPr/>
          <a:lstStyle/>
          <a:p>
            <a:pPr>
              <a:defRPr/>
            </a:pPr>
            <a:r>
              <a:rPr lang="en-US"/>
              <a:t>Bảo toàn thực thể</a:t>
            </a:r>
            <a:endParaRPr lang="en-US" dirty="0"/>
          </a:p>
        </p:txBody>
      </p:sp>
      <p:sp>
        <p:nvSpPr>
          <p:cNvPr id="3" name="Content Placeholder 2">
            <a:extLst>
              <a:ext uri="{FF2B5EF4-FFF2-40B4-BE49-F238E27FC236}">
                <a16:creationId xmlns:a16="http://schemas.microsoft.com/office/drawing/2014/main" id="{2A8A1D53-6CBA-4A06-831C-1CD01E484218}"/>
              </a:ext>
            </a:extLst>
          </p:cNvPr>
          <p:cNvSpPr>
            <a:spLocks noGrp="1"/>
          </p:cNvSpPr>
          <p:nvPr>
            <p:ph idx="1"/>
          </p:nvPr>
        </p:nvSpPr>
        <p:spPr/>
        <p:txBody>
          <a:bodyPr/>
          <a:lstStyle/>
          <a:p>
            <a:pPr algn="just">
              <a:defRPr/>
            </a:pPr>
            <a:r>
              <a:rPr lang="en-US" sz="2800" b="1" dirty="0" err="1"/>
              <a:t>Ràng</a:t>
            </a:r>
            <a:r>
              <a:rPr lang="en-US" sz="2800" b="1" dirty="0"/>
              <a:t> </a:t>
            </a:r>
            <a:r>
              <a:rPr lang="en-US" sz="2800" b="1" dirty="0" err="1"/>
              <a:t>buộc</a:t>
            </a:r>
            <a:r>
              <a:rPr lang="en-US" sz="2800" b="1" dirty="0"/>
              <a:t> </a:t>
            </a:r>
            <a:r>
              <a:rPr lang="en-US" sz="2800" b="1" dirty="0" err="1"/>
              <a:t>khóa</a:t>
            </a:r>
            <a:r>
              <a:rPr lang="en-US" sz="2800" b="1" dirty="0"/>
              <a:t> </a:t>
            </a:r>
            <a:r>
              <a:rPr lang="en-US" sz="2800" b="1" dirty="0" err="1"/>
              <a:t>chính</a:t>
            </a:r>
            <a:r>
              <a:rPr lang="en-US" sz="2800" b="1" dirty="0"/>
              <a:t> (Primary Key Constraints)</a:t>
            </a:r>
            <a:r>
              <a:rPr lang="en-US" sz="2800" dirty="0"/>
              <a:t>: </a:t>
            </a:r>
            <a:r>
              <a:rPr lang="en-US" sz="2800" dirty="0" err="1"/>
              <a:t>khóa</a:t>
            </a:r>
            <a:r>
              <a:rPr lang="en-US" sz="2800" dirty="0"/>
              <a:t> </a:t>
            </a:r>
            <a:r>
              <a:rPr lang="en-US" sz="2800" dirty="0" err="1"/>
              <a:t>chính</a:t>
            </a:r>
            <a:r>
              <a:rPr lang="en-US" sz="2800" dirty="0"/>
              <a:t> </a:t>
            </a:r>
            <a:r>
              <a:rPr lang="en-US" sz="2800" dirty="0" err="1"/>
              <a:t>trong</a:t>
            </a:r>
            <a:r>
              <a:rPr lang="en-US" sz="2800" dirty="0"/>
              <a:t> </a:t>
            </a:r>
            <a:r>
              <a:rPr lang="en-US" sz="2800" dirty="0" err="1"/>
              <a:t>một</a:t>
            </a:r>
            <a:r>
              <a:rPr lang="en-US" sz="2800" dirty="0"/>
              <a:t> </a:t>
            </a:r>
            <a:r>
              <a:rPr lang="en-US" sz="2800" dirty="0" err="1"/>
              <a:t>bảng</a:t>
            </a:r>
            <a:r>
              <a:rPr lang="en-US" sz="2800" dirty="0"/>
              <a:t> </a:t>
            </a:r>
            <a:r>
              <a:rPr lang="en-US" sz="2800" dirty="0" err="1"/>
              <a:t>là</a:t>
            </a:r>
            <a:r>
              <a:rPr lang="en-US" sz="2800" dirty="0"/>
              <a:t> </a:t>
            </a:r>
            <a:r>
              <a:rPr lang="en-US" sz="2800" dirty="0" err="1"/>
              <a:t>một</a:t>
            </a:r>
            <a:r>
              <a:rPr lang="en-US" sz="2800" dirty="0"/>
              <a:t> </a:t>
            </a:r>
            <a:r>
              <a:rPr lang="en-US" sz="2800" dirty="0" err="1"/>
              <a:t>cột</a:t>
            </a:r>
            <a:r>
              <a:rPr lang="en-US" sz="2800" dirty="0"/>
              <a:t> </a:t>
            </a:r>
            <a:r>
              <a:rPr lang="en-US" sz="2800" dirty="0" err="1"/>
              <a:t>hoặc</a:t>
            </a:r>
            <a:r>
              <a:rPr lang="en-US" sz="2800" dirty="0"/>
              <a:t> </a:t>
            </a:r>
            <a:r>
              <a:rPr lang="en-US" sz="2800" dirty="0" err="1"/>
              <a:t>một</a:t>
            </a:r>
            <a:r>
              <a:rPr lang="en-US" sz="2800" dirty="0"/>
              <a:t> </a:t>
            </a:r>
            <a:r>
              <a:rPr lang="en-US" sz="2800" dirty="0" err="1"/>
              <a:t>tập</a:t>
            </a:r>
            <a:r>
              <a:rPr lang="en-US" sz="2800" dirty="0"/>
              <a:t> </a:t>
            </a:r>
            <a:r>
              <a:rPr lang="en-US" sz="2800" dirty="0" err="1"/>
              <a:t>các</a:t>
            </a:r>
            <a:r>
              <a:rPr lang="en-US" sz="2800" dirty="0"/>
              <a:t> </a:t>
            </a:r>
            <a:r>
              <a:rPr lang="en-US" sz="2800" dirty="0" err="1"/>
              <a:t>cột</a:t>
            </a:r>
            <a:r>
              <a:rPr lang="en-US" sz="2800" dirty="0"/>
              <a:t> </a:t>
            </a:r>
            <a:r>
              <a:rPr lang="en-US" sz="2800" dirty="0" err="1"/>
              <a:t>mà</a:t>
            </a:r>
            <a:r>
              <a:rPr lang="en-US" sz="2800" dirty="0"/>
              <a:t> </a:t>
            </a:r>
            <a:r>
              <a:rPr lang="en-US" sz="2800" dirty="0" err="1"/>
              <a:t>nó</a:t>
            </a:r>
            <a:r>
              <a:rPr lang="en-US" sz="2800" dirty="0"/>
              <a:t> </a:t>
            </a:r>
            <a:r>
              <a:rPr lang="en-US" sz="2800" dirty="0" err="1"/>
              <a:t>được</a:t>
            </a:r>
            <a:r>
              <a:rPr lang="en-US" sz="2800" dirty="0"/>
              <a:t> </a:t>
            </a:r>
            <a:r>
              <a:rPr lang="en-US" sz="2800" dirty="0" err="1"/>
              <a:t>sử</a:t>
            </a:r>
            <a:r>
              <a:rPr lang="en-US" sz="2800" dirty="0"/>
              <a:t> </a:t>
            </a:r>
            <a:r>
              <a:rPr lang="en-US" sz="2800" dirty="0" err="1"/>
              <a:t>dụng</a:t>
            </a:r>
            <a:r>
              <a:rPr lang="en-US" sz="2800" dirty="0"/>
              <a:t> </a:t>
            </a:r>
            <a:r>
              <a:rPr lang="en-US" sz="2800" dirty="0" err="1"/>
              <a:t>để</a:t>
            </a:r>
            <a:r>
              <a:rPr lang="en-US" sz="2800" dirty="0"/>
              <a:t> </a:t>
            </a:r>
            <a:r>
              <a:rPr lang="en-US" sz="2800" dirty="0" err="1"/>
              <a:t>xác</a:t>
            </a:r>
            <a:r>
              <a:rPr lang="en-US" sz="2800" dirty="0"/>
              <a:t> </a:t>
            </a:r>
            <a:r>
              <a:rPr lang="en-US" sz="2800" dirty="0" err="1"/>
              <a:t>định</a:t>
            </a:r>
            <a:r>
              <a:rPr lang="en-US" sz="2800" dirty="0"/>
              <a:t> </a:t>
            </a:r>
            <a:r>
              <a:rPr lang="en-US" sz="2800" dirty="0" err="1"/>
              <a:t>một</a:t>
            </a:r>
            <a:r>
              <a:rPr lang="en-US" sz="2800" dirty="0"/>
              <a:t> </a:t>
            </a:r>
            <a:r>
              <a:rPr lang="en-US" sz="2800" dirty="0" err="1"/>
              <a:t>dòng</a:t>
            </a:r>
            <a:r>
              <a:rPr lang="en-US" sz="2800" dirty="0"/>
              <a:t> </a:t>
            </a:r>
            <a:r>
              <a:rPr lang="en-US" sz="2800" dirty="0" err="1"/>
              <a:t>duy</a:t>
            </a:r>
            <a:r>
              <a:rPr lang="en-US" sz="2800" dirty="0"/>
              <a:t> </a:t>
            </a:r>
            <a:r>
              <a:rPr lang="en-US" sz="2800" dirty="0" err="1"/>
              <a:t>nhất</a:t>
            </a:r>
            <a:r>
              <a:rPr lang="en-US" sz="2800" dirty="0"/>
              <a:t> </a:t>
            </a:r>
            <a:r>
              <a:rPr lang="en-US" sz="2800" dirty="0" err="1"/>
              <a:t>trong</a:t>
            </a:r>
            <a:r>
              <a:rPr lang="en-US" sz="2800" dirty="0"/>
              <a:t> </a:t>
            </a:r>
            <a:r>
              <a:rPr lang="en-US" sz="2800" dirty="0" err="1"/>
              <a:t>một</a:t>
            </a:r>
            <a:r>
              <a:rPr lang="en-US" sz="2800" dirty="0"/>
              <a:t> </a:t>
            </a:r>
            <a:r>
              <a:rPr lang="en-US" sz="2800" dirty="0" err="1"/>
              <a:t>bảng</a:t>
            </a:r>
            <a:r>
              <a:rPr lang="en-US" sz="2800" dirty="0"/>
              <a:t>.</a:t>
            </a:r>
          </a:p>
          <a:p>
            <a:pPr lvl="1">
              <a:defRPr/>
            </a:pPr>
            <a:r>
              <a:rPr lang="en-US" b="1" dirty="0" err="1"/>
              <a:t>Cú</a:t>
            </a:r>
            <a:r>
              <a:rPr lang="en-US" b="1" dirty="0"/>
              <a:t> </a:t>
            </a:r>
            <a:r>
              <a:rPr lang="en-US" b="1" dirty="0" err="1"/>
              <a:t>pháp</a:t>
            </a:r>
            <a:r>
              <a:rPr lang="en-US" dirty="0"/>
              <a:t>: </a:t>
            </a:r>
          </a:p>
          <a:p>
            <a:pPr>
              <a:defRPr/>
            </a:pPr>
            <a:endParaRPr lang="en-US" dirty="0"/>
          </a:p>
        </p:txBody>
      </p:sp>
      <p:sp>
        <p:nvSpPr>
          <p:cNvPr id="5" name="TextBox 4">
            <a:extLst>
              <a:ext uri="{FF2B5EF4-FFF2-40B4-BE49-F238E27FC236}">
                <a16:creationId xmlns:a16="http://schemas.microsoft.com/office/drawing/2014/main" id="{FDED6C08-A7EF-4129-9641-73608EB78022}"/>
              </a:ext>
            </a:extLst>
          </p:cNvPr>
          <p:cNvSpPr txBox="1"/>
          <p:nvPr/>
        </p:nvSpPr>
        <p:spPr>
          <a:xfrm>
            <a:off x="1295400" y="4495800"/>
            <a:ext cx="7239000" cy="2246313"/>
          </a:xfrm>
          <a:prstGeom prst="rect">
            <a:avLst/>
          </a:prstGeom>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marL="1168400" lvl="1" indent="-711200" eaLnBrk="1" hangingPunct="1">
              <a:buFont typeface="Wingdings" pitchFamily="2" charset="2"/>
              <a:buNone/>
              <a:defRPr/>
            </a:pPr>
            <a:r>
              <a:rPr lang="en-US" sz="2800" b="1" dirty="0">
                <a:solidFill>
                  <a:srgbClr val="C00000"/>
                </a:solidFill>
                <a:latin typeface="Cambria" pitchFamily="18" charset="0"/>
              </a:rPr>
              <a:t>CREATE TABLE  </a:t>
            </a:r>
            <a:r>
              <a:rPr lang="en-US" sz="2800" dirty="0">
                <a:solidFill>
                  <a:srgbClr val="0000CC"/>
                </a:solidFill>
                <a:latin typeface="Cambria" pitchFamily="18" charset="0"/>
              </a:rPr>
              <a:t>table_name</a:t>
            </a:r>
          </a:p>
          <a:p>
            <a:pPr marL="1168400" lvl="1" indent="-711200" eaLnBrk="1" hangingPunct="1">
              <a:buFont typeface="Wingdings" pitchFamily="2" charset="2"/>
              <a:buNone/>
              <a:defRPr/>
            </a:pPr>
            <a:r>
              <a:rPr lang="en-US" sz="2800" dirty="0">
                <a:latin typeface="Cambria" pitchFamily="18" charset="0"/>
              </a:rPr>
              <a:t>(	column_name  data_type NOT NULL</a:t>
            </a:r>
          </a:p>
          <a:p>
            <a:pPr marL="1168400" lvl="1" indent="-711200" eaLnBrk="1" hangingPunct="1">
              <a:buFont typeface="Wingdings" pitchFamily="2" charset="2"/>
              <a:buNone/>
              <a:defRPr/>
            </a:pPr>
            <a:r>
              <a:rPr lang="en-US" sz="2800" dirty="0">
                <a:latin typeface="Cambria" pitchFamily="18" charset="0"/>
              </a:rPr>
              <a:t>	[CONSTRAINT constraintname] </a:t>
            </a:r>
            <a:r>
              <a:rPr lang="en-US" sz="2800" b="1" dirty="0">
                <a:solidFill>
                  <a:srgbClr val="C00000"/>
                </a:solidFill>
                <a:latin typeface="Cambria" pitchFamily="18" charset="0"/>
              </a:rPr>
              <a:t>PRIMARY KEY </a:t>
            </a:r>
          </a:p>
          <a:p>
            <a:pPr marL="1168400" lvl="1" indent="-711200" eaLnBrk="1" hangingPunct="1">
              <a:buFont typeface="Wingdings" pitchFamily="2" charset="2"/>
              <a:buNone/>
              <a:defRPr/>
            </a:pPr>
            <a:r>
              <a:rPr lang="en-US" sz="2800" dirty="0">
                <a:latin typeface="Cambria" pitchFamily="18" charset="0"/>
              </a:rPr>
              <a:t>)</a:t>
            </a:r>
          </a:p>
        </p:txBody>
      </p:sp>
      <p:sp>
        <p:nvSpPr>
          <p:cNvPr id="38917" name="Footer Placeholder 3">
            <a:extLst>
              <a:ext uri="{FF2B5EF4-FFF2-40B4-BE49-F238E27FC236}">
                <a16:creationId xmlns:a16="http://schemas.microsoft.com/office/drawing/2014/main" id="{8ABECF71-7080-44FA-A15E-0A58A2B0A80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9A664E-B551-4F54-982C-E3B5852C4B77}"/>
              </a:ext>
            </a:extLst>
          </p:cNvPr>
          <p:cNvSpPr>
            <a:spLocks noGrp="1"/>
          </p:cNvSpPr>
          <p:nvPr>
            <p:ph type="title"/>
          </p:nvPr>
        </p:nvSpPr>
        <p:spPr/>
        <p:txBody>
          <a:bodyPr/>
          <a:lstStyle/>
          <a:p>
            <a:pPr>
              <a:defRPr/>
            </a:pPr>
            <a:r>
              <a:rPr lang="en-US"/>
              <a:t>Bảo toàn thực thể</a:t>
            </a:r>
            <a:endParaRPr lang="en-US" dirty="0"/>
          </a:p>
        </p:txBody>
      </p:sp>
      <p:sp>
        <p:nvSpPr>
          <p:cNvPr id="3" name="Content Placeholder 2">
            <a:extLst>
              <a:ext uri="{FF2B5EF4-FFF2-40B4-BE49-F238E27FC236}">
                <a16:creationId xmlns:a16="http://schemas.microsoft.com/office/drawing/2014/main" id="{C0B7FB6D-E79A-4455-9524-00E9F50D5799}"/>
              </a:ext>
            </a:extLst>
          </p:cNvPr>
          <p:cNvSpPr>
            <a:spLocks noGrp="1"/>
          </p:cNvSpPr>
          <p:nvPr>
            <p:ph idx="1"/>
          </p:nvPr>
        </p:nvSpPr>
        <p:spPr/>
        <p:txBody>
          <a:bodyPr/>
          <a:lstStyle/>
          <a:p>
            <a:pPr>
              <a:defRPr/>
            </a:pPr>
            <a:r>
              <a:rPr lang="en-US" dirty="0" err="1"/>
              <a:t>Nếu</a:t>
            </a:r>
            <a:r>
              <a:rPr lang="en-US" dirty="0"/>
              <a:t> </a:t>
            </a:r>
            <a:r>
              <a:rPr lang="en-US" dirty="0" err="1"/>
              <a:t>khóa</a:t>
            </a:r>
            <a:r>
              <a:rPr lang="en-US" dirty="0"/>
              <a:t> </a:t>
            </a:r>
            <a:r>
              <a:rPr lang="en-US" dirty="0" err="1"/>
              <a:t>chính</a:t>
            </a:r>
            <a:r>
              <a:rPr lang="en-US" dirty="0"/>
              <a:t> </a:t>
            </a:r>
            <a:r>
              <a:rPr lang="en-US" dirty="0" err="1"/>
              <a:t>là</a:t>
            </a:r>
            <a:r>
              <a:rPr lang="en-US" dirty="0"/>
              <a:t> </a:t>
            </a:r>
            <a:r>
              <a:rPr lang="en-US" dirty="0" err="1"/>
              <a:t>một</a:t>
            </a:r>
            <a:r>
              <a:rPr lang="en-US" dirty="0"/>
              <a:t> </a:t>
            </a:r>
            <a:r>
              <a:rPr lang="en-US" dirty="0" err="1"/>
              <a:t>tập</a:t>
            </a:r>
            <a:r>
              <a:rPr lang="en-US" dirty="0"/>
              <a:t> </a:t>
            </a:r>
            <a:r>
              <a:rPr lang="en-US" dirty="0" err="1"/>
              <a:t>nhiều</a:t>
            </a:r>
            <a:r>
              <a:rPr lang="en-US" dirty="0"/>
              <a:t> </a:t>
            </a:r>
            <a:r>
              <a:rPr lang="en-US" dirty="0" err="1"/>
              <a:t>cột</a:t>
            </a:r>
            <a:r>
              <a:rPr lang="en-US" dirty="0"/>
              <a:t>:</a:t>
            </a:r>
          </a:p>
          <a:p>
            <a:pPr>
              <a:defRPr/>
            </a:pPr>
            <a:endParaRPr lang="en-US" dirty="0"/>
          </a:p>
        </p:txBody>
      </p:sp>
      <p:sp>
        <p:nvSpPr>
          <p:cNvPr id="5" name="TextBox 4">
            <a:extLst>
              <a:ext uri="{FF2B5EF4-FFF2-40B4-BE49-F238E27FC236}">
                <a16:creationId xmlns:a16="http://schemas.microsoft.com/office/drawing/2014/main" id="{E5A6898F-93D0-4A14-862E-3850905A9860}"/>
              </a:ext>
            </a:extLst>
          </p:cNvPr>
          <p:cNvSpPr txBox="1"/>
          <p:nvPr/>
        </p:nvSpPr>
        <p:spPr>
          <a:xfrm>
            <a:off x="1295400" y="2851150"/>
            <a:ext cx="7620000" cy="3970338"/>
          </a:xfrm>
          <a:prstGeom prst="rect">
            <a:avLst/>
          </a:prstGeom>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marL="711200" indent="-711200" eaLnBrk="1" hangingPunct="1">
              <a:lnSpc>
                <a:spcPct val="150000"/>
              </a:lnSpc>
              <a:buFont typeface="Wingdings" pitchFamily="2" charset="2"/>
              <a:buNone/>
              <a:defRPr/>
            </a:pPr>
            <a:r>
              <a:rPr lang="en-US" sz="2800" b="1" dirty="0">
                <a:solidFill>
                  <a:srgbClr val="C00000"/>
                </a:solidFill>
                <a:latin typeface="Cambria" pitchFamily="18" charset="0"/>
              </a:rPr>
              <a:t>CREATE TABLE  </a:t>
            </a:r>
            <a:r>
              <a:rPr lang="en-US" sz="2800" dirty="0">
                <a:solidFill>
                  <a:srgbClr val="0000CC"/>
                </a:solidFill>
                <a:latin typeface="Cambria" pitchFamily="18" charset="0"/>
              </a:rPr>
              <a:t>table_name</a:t>
            </a:r>
          </a:p>
          <a:p>
            <a:pPr marL="457200" indent="-457200" eaLnBrk="1" hangingPunct="1">
              <a:lnSpc>
                <a:spcPct val="150000"/>
              </a:lnSpc>
              <a:buFont typeface="Wingdings" pitchFamily="2" charset="2"/>
              <a:buNone/>
              <a:defRPr/>
            </a:pPr>
            <a:r>
              <a:rPr lang="en-US" sz="2800" dirty="0">
                <a:latin typeface="Cambria" pitchFamily="18" charset="0"/>
              </a:rPr>
              <a:t>(	column_name  data_type[,…]</a:t>
            </a:r>
          </a:p>
          <a:p>
            <a:pPr marL="457200" indent="-457200" eaLnBrk="1" hangingPunct="1">
              <a:lnSpc>
                <a:spcPct val="150000"/>
              </a:lnSpc>
              <a:buFont typeface="Wingdings" pitchFamily="2" charset="2"/>
              <a:buNone/>
              <a:defRPr/>
            </a:pPr>
            <a:r>
              <a:rPr lang="en-US" sz="2800" dirty="0">
                <a:latin typeface="Cambria" pitchFamily="18" charset="0"/>
              </a:rPr>
              <a:t>	[CONSTRAINT constraintname] </a:t>
            </a:r>
          </a:p>
          <a:p>
            <a:pPr marL="457200" indent="-457200" eaLnBrk="1" hangingPunct="1">
              <a:lnSpc>
                <a:spcPct val="150000"/>
              </a:lnSpc>
              <a:buFont typeface="Wingdings" pitchFamily="2" charset="2"/>
              <a:buNone/>
              <a:defRPr/>
            </a:pPr>
            <a:r>
              <a:rPr lang="en-US" sz="2800" dirty="0">
                <a:latin typeface="Cambria" pitchFamily="18" charset="0"/>
              </a:rPr>
              <a:t>	</a:t>
            </a:r>
            <a:r>
              <a:rPr lang="en-US" sz="2800" dirty="0">
                <a:solidFill>
                  <a:srgbClr val="C00000"/>
                </a:solidFill>
                <a:latin typeface="Cambria" pitchFamily="18" charset="0"/>
              </a:rPr>
              <a:t>PRIMARY KEY{(column1[ASC|DESC][,…columnN])}</a:t>
            </a:r>
          </a:p>
          <a:p>
            <a:pPr marL="711200" indent="-711200" eaLnBrk="1" hangingPunct="1">
              <a:lnSpc>
                <a:spcPct val="150000"/>
              </a:lnSpc>
              <a:buFont typeface="Wingdings" pitchFamily="2" charset="2"/>
              <a:buNone/>
              <a:defRPr/>
            </a:pPr>
            <a:r>
              <a:rPr lang="en-US" sz="2800" dirty="0">
                <a:latin typeface="Cambria" pitchFamily="18" charset="0"/>
              </a:rPr>
              <a:t>)</a:t>
            </a:r>
          </a:p>
        </p:txBody>
      </p:sp>
      <p:sp>
        <p:nvSpPr>
          <p:cNvPr id="39941" name="Footer Placeholder 3">
            <a:extLst>
              <a:ext uri="{FF2B5EF4-FFF2-40B4-BE49-F238E27FC236}">
                <a16:creationId xmlns:a16="http://schemas.microsoft.com/office/drawing/2014/main" id="{2058FCE3-BE0B-40B9-A729-6B2D1831B59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D84D0B-B929-4831-BC43-A8E8436065B4}"/>
              </a:ext>
            </a:extLst>
          </p:cNvPr>
          <p:cNvSpPr>
            <a:spLocks noGrp="1"/>
          </p:cNvSpPr>
          <p:nvPr>
            <p:ph type="title"/>
          </p:nvPr>
        </p:nvSpPr>
        <p:spPr/>
        <p:txBody>
          <a:bodyPr/>
          <a:lstStyle/>
          <a:p>
            <a:pPr>
              <a:defRPr/>
            </a:pPr>
            <a:r>
              <a:rPr lang="en-US"/>
              <a:t>Bảo toàn thực thể</a:t>
            </a:r>
            <a:endParaRPr lang="en-US" dirty="0"/>
          </a:p>
        </p:txBody>
      </p:sp>
      <p:sp>
        <p:nvSpPr>
          <p:cNvPr id="3" name="Content Placeholder 2">
            <a:extLst>
              <a:ext uri="{FF2B5EF4-FFF2-40B4-BE49-F238E27FC236}">
                <a16:creationId xmlns:a16="http://schemas.microsoft.com/office/drawing/2014/main" id="{516C76ED-A095-45CE-B4A3-0BFFCAB835A8}"/>
              </a:ext>
            </a:extLst>
          </p:cNvPr>
          <p:cNvSpPr>
            <a:spLocks noGrp="1"/>
          </p:cNvSpPr>
          <p:nvPr>
            <p:ph idx="1"/>
          </p:nvPr>
        </p:nvSpPr>
        <p:spPr>
          <a:xfrm>
            <a:off x="1066800" y="2057400"/>
            <a:ext cx="8229600" cy="5029200"/>
          </a:xfrm>
        </p:spPr>
        <p:txBody>
          <a:bodyPr>
            <a:normAutofit fontScale="92500" lnSpcReduction="20000"/>
          </a:bodyPr>
          <a:lstStyle/>
          <a:p>
            <a:pPr marL="574675" lvl="1" indent="-255588">
              <a:buFont typeface="Wingdings" pitchFamily="2" charset="2"/>
              <a:buChar char="§"/>
              <a:defRPr/>
            </a:pPr>
            <a:r>
              <a:rPr lang="en-US" dirty="0" err="1">
                <a:cs typeface="Times New Roman" panose="02020603050405020304" pitchFamily="18" charset="0"/>
              </a:rPr>
              <a:t>Ví</a:t>
            </a:r>
            <a:r>
              <a:rPr lang="en-US" dirty="0">
                <a:cs typeface="Times New Roman" panose="02020603050405020304" pitchFamily="18" charset="0"/>
              </a:rPr>
              <a:t> </a:t>
            </a:r>
            <a:r>
              <a:rPr lang="en-US" dirty="0" err="1">
                <a:cs typeface="Times New Roman" panose="02020603050405020304" pitchFamily="18" charset="0"/>
              </a:rPr>
              <a:t>dụ</a:t>
            </a:r>
            <a:r>
              <a:rPr lang="en-US" dirty="0">
                <a:cs typeface="Times New Roman" panose="02020603050405020304" pitchFamily="18" charset="0"/>
              </a:rPr>
              <a:t>: </a:t>
            </a:r>
          </a:p>
          <a:p>
            <a:pPr marL="319087" lvl="1" indent="0">
              <a:buFontTx/>
              <a:buNone/>
              <a:defRPr/>
            </a:pPr>
            <a:r>
              <a:rPr lang="en-US" dirty="0">
                <a:cs typeface="Times New Roman" panose="02020603050405020304" pitchFamily="18" charset="0"/>
              </a:rPr>
              <a:t>CREATE TABLE </a:t>
            </a:r>
            <a:r>
              <a:rPr lang="en-US" dirty="0" err="1">
                <a:cs typeface="Times New Roman" panose="02020603050405020304" pitchFamily="18" charset="0"/>
              </a:rPr>
              <a:t>Monhoc</a:t>
            </a:r>
            <a:endParaRPr lang="en-US" dirty="0">
              <a:cs typeface="Times New Roman" panose="02020603050405020304" pitchFamily="18" charset="0"/>
            </a:endParaRPr>
          </a:p>
          <a:p>
            <a:pPr marL="627063" lvl="1" indent="-307975">
              <a:buFontTx/>
              <a:buNone/>
              <a:defRPr/>
            </a:pPr>
            <a:r>
              <a:rPr lang="en-US" dirty="0">
                <a:cs typeface="Times New Roman" panose="02020603050405020304" pitchFamily="18" charset="0"/>
              </a:rPr>
              <a:t>    (</a:t>
            </a:r>
          </a:p>
          <a:p>
            <a:pPr marL="627063" lvl="1" indent="-307975">
              <a:buFontTx/>
              <a:buNone/>
              <a:defRPr/>
            </a:pPr>
            <a:r>
              <a:rPr lang="en-US" dirty="0">
                <a:cs typeface="Times New Roman" panose="02020603050405020304" pitchFamily="18" charset="0"/>
              </a:rPr>
              <a:t>	</a:t>
            </a:r>
            <a:r>
              <a:rPr lang="en-US" dirty="0" err="1">
                <a:cs typeface="Times New Roman" panose="02020603050405020304" pitchFamily="18" charset="0"/>
              </a:rPr>
              <a:t>MaMH</a:t>
            </a:r>
            <a:r>
              <a:rPr lang="en-US" dirty="0">
                <a:cs typeface="Times New Roman" panose="02020603050405020304" pitchFamily="18" charset="0"/>
              </a:rPr>
              <a:t> char(10) NOT NULL CONSTRAINT </a:t>
            </a:r>
            <a:r>
              <a:rPr lang="en-US" dirty="0" err="1">
                <a:cs typeface="Times New Roman" panose="02020603050405020304" pitchFamily="18" charset="0"/>
              </a:rPr>
              <a:t>PK_MonHoc</a:t>
            </a:r>
            <a:r>
              <a:rPr lang="en-US" dirty="0">
                <a:cs typeface="Times New Roman" panose="02020603050405020304" pitchFamily="18" charset="0"/>
              </a:rPr>
              <a:t> PRIMARY KEY</a:t>
            </a:r>
          </a:p>
          <a:p>
            <a:pPr marL="627063" lvl="1" indent="-307975">
              <a:buFontTx/>
              <a:buNone/>
              <a:defRPr/>
            </a:pPr>
            <a:r>
              <a:rPr lang="en-US" dirty="0">
                <a:cs typeface="Times New Roman" panose="02020603050405020304" pitchFamily="18" charset="0"/>
              </a:rPr>
              <a:t>	);</a:t>
            </a:r>
          </a:p>
          <a:p>
            <a:pPr marL="457200" lvl="1" indent="0">
              <a:lnSpc>
                <a:spcPct val="90000"/>
              </a:lnSpc>
              <a:spcBef>
                <a:spcPts val="1800"/>
              </a:spcBef>
              <a:buFontTx/>
              <a:buNone/>
              <a:defRPr/>
            </a:pPr>
            <a:r>
              <a:rPr lang="en-US" dirty="0">
                <a:cs typeface="Times New Roman" panose="02020603050405020304" pitchFamily="18" charset="0"/>
              </a:rPr>
              <a:t>CREATE TABLE </a:t>
            </a:r>
            <a:r>
              <a:rPr lang="en-US" dirty="0" err="1">
                <a:cs typeface="Times New Roman" panose="02020603050405020304" pitchFamily="18" charset="0"/>
              </a:rPr>
              <a:t>Ketqua</a:t>
            </a:r>
            <a:endParaRPr lang="en-US" dirty="0">
              <a:cs typeface="Times New Roman" panose="02020603050405020304" pitchFamily="18" charset="0"/>
            </a:endParaRPr>
          </a:p>
          <a:p>
            <a:pPr marL="1225550" lvl="1" indent="-711200">
              <a:lnSpc>
                <a:spcPct val="90000"/>
              </a:lnSpc>
              <a:buFontTx/>
              <a:buNone/>
              <a:defRPr/>
            </a:pPr>
            <a:r>
              <a:rPr lang="en-US" dirty="0">
                <a:cs typeface="Times New Roman" panose="02020603050405020304" pitchFamily="18" charset="0"/>
              </a:rPr>
              <a:t>(</a:t>
            </a:r>
          </a:p>
          <a:p>
            <a:pPr marL="1225550" lvl="1" indent="-711200">
              <a:lnSpc>
                <a:spcPct val="90000"/>
              </a:lnSpc>
              <a:buFontTx/>
              <a:buNone/>
              <a:defRPr/>
            </a:pPr>
            <a:r>
              <a:rPr lang="en-US" dirty="0">
                <a:cs typeface="Times New Roman" panose="02020603050405020304" pitchFamily="18" charset="0"/>
              </a:rPr>
              <a:t>	</a:t>
            </a:r>
            <a:r>
              <a:rPr lang="en-US" dirty="0" err="1">
                <a:cs typeface="Times New Roman" panose="02020603050405020304" pitchFamily="18" charset="0"/>
              </a:rPr>
              <a:t>masv</a:t>
            </a:r>
            <a:r>
              <a:rPr lang="en-US" dirty="0">
                <a:cs typeface="Times New Roman" panose="02020603050405020304" pitchFamily="18" charset="0"/>
              </a:rPr>
              <a:t> char(10) not null,</a:t>
            </a:r>
          </a:p>
          <a:p>
            <a:pPr marL="1225550" lvl="1" indent="-711200">
              <a:lnSpc>
                <a:spcPct val="90000"/>
              </a:lnSpc>
              <a:buFontTx/>
              <a:buNone/>
              <a:defRPr/>
            </a:pPr>
            <a:r>
              <a:rPr lang="en-US" dirty="0">
                <a:cs typeface="Times New Roman" panose="02020603050405020304" pitchFamily="18" charset="0"/>
              </a:rPr>
              <a:t>	</a:t>
            </a:r>
            <a:r>
              <a:rPr lang="en-US" dirty="0" err="1">
                <a:cs typeface="Times New Roman" panose="02020603050405020304" pitchFamily="18" charset="0"/>
              </a:rPr>
              <a:t>mamh</a:t>
            </a:r>
            <a:r>
              <a:rPr lang="en-US" dirty="0">
                <a:cs typeface="Times New Roman" panose="02020603050405020304" pitchFamily="18" charset="0"/>
              </a:rPr>
              <a:t> </a:t>
            </a:r>
            <a:r>
              <a:rPr lang="en-US" dirty="0" err="1">
                <a:cs typeface="Times New Roman" panose="02020603050405020304" pitchFamily="18" charset="0"/>
              </a:rPr>
              <a:t>varchar</a:t>
            </a:r>
            <a:r>
              <a:rPr lang="en-US" dirty="0">
                <a:cs typeface="Times New Roman" panose="02020603050405020304" pitchFamily="18" charset="0"/>
              </a:rPr>
              <a:t>(40) not null,</a:t>
            </a:r>
          </a:p>
          <a:p>
            <a:pPr marL="1225550" lvl="1" indent="-711200">
              <a:lnSpc>
                <a:spcPct val="90000"/>
              </a:lnSpc>
              <a:buFontTx/>
              <a:buNone/>
              <a:defRPr/>
            </a:pPr>
            <a:r>
              <a:rPr lang="en-US" dirty="0">
                <a:cs typeface="Times New Roman" panose="02020603050405020304" pitchFamily="18" charset="0"/>
              </a:rPr>
              <a:t>	Diem float  not null,</a:t>
            </a:r>
          </a:p>
          <a:p>
            <a:pPr marL="1225550" lvl="1" indent="-711200">
              <a:lnSpc>
                <a:spcPct val="90000"/>
              </a:lnSpc>
              <a:buFontTx/>
              <a:buNone/>
              <a:defRPr/>
            </a:pPr>
            <a:r>
              <a:rPr lang="en-US" dirty="0">
                <a:cs typeface="Times New Roman" panose="02020603050405020304" pitchFamily="18" charset="0"/>
              </a:rPr>
              <a:t>	Primary key (</a:t>
            </a:r>
            <a:r>
              <a:rPr lang="en-US" dirty="0" err="1">
                <a:cs typeface="Times New Roman" panose="02020603050405020304" pitchFamily="18" charset="0"/>
              </a:rPr>
              <a:t>masv</a:t>
            </a:r>
            <a:r>
              <a:rPr lang="en-US" dirty="0">
                <a:cs typeface="Times New Roman" panose="02020603050405020304" pitchFamily="18" charset="0"/>
              </a:rPr>
              <a:t>, </a:t>
            </a:r>
            <a:r>
              <a:rPr lang="en-US" dirty="0" err="1">
                <a:cs typeface="Times New Roman" panose="02020603050405020304" pitchFamily="18" charset="0"/>
              </a:rPr>
              <a:t>mamh</a:t>
            </a:r>
            <a:r>
              <a:rPr lang="en-US" dirty="0">
                <a:cs typeface="Times New Roman" panose="02020603050405020304" pitchFamily="18" charset="0"/>
              </a:rPr>
              <a:t>)</a:t>
            </a:r>
          </a:p>
          <a:p>
            <a:pPr marL="1225550" lvl="1" indent="-711200">
              <a:lnSpc>
                <a:spcPct val="90000"/>
              </a:lnSpc>
              <a:buFontTx/>
              <a:buNone/>
              <a:defRPr/>
            </a:pPr>
            <a:r>
              <a:rPr lang="en-US" dirty="0">
                <a:cs typeface="Times New Roman" panose="02020603050405020304" pitchFamily="18" charset="0"/>
              </a:rPr>
              <a:t>);</a:t>
            </a:r>
          </a:p>
          <a:p>
            <a:pPr>
              <a:defRPr/>
            </a:pPr>
            <a:endParaRPr lang="en-US" dirty="0">
              <a:cs typeface="Times New Roman" panose="02020603050405020304" pitchFamily="18" charset="0"/>
            </a:endParaRPr>
          </a:p>
        </p:txBody>
      </p:sp>
      <p:sp>
        <p:nvSpPr>
          <p:cNvPr id="40964" name="Footer Placeholder 3">
            <a:extLst>
              <a:ext uri="{FF2B5EF4-FFF2-40B4-BE49-F238E27FC236}">
                <a16:creationId xmlns:a16="http://schemas.microsoft.com/office/drawing/2014/main" id="{E47C0DA1-DC4B-4BC0-8DF9-96A9CD87FFE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Content Placeholder 2">
            <a:extLst>
              <a:ext uri="{FF2B5EF4-FFF2-40B4-BE49-F238E27FC236}">
                <a16:creationId xmlns:a16="http://schemas.microsoft.com/office/drawing/2014/main" id="{DDBB0152-3E1F-4783-80EB-84A367695F5C}"/>
              </a:ext>
            </a:extLst>
          </p:cNvPr>
          <p:cNvSpPr>
            <a:spLocks noGrp="1"/>
          </p:cNvSpPr>
          <p:nvPr>
            <p:ph idx="4294967295"/>
          </p:nvPr>
        </p:nvSpPr>
        <p:spPr>
          <a:xfrm>
            <a:off x="1112838" y="2133600"/>
            <a:ext cx="8183562" cy="4724400"/>
          </a:xfrm>
        </p:spPr>
        <p:txBody>
          <a:bodyPr lIns="182880" tIns="91440"/>
          <a:lstStyle/>
          <a:p>
            <a:pPr marL="265113" indent="-265113" eaLnBrk="1" hangingPunct="1">
              <a:defRPr/>
            </a:pPr>
            <a:r>
              <a:rPr lang="en-US" altLang="en-US" sz="2800" b="1"/>
              <a:t>Ví dụ 3</a:t>
            </a:r>
          </a:p>
          <a:p>
            <a:pPr marL="265113" indent="-265113" eaLnBrk="1" hangingPunct="1">
              <a:buFont typeface="Wingdings" pitchFamily="2" charset="2"/>
              <a:buNone/>
              <a:defRPr/>
            </a:pPr>
            <a:r>
              <a:rPr lang="en-US" altLang="en-US" sz="2800"/>
              <a:t>	CREATE TABLE DEAN</a:t>
            </a:r>
          </a:p>
          <a:p>
            <a:pPr marL="265113" indent="-265113" eaLnBrk="1" hangingPunct="1">
              <a:buFont typeface="Wingdings" pitchFamily="2" charset="2"/>
              <a:buNone/>
              <a:defRPr/>
            </a:pPr>
            <a:r>
              <a:rPr lang="en-US" altLang="en-US" sz="2800"/>
              <a:t>	(  </a:t>
            </a:r>
          </a:p>
          <a:p>
            <a:pPr marL="265113" indent="-265113" eaLnBrk="1" hangingPunct="1">
              <a:buFont typeface="Wingdings" pitchFamily="2" charset="2"/>
              <a:buNone/>
              <a:defRPr/>
            </a:pPr>
            <a:r>
              <a:rPr lang="en-US" altLang="en-US" sz="2800"/>
              <a:t>		MADA smallint PRIMARY KEY,</a:t>
            </a:r>
          </a:p>
          <a:p>
            <a:pPr marL="265113" indent="-265113" eaLnBrk="1" hangingPunct="1">
              <a:buFont typeface="Wingdings" pitchFamily="2" charset="2"/>
              <a:buNone/>
              <a:defRPr/>
            </a:pPr>
            <a:r>
              <a:rPr lang="en-US" altLang="en-US" sz="2800"/>
              <a:t>		TENDA varchar(50) NOT NULL</a:t>
            </a:r>
          </a:p>
          <a:p>
            <a:pPr marL="265113" indent="-265113" eaLnBrk="1" hangingPunct="1">
              <a:buFont typeface="Wingdings" pitchFamily="2" charset="2"/>
              <a:buNone/>
              <a:defRPr/>
            </a:pPr>
            <a:r>
              <a:rPr lang="en-US" altLang="en-US" sz="2800"/>
              <a:t>	)</a:t>
            </a:r>
          </a:p>
        </p:txBody>
      </p:sp>
      <p:sp>
        <p:nvSpPr>
          <p:cNvPr id="41987" name="Title 1">
            <a:extLst>
              <a:ext uri="{FF2B5EF4-FFF2-40B4-BE49-F238E27FC236}">
                <a16:creationId xmlns:a16="http://schemas.microsoft.com/office/drawing/2014/main" id="{65012BB1-7BF6-48DB-BB70-A0D164AB65D0}"/>
              </a:ext>
            </a:extLst>
          </p:cNvPr>
          <p:cNvSpPr>
            <a:spLocks/>
          </p:cNvSpPr>
          <p:nvPr/>
        </p:nvSpPr>
        <p:spPr bwMode="auto">
          <a:xfrm>
            <a:off x="1143000" y="754063"/>
            <a:ext cx="822960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3600">
                <a:solidFill>
                  <a:srgbClr val="800000"/>
                </a:solidFill>
                <a:latin typeface="Arial" panose="020B0604020202020204" pitchFamily="34" charset="0"/>
              </a:rPr>
              <a:t>Bảo toàn thực thể</a:t>
            </a:r>
          </a:p>
        </p:txBody>
      </p:sp>
      <p:sp>
        <p:nvSpPr>
          <p:cNvPr id="41988" name="Footer Placeholder 1">
            <a:extLst>
              <a:ext uri="{FF2B5EF4-FFF2-40B4-BE49-F238E27FC236}">
                <a16:creationId xmlns:a16="http://schemas.microsoft.com/office/drawing/2014/main" id="{20C89068-2C22-4945-ACBE-18B4F51246A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Content Placeholder 2">
            <a:extLst>
              <a:ext uri="{FF2B5EF4-FFF2-40B4-BE49-F238E27FC236}">
                <a16:creationId xmlns:a16="http://schemas.microsoft.com/office/drawing/2014/main" id="{54FBDC2C-E29E-4D82-8CB9-A678E55E2F70}"/>
              </a:ext>
            </a:extLst>
          </p:cNvPr>
          <p:cNvSpPr>
            <a:spLocks noGrp="1"/>
          </p:cNvSpPr>
          <p:nvPr>
            <p:ph idx="4294967295"/>
          </p:nvPr>
        </p:nvSpPr>
        <p:spPr>
          <a:xfrm>
            <a:off x="579438" y="2133600"/>
            <a:ext cx="8183562" cy="4724400"/>
          </a:xfrm>
        </p:spPr>
        <p:txBody>
          <a:bodyPr lIns="182880" tIns="91440"/>
          <a:lstStyle/>
          <a:p>
            <a:pPr lvl="1" eaLnBrk="1" hangingPunct="1">
              <a:spcBef>
                <a:spcPct val="30000"/>
              </a:spcBef>
              <a:buFont typeface="Wingdings" pitchFamily="2" charset="2"/>
              <a:buNone/>
              <a:defRPr/>
            </a:pPr>
            <a:r>
              <a:rPr lang="en-US" altLang="en-US" sz="2400" b="1">
                <a:solidFill>
                  <a:srgbClr val="800000"/>
                </a:solidFill>
              </a:rPr>
              <a:t>Ví dụ 4: </a:t>
            </a:r>
          </a:p>
          <a:p>
            <a:pPr lvl="1" eaLnBrk="1" hangingPunct="1">
              <a:spcBef>
                <a:spcPct val="30000"/>
              </a:spcBef>
              <a:buFont typeface="Wingdings" pitchFamily="2" charset="2"/>
              <a:buNone/>
              <a:defRPr/>
            </a:pPr>
            <a:r>
              <a:rPr lang="en-US" altLang="en-US" sz="2400"/>
              <a:t>CREATE TABLE PHANCONG (</a:t>
            </a:r>
          </a:p>
          <a:p>
            <a:pPr lvl="1" eaLnBrk="1" hangingPunct="1">
              <a:spcBef>
                <a:spcPct val="30000"/>
              </a:spcBef>
              <a:buFont typeface="Wingdings" pitchFamily="2" charset="2"/>
              <a:buNone/>
              <a:defRPr/>
            </a:pPr>
            <a:r>
              <a:rPr lang="en-US" altLang="en-US" sz="2400"/>
              <a:t>		 </a:t>
            </a:r>
            <a:r>
              <a:rPr lang="en-US" altLang="en-US" sz="2400">
                <a:solidFill>
                  <a:srgbClr val="0000CC"/>
                </a:solidFill>
              </a:rPr>
              <a:t>Manv int NOT NULL</a:t>
            </a:r>
            <a:r>
              <a:rPr lang="en-US" altLang="en-US" sz="2400"/>
              <a:t>, Mada smallint, Sonc int,</a:t>
            </a:r>
          </a:p>
          <a:p>
            <a:pPr lvl="1" eaLnBrk="1" hangingPunct="1">
              <a:spcBef>
                <a:spcPct val="30000"/>
              </a:spcBef>
              <a:buFont typeface="Wingdings" pitchFamily="2" charset="2"/>
              <a:buNone/>
              <a:defRPr/>
            </a:pPr>
            <a:r>
              <a:rPr lang="en-US" altLang="en-US" sz="2400"/>
              <a:t>		primary key (Manv,Mada))</a:t>
            </a:r>
          </a:p>
          <a:p>
            <a:pPr lvl="1" eaLnBrk="1" hangingPunct="1">
              <a:spcBef>
                <a:spcPct val="30000"/>
              </a:spcBef>
              <a:buFont typeface="Wingdings" pitchFamily="2" charset="2"/>
              <a:buNone/>
              <a:defRPr/>
            </a:pPr>
            <a:r>
              <a:rPr lang="en-US" altLang="en-US" sz="2400"/>
              <a:t>		</a:t>
            </a:r>
          </a:p>
        </p:txBody>
      </p:sp>
      <p:sp>
        <p:nvSpPr>
          <p:cNvPr id="43011" name="Title 1">
            <a:extLst>
              <a:ext uri="{FF2B5EF4-FFF2-40B4-BE49-F238E27FC236}">
                <a16:creationId xmlns:a16="http://schemas.microsoft.com/office/drawing/2014/main" id="{1A653289-B6DF-4927-ACD6-6B2B40E4E9B5}"/>
              </a:ext>
            </a:extLst>
          </p:cNvPr>
          <p:cNvSpPr>
            <a:spLocks/>
          </p:cNvSpPr>
          <p:nvPr/>
        </p:nvSpPr>
        <p:spPr bwMode="auto">
          <a:xfrm>
            <a:off x="1143000" y="754063"/>
            <a:ext cx="8229600" cy="693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3600">
                <a:solidFill>
                  <a:srgbClr val="800000"/>
                </a:solidFill>
                <a:latin typeface="Arial" panose="020B0604020202020204" pitchFamily="34" charset="0"/>
              </a:rPr>
              <a:t>Bảo toàn thực thể</a:t>
            </a:r>
          </a:p>
        </p:txBody>
      </p:sp>
      <p:sp>
        <p:nvSpPr>
          <p:cNvPr id="43012" name="Footer Placeholder 1">
            <a:extLst>
              <a:ext uri="{FF2B5EF4-FFF2-40B4-BE49-F238E27FC236}">
                <a16:creationId xmlns:a16="http://schemas.microsoft.com/office/drawing/2014/main" id="{C6830B12-8E14-4452-A6FF-F18BE164B74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A80F2EB-3785-4929-9DFB-9E83A68335AA}"/>
              </a:ext>
            </a:extLst>
          </p:cNvPr>
          <p:cNvSpPr>
            <a:spLocks noGrp="1"/>
          </p:cNvSpPr>
          <p:nvPr>
            <p:ph idx="1"/>
          </p:nvPr>
        </p:nvSpPr>
        <p:spPr/>
        <p:txBody>
          <a:bodyPr>
            <a:normAutofit fontScale="92500"/>
          </a:bodyPr>
          <a:lstStyle/>
          <a:p>
            <a:pPr algn="just">
              <a:defRPr/>
            </a:pPr>
            <a:r>
              <a:rPr lang="en-US" b="1" dirty="0"/>
              <a:t>Unique Constraints</a:t>
            </a:r>
            <a:r>
              <a:rPr lang="en-US" dirty="0"/>
              <a:t>: </a:t>
            </a:r>
            <a:r>
              <a:rPr lang="vi-VN" dirty="0"/>
              <a:t>để duy trì các giá trị riêng biệt trong một cột hay tập hợp các cột không tham gia vào khóa chính.</a:t>
            </a:r>
            <a:endParaRPr lang="en-US" dirty="0"/>
          </a:p>
          <a:p>
            <a:pPr lvl="1" algn="just">
              <a:defRPr/>
            </a:pPr>
            <a:r>
              <a:rPr lang="en-US" dirty="0" err="1"/>
              <a:t>Có</a:t>
            </a:r>
            <a:r>
              <a:rPr lang="en-US" dirty="0"/>
              <a:t> </a:t>
            </a:r>
            <a:r>
              <a:rPr lang="en-US" dirty="0" err="1"/>
              <a:t>thể</a:t>
            </a:r>
            <a:r>
              <a:rPr lang="en-US" dirty="0"/>
              <a:t> </a:t>
            </a:r>
            <a:r>
              <a:rPr lang="en-US" dirty="0" err="1"/>
              <a:t>chỉ</a:t>
            </a:r>
            <a:r>
              <a:rPr lang="en-US" dirty="0"/>
              <a:t> </a:t>
            </a:r>
            <a:r>
              <a:rPr lang="en-US" dirty="0" err="1"/>
              <a:t>định</a:t>
            </a:r>
            <a:r>
              <a:rPr lang="en-US" dirty="0"/>
              <a:t> </a:t>
            </a:r>
            <a:r>
              <a:rPr lang="en-US" dirty="0" err="1"/>
              <a:t>nhiều</a:t>
            </a:r>
            <a:r>
              <a:rPr lang="en-US" dirty="0"/>
              <a:t> Unique constraint </a:t>
            </a:r>
            <a:r>
              <a:rPr lang="en-US" dirty="0" err="1"/>
              <a:t>trên</a:t>
            </a:r>
            <a:r>
              <a:rPr lang="en-US" dirty="0"/>
              <a:t> </a:t>
            </a:r>
            <a:r>
              <a:rPr lang="en-US" dirty="0" err="1"/>
              <a:t>một</a:t>
            </a:r>
            <a:r>
              <a:rPr lang="en-US" dirty="0"/>
              <a:t> </a:t>
            </a:r>
            <a:r>
              <a:rPr lang="en-US" dirty="0" err="1"/>
              <a:t>bảng</a:t>
            </a:r>
            <a:endParaRPr lang="en-US" dirty="0"/>
          </a:p>
          <a:p>
            <a:pPr lvl="1" algn="just">
              <a:defRPr/>
            </a:pPr>
            <a:r>
              <a:rPr lang="en-US" dirty="0" err="1"/>
              <a:t>Có</a:t>
            </a:r>
            <a:r>
              <a:rPr lang="en-US" dirty="0"/>
              <a:t> </a:t>
            </a:r>
            <a:r>
              <a:rPr lang="en-US" dirty="0" err="1"/>
              <a:t>thể</a:t>
            </a:r>
            <a:r>
              <a:rPr lang="en-US" dirty="0"/>
              <a:t> </a:t>
            </a:r>
            <a:r>
              <a:rPr lang="en-US" dirty="0" err="1"/>
              <a:t>chỉ</a:t>
            </a:r>
            <a:r>
              <a:rPr lang="en-US" dirty="0"/>
              <a:t> </a:t>
            </a:r>
            <a:r>
              <a:rPr lang="en-US" dirty="0" err="1"/>
              <a:t>định</a:t>
            </a:r>
            <a:r>
              <a:rPr lang="en-US" dirty="0"/>
              <a:t> Unique constraint </a:t>
            </a:r>
            <a:r>
              <a:rPr lang="en-US" dirty="0" err="1"/>
              <a:t>trên</a:t>
            </a:r>
            <a:r>
              <a:rPr lang="en-US" dirty="0"/>
              <a:t> </a:t>
            </a:r>
            <a:r>
              <a:rPr lang="en-US" dirty="0" err="1"/>
              <a:t>một</a:t>
            </a:r>
            <a:r>
              <a:rPr lang="en-US" dirty="0"/>
              <a:t> </a:t>
            </a:r>
            <a:r>
              <a:rPr lang="en-US" dirty="0" err="1"/>
              <a:t>hoặc</a:t>
            </a:r>
            <a:r>
              <a:rPr lang="en-US" dirty="0"/>
              <a:t> </a:t>
            </a:r>
            <a:r>
              <a:rPr lang="en-US" dirty="0" err="1"/>
              <a:t>nhiều</a:t>
            </a:r>
            <a:r>
              <a:rPr lang="en-US" dirty="0"/>
              <a:t> </a:t>
            </a:r>
            <a:r>
              <a:rPr lang="en-US" dirty="0" err="1"/>
              <a:t>cột</a:t>
            </a:r>
            <a:r>
              <a:rPr lang="en-US" dirty="0"/>
              <a:t> </a:t>
            </a:r>
            <a:r>
              <a:rPr lang="en-US" dirty="0" err="1"/>
              <a:t>chấp</a:t>
            </a:r>
            <a:r>
              <a:rPr lang="en-US" dirty="0"/>
              <a:t> </a:t>
            </a:r>
            <a:r>
              <a:rPr lang="en-US" dirty="0" err="1"/>
              <a:t>nhận</a:t>
            </a:r>
            <a:r>
              <a:rPr lang="en-US" dirty="0"/>
              <a:t> </a:t>
            </a:r>
            <a:r>
              <a:rPr lang="en-US" dirty="0" err="1"/>
              <a:t>giá</a:t>
            </a:r>
            <a:r>
              <a:rPr lang="en-US" dirty="0"/>
              <a:t> </a:t>
            </a:r>
            <a:r>
              <a:rPr lang="en-US" dirty="0" err="1"/>
              <a:t>trị</a:t>
            </a:r>
            <a:r>
              <a:rPr lang="en-US" dirty="0"/>
              <a:t> NULL. </a:t>
            </a:r>
          </a:p>
          <a:p>
            <a:pPr lvl="1" algn="just">
              <a:defRPr/>
            </a:pPr>
            <a:r>
              <a:rPr lang="en-US" dirty="0" err="1"/>
              <a:t>Tuy</a:t>
            </a:r>
            <a:r>
              <a:rPr lang="en-US" dirty="0"/>
              <a:t> </a:t>
            </a:r>
            <a:r>
              <a:rPr lang="en-US" dirty="0" err="1"/>
              <a:t>nhiên</a:t>
            </a:r>
            <a:r>
              <a:rPr lang="en-US" dirty="0"/>
              <a:t> </a:t>
            </a:r>
            <a:r>
              <a:rPr lang="en-US" dirty="0" err="1"/>
              <a:t>nếu</a:t>
            </a:r>
            <a:r>
              <a:rPr lang="en-US" dirty="0"/>
              <a:t> </a:t>
            </a:r>
            <a:r>
              <a:rPr lang="en-US" dirty="0" err="1"/>
              <a:t>chỉ</a:t>
            </a:r>
            <a:r>
              <a:rPr lang="en-US" dirty="0"/>
              <a:t> </a:t>
            </a:r>
            <a:r>
              <a:rPr lang="en-US" dirty="0" err="1"/>
              <a:t>định</a:t>
            </a:r>
            <a:r>
              <a:rPr lang="en-US" dirty="0"/>
              <a:t> Unique constraint </a:t>
            </a:r>
            <a:r>
              <a:rPr lang="en-US" dirty="0" err="1"/>
              <a:t>trên</a:t>
            </a:r>
            <a:r>
              <a:rPr lang="en-US" dirty="0"/>
              <a:t> </a:t>
            </a:r>
            <a:r>
              <a:rPr lang="en-US" dirty="0" err="1"/>
              <a:t>một</a:t>
            </a:r>
            <a:r>
              <a:rPr lang="en-US" dirty="0"/>
              <a:t> </a:t>
            </a:r>
            <a:r>
              <a:rPr lang="en-US" dirty="0" err="1"/>
              <a:t>cột</a:t>
            </a:r>
            <a:r>
              <a:rPr lang="en-US" dirty="0"/>
              <a:t> </a:t>
            </a:r>
            <a:r>
              <a:rPr lang="en-US" dirty="0" err="1"/>
              <a:t>thì</a:t>
            </a:r>
            <a:r>
              <a:rPr lang="en-US" dirty="0"/>
              <a:t> </a:t>
            </a:r>
            <a:r>
              <a:rPr lang="en-US" dirty="0" err="1"/>
              <a:t>cột</a:t>
            </a:r>
            <a:r>
              <a:rPr lang="en-US" dirty="0"/>
              <a:t> </a:t>
            </a:r>
            <a:r>
              <a:rPr lang="en-US" dirty="0" err="1"/>
              <a:t>đó</a:t>
            </a:r>
            <a:r>
              <a:rPr lang="en-US" dirty="0"/>
              <a:t> </a:t>
            </a:r>
            <a:r>
              <a:rPr lang="en-US" dirty="0" err="1"/>
              <a:t>chỉ</a:t>
            </a:r>
            <a:r>
              <a:rPr lang="en-US" dirty="0"/>
              <a:t> </a:t>
            </a:r>
            <a:r>
              <a:rPr lang="en-US" dirty="0" err="1"/>
              <a:t>chấp</a:t>
            </a:r>
            <a:r>
              <a:rPr lang="en-US" dirty="0"/>
              <a:t> </a:t>
            </a:r>
            <a:r>
              <a:rPr lang="en-US" dirty="0" err="1"/>
              <a:t>nhận</a:t>
            </a:r>
            <a:r>
              <a:rPr lang="en-US" dirty="0"/>
              <a:t> </a:t>
            </a:r>
            <a:r>
              <a:rPr lang="en-US" dirty="0" err="1"/>
              <a:t>một</a:t>
            </a:r>
            <a:r>
              <a:rPr lang="en-US" dirty="0"/>
              <a:t> </a:t>
            </a:r>
            <a:r>
              <a:rPr lang="en-US" dirty="0" err="1"/>
              <a:t>giá</a:t>
            </a:r>
            <a:r>
              <a:rPr lang="en-US" dirty="0"/>
              <a:t> </a:t>
            </a:r>
            <a:r>
              <a:rPr lang="en-US" dirty="0" err="1"/>
              <a:t>trị</a:t>
            </a:r>
            <a:r>
              <a:rPr lang="en-US" dirty="0"/>
              <a:t> NULL.</a:t>
            </a:r>
          </a:p>
        </p:txBody>
      </p:sp>
      <p:sp>
        <p:nvSpPr>
          <p:cNvPr id="6" name="Title 1">
            <a:extLst>
              <a:ext uri="{FF2B5EF4-FFF2-40B4-BE49-F238E27FC236}">
                <a16:creationId xmlns:a16="http://schemas.microsoft.com/office/drawing/2014/main" id="{1AD03760-0214-4B31-AC0A-0D9029C35327}"/>
              </a:ext>
            </a:extLst>
          </p:cNvPr>
          <p:cNvSpPr>
            <a:spLocks noGrp="1"/>
          </p:cNvSpPr>
          <p:nvPr>
            <p:ph type="title"/>
          </p:nvPr>
        </p:nvSpPr>
        <p:spPr/>
        <p:txBody>
          <a:bodyPr/>
          <a:lstStyle/>
          <a:p>
            <a:pPr>
              <a:defRPr/>
            </a:pPr>
            <a:r>
              <a:rPr lang="en-US"/>
              <a:t>Bảo toàn thực thể</a:t>
            </a:r>
            <a:endParaRPr lang="en-US" dirty="0"/>
          </a:p>
        </p:txBody>
      </p:sp>
      <p:sp>
        <p:nvSpPr>
          <p:cNvPr id="44036" name="Footer Placeholder 1">
            <a:extLst>
              <a:ext uri="{FF2B5EF4-FFF2-40B4-BE49-F238E27FC236}">
                <a16:creationId xmlns:a16="http://schemas.microsoft.com/office/drawing/2014/main" id="{06FC71F8-C5A6-4DF0-AD90-9AF61B9D86A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5F4F0C-02C7-40B3-B494-6628241E9707}"/>
              </a:ext>
            </a:extLst>
          </p:cNvPr>
          <p:cNvSpPr>
            <a:spLocks noGrp="1"/>
          </p:cNvSpPr>
          <p:nvPr>
            <p:ph type="title"/>
          </p:nvPr>
        </p:nvSpPr>
        <p:spPr/>
        <p:txBody>
          <a:bodyPr/>
          <a:lstStyle/>
          <a:p>
            <a:pPr>
              <a:defRPr/>
            </a:pPr>
            <a:r>
              <a:rPr lang="en-US"/>
              <a:t>Bảo toàn thực thể</a:t>
            </a:r>
            <a:endParaRPr lang="en-US" dirty="0"/>
          </a:p>
        </p:txBody>
      </p:sp>
      <p:sp>
        <p:nvSpPr>
          <p:cNvPr id="3" name="Content Placeholder 2">
            <a:extLst>
              <a:ext uri="{FF2B5EF4-FFF2-40B4-BE49-F238E27FC236}">
                <a16:creationId xmlns:a16="http://schemas.microsoft.com/office/drawing/2014/main" id="{7576EBF2-B351-417B-B5BC-0A8E6BF1FF32}"/>
              </a:ext>
            </a:extLst>
          </p:cNvPr>
          <p:cNvSpPr>
            <a:spLocks noGrp="1"/>
          </p:cNvSpPr>
          <p:nvPr>
            <p:ph idx="1"/>
          </p:nvPr>
        </p:nvSpPr>
        <p:spPr/>
        <p:txBody>
          <a:bodyPr/>
          <a:lstStyle/>
          <a:p>
            <a:pPr>
              <a:defRPr/>
            </a:pPr>
            <a:r>
              <a:rPr lang="en-US" b="1" dirty="0" err="1"/>
              <a:t>Cú</a:t>
            </a:r>
            <a:r>
              <a:rPr lang="en-US" b="1" dirty="0"/>
              <a:t> </a:t>
            </a:r>
            <a:r>
              <a:rPr lang="en-US" b="1" dirty="0" err="1"/>
              <a:t>pháp</a:t>
            </a:r>
            <a:r>
              <a:rPr lang="en-US" b="1" dirty="0"/>
              <a:t> </a:t>
            </a:r>
            <a:r>
              <a:rPr lang="en-US" b="1" dirty="0" err="1"/>
              <a:t>khai</a:t>
            </a:r>
            <a:r>
              <a:rPr lang="en-US" b="1" dirty="0"/>
              <a:t> </a:t>
            </a:r>
            <a:r>
              <a:rPr lang="en-US" b="1" dirty="0" err="1"/>
              <a:t>báo</a:t>
            </a:r>
            <a:r>
              <a:rPr lang="en-US" b="1" dirty="0"/>
              <a:t> </a:t>
            </a:r>
            <a:r>
              <a:rPr lang="en-US" b="1" dirty="0">
                <a:solidFill>
                  <a:srgbClr val="C00000"/>
                </a:solidFill>
              </a:rPr>
              <a:t>unique constraint</a:t>
            </a:r>
          </a:p>
          <a:p>
            <a:pPr>
              <a:defRPr/>
            </a:pPr>
            <a:endParaRPr lang="en-US" b="1" dirty="0">
              <a:solidFill>
                <a:srgbClr val="C00000"/>
              </a:solidFill>
            </a:endParaRPr>
          </a:p>
          <a:p>
            <a:pPr>
              <a:defRPr/>
            </a:pPr>
            <a:endParaRPr lang="en-US" b="1" dirty="0">
              <a:solidFill>
                <a:srgbClr val="C00000"/>
              </a:solidFill>
            </a:endParaRPr>
          </a:p>
          <a:p>
            <a:pPr>
              <a:defRPr/>
            </a:pPr>
            <a:endParaRPr lang="en-US" b="1" dirty="0">
              <a:solidFill>
                <a:srgbClr val="C00000"/>
              </a:solidFill>
            </a:endParaRPr>
          </a:p>
          <a:p>
            <a:pPr marL="0" indent="-60325">
              <a:buFontTx/>
              <a:buNone/>
              <a:defRPr/>
            </a:pPr>
            <a:r>
              <a:rPr lang="en-US" b="1" dirty="0" err="1"/>
              <a:t>Ví</a:t>
            </a:r>
            <a:r>
              <a:rPr lang="en-US" b="1" dirty="0"/>
              <a:t> </a:t>
            </a:r>
            <a:r>
              <a:rPr lang="en-US" b="1" dirty="0" err="1"/>
              <a:t>dụ</a:t>
            </a:r>
            <a:r>
              <a:rPr lang="en-US" b="1" dirty="0"/>
              <a:t>:</a:t>
            </a:r>
          </a:p>
          <a:p>
            <a:pPr marL="0" indent="-197485">
              <a:buFontTx/>
              <a:buNone/>
              <a:defRPr/>
            </a:pPr>
            <a:r>
              <a:rPr lang="en-US" sz="2400" b="1" dirty="0"/>
              <a:t>CREATE TABLE </a:t>
            </a:r>
            <a:r>
              <a:rPr lang="en-US" sz="2400" dirty="0" err="1"/>
              <a:t>HoaDon</a:t>
            </a:r>
            <a:endParaRPr lang="en-US" sz="2400" dirty="0"/>
          </a:p>
          <a:p>
            <a:pPr marL="0" indent="-197485">
              <a:buFontTx/>
              <a:buNone/>
              <a:defRPr/>
            </a:pPr>
            <a:r>
              <a:rPr lang="en-US" sz="2400" dirty="0"/>
              <a:t>(</a:t>
            </a:r>
            <a:r>
              <a:rPr lang="en-US" sz="2400" dirty="0" err="1"/>
              <a:t>MaHD</a:t>
            </a:r>
            <a:r>
              <a:rPr lang="en-US" sz="2400" dirty="0"/>
              <a:t> </a:t>
            </a:r>
            <a:r>
              <a:rPr lang="en-US" sz="2400" dirty="0" err="1"/>
              <a:t>int</a:t>
            </a:r>
            <a:r>
              <a:rPr lang="en-US" sz="2400" dirty="0"/>
              <a:t> NOT NULL CONSTRAINT PK_ORDERS PRIMARY KEY, </a:t>
            </a:r>
            <a:r>
              <a:rPr lang="en-US" sz="2400" dirty="0" err="1"/>
              <a:t>SoHD</a:t>
            </a:r>
            <a:r>
              <a:rPr lang="en-US" sz="2400" dirty="0"/>
              <a:t> </a:t>
            </a:r>
            <a:r>
              <a:rPr lang="en-US" sz="2400" dirty="0" err="1"/>
              <a:t>int</a:t>
            </a:r>
            <a:r>
              <a:rPr lang="en-US" sz="2400" dirty="0"/>
              <a:t> NULL CONSTRAINT UQ_ORDER_NUMBER </a:t>
            </a:r>
            <a:r>
              <a:rPr lang="en-US" sz="2400" b="1" dirty="0"/>
              <a:t>UNIQUE</a:t>
            </a:r>
            <a:r>
              <a:rPr lang="en-US" sz="2400" dirty="0"/>
              <a:t>)</a:t>
            </a:r>
          </a:p>
          <a:p>
            <a:pPr>
              <a:defRPr/>
            </a:pPr>
            <a:endParaRPr lang="en-US" b="1" dirty="0">
              <a:solidFill>
                <a:srgbClr val="C00000"/>
              </a:solidFill>
            </a:endParaRPr>
          </a:p>
          <a:p>
            <a:pPr>
              <a:defRPr/>
            </a:pPr>
            <a:endParaRPr lang="en-US" dirty="0"/>
          </a:p>
        </p:txBody>
      </p:sp>
      <p:sp>
        <p:nvSpPr>
          <p:cNvPr id="4" name="TextBox 3">
            <a:extLst>
              <a:ext uri="{FF2B5EF4-FFF2-40B4-BE49-F238E27FC236}">
                <a16:creationId xmlns:a16="http://schemas.microsoft.com/office/drawing/2014/main" id="{531F6EFB-65C5-4ADF-A13A-B859F11E27C7}"/>
              </a:ext>
            </a:extLst>
          </p:cNvPr>
          <p:cNvSpPr txBox="1"/>
          <p:nvPr/>
        </p:nvSpPr>
        <p:spPr>
          <a:xfrm>
            <a:off x="1295400" y="2590800"/>
            <a:ext cx="7543800" cy="18161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711200" indent="-711200" eaLnBrk="1" hangingPunct="1">
              <a:defRPr/>
            </a:pPr>
            <a:r>
              <a:rPr lang="en-US" sz="2800" b="1" dirty="0">
                <a:solidFill>
                  <a:srgbClr val="C00000"/>
                </a:solidFill>
                <a:latin typeface="Cambria" pitchFamily="18" charset="0"/>
              </a:rPr>
              <a:t>CREATE TABLE  </a:t>
            </a:r>
            <a:r>
              <a:rPr lang="en-US" sz="2800" dirty="0">
                <a:solidFill>
                  <a:srgbClr val="0000CC"/>
                </a:solidFill>
                <a:latin typeface="Cambria" pitchFamily="18" charset="0"/>
              </a:rPr>
              <a:t>table_name</a:t>
            </a:r>
          </a:p>
          <a:p>
            <a:pPr marL="711200" indent="-711200" eaLnBrk="1" hangingPunct="1">
              <a:defRPr/>
            </a:pPr>
            <a:r>
              <a:rPr lang="en-US" sz="2800" dirty="0">
                <a:latin typeface="Cambria" pitchFamily="18" charset="0"/>
              </a:rPr>
              <a:t>(	column_name  data_type  </a:t>
            </a:r>
          </a:p>
          <a:p>
            <a:pPr marL="711200" indent="-711200" eaLnBrk="1" hangingPunct="1">
              <a:defRPr/>
            </a:pPr>
            <a:r>
              <a:rPr lang="en-US" sz="2800" dirty="0">
                <a:latin typeface="Cambria" pitchFamily="18" charset="0"/>
              </a:rPr>
              <a:t>	[CONSTRAINT constraint_name]  </a:t>
            </a:r>
            <a:r>
              <a:rPr lang="en-US" sz="2800" b="1" dirty="0">
                <a:solidFill>
                  <a:srgbClr val="C00000"/>
                </a:solidFill>
                <a:latin typeface="Cambria" pitchFamily="18" charset="0"/>
              </a:rPr>
              <a:t>UNIQUE  </a:t>
            </a:r>
          </a:p>
          <a:p>
            <a:pPr marL="711200" indent="-711200" eaLnBrk="1" hangingPunct="1">
              <a:defRPr/>
            </a:pPr>
            <a:r>
              <a:rPr lang="en-US" sz="2800" dirty="0">
                <a:latin typeface="Cambria" pitchFamily="18" charset="0"/>
              </a:rPr>
              <a:t>)</a:t>
            </a:r>
          </a:p>
        </p:txBody>
      </p:sp>
      <p:sp>
        <p:nvSpPr>
          <p:cNvPr id="45061" name="Footer Placeholder 4">
            <a:extLst>
              <a:ext uri="{FF2B5EF4-FFF2-40B4-BE49-F238E27FC236}">
                <a16:creationId xmlns:a16="http://schemas.microsoft.com/office/drawing/2014/main" id="{A9798D68-B538-45EE-83F1-2FF020DEE50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Content Placeholder 2">
            <a:extLst>
              <a:ext uri="{FF2B5EF4-FFF2-40B4-BE49-F238E27FC236}">
                <a16:creationId xmlns:a16="http://schemas.microsoft.com/office/drawing/2014/main" id="{AAC662B6-4114-4A91-86A1-F75B3F27C1AE}"/>
              </a:ext>
            </a:extLst>
          </p:cNvPr>
          <p:cNvSpPr>
            <a:spLocks noGrp="1"/>
          </p:cNvSpPr>
          <p:nvPr>
            <p:ph idx="4294967295"/>
          </p:nvPr>
        </p:nvSpPr>
        <p:spPr>
          <a:xfrm>
            <a:off x="709613" y="2414588"/>
            <a:ext cx="8181975" cy="4724400"/>
          </a:xfrm>
        </p:spPr>
        <p:txBody>
          <a:bodyPr lIns="182880" tIns="91440"/>
          <a:lstStyle/>
          <a:p>
            <a:pPr lvl="1" eaLnBrk="1" hangingPunct="1">
              <a:spcBef>
                <a:spcPct val="30000"/>
              </a:spcBef>
              <a:buFont typeface="Wingdings" pitchFamily="2" charset="2"/>
              <a:buNone/>
              <a:defRPr/>
            </a:pPr>
            <a:r>
              <a:rPr lang="en-US" altLang="en-US" sz="2000" b="1">
                <a:solidFill>
                  <a:srgbClr val="800000"/>
                </a:solidFill>
              </a:rPr>
              <a:t>Ví dụ 2: Định nghĩa mức cột</a:t>
            </a:r>
          </a:p>
          <a:p>
            <a:pPr lvl="1" eaLnBrk="1" hangingPunct="1">
              <a:spcBef>
                <a:spcPct val="30000"/>
              </a:spcBef>
              <a:buFont typeface="Wingdings" pitchFamily="2" charset="2"/>
              <a:buNone/>
              <a:defRPr/>
            </a:pPr>
            <a:r>
              <a:rPr lang="en-US" altLang="en-US" sz="2000"/>
              <a:t>CREATE TABLE Events (</a:t>
            </a:r>
          </a:p>
          <a:p>
            <a:pPr lvl="1" eaLnBrk="1" hangingPunct="1">
              <a:spcBef>
                <a:spcPct val="30000"/>
              </a:spcBef>
              <a:buFont typeface="Wingdings" pitchFamily="2" charset="2"/>
              <a:buNone/>
              <a:defRPr/>
            </a:pPr>
            <a:r>
              <a:rPr lang="en-US" altLang="en-US" sz="2000"/>
              <a:t>EventID </a:t>
            </a:r>
            <a:r>
              <a:rPr lang="en-US" altLang="en-US" sz="2000">
                <a:solidFill>
                  <a:srgbClr val="0000CC"/>
                </a:solidFill>
              </a:rPr>
              <a:t>int NOT NULL UNIQUE</a:t>
            </a:r>
            <a:r>
              <a:rPr lang="en-US" altLang="en-US" sz="2000"/>
              <a:t>,</a:t>
            </a:r>
          </a:p>
          <a:p>
            <a:pPr lvl="1" eaLnBrk="1" hangingPunct="1">
              <a:spcBef>
                <a:spcPct val="30000"/>
              </a:spcBef>
              <a:buFont typeface="Wingdings" pitchFamily="2" charset="2"/>
              <a:buNone/>
              <a:defRPr/>
            </a:pPr>
            <a:r>
              <a:rPr lang="en-US" altLang="en-US" sz="2000"/>
              <a:t>EventTitle nvarchar (100) NULL ,</a:t>
            </a:r>
          </a:p>
          <a:p>
            <a:pPr lvl="1" eaLnBrk="1" hangingPunct="1">
              <a:spcBef>
                <a:spcPct val="30000"/>
              </a:spcBef>
              <a:buFont typeface="Wingdings" pitchFamily="2" charset="2"/>
              <a:buNone/>
              <a:defRPr/>
            </a:pPr>
            <a:r>
              <a:rPr lang="en-US" altLang="en-US" sz="2000"/>
              <a:t>EventDescription ntext NULL)</a:t>
            </a:r>
          </a:p>
          <a:p>
            <a:pPr lvl="1" eaLnBrk="1" hangingPunct="1">
              <a:spcBef>
                <a:spcPct val="30000"/>
              </a:spcBef>
              <a:buFont typeface="Wingdings" pitchFamily="2" charset="2"/>
              <a:buNone/>
              <a:defRPr/>
            </a:pPr>
            <a:r>
              <a:rPr lang="en-US" altLang="en-US" sz="2000" b="1">
                <a:solidFill>
                  <a:srgbClr val="800000"/>
                </a:solidFill>
              </a:rPr>
              <a:t>Ví dụ 3: Định nghĩa mức bảng</a:t>
            </a:r>
          </a:p>
          <a:p>
            <a:pPr lvl="1" eaLnBrk="1" hangingPunct="1">
              <a:spcBef>
                <a:spcPct val="30000"/>
              </a:spcBef>
              <a:buFont typeface="Wingdings" pitchFamily="2" charset="2"/>
              <a:buNone/>
              <a:defRPr/>
            </a:pPr>
            <a:r>
              <a:rPr lang="en-US" altLang="en-US" sz="2000"/>
              <a:t>CREATE TABLE Orders (</a:t>
            </a:r>
          </a:p>
          <a:p>
            <a:pPr lvl="1" eaLnBrk="1" hangingPunct="1">
              <a:spcBef>
                <a:spcPct val="30000"/>
              </a:spcBef>
              <a:buFont typeface="Wingdings" pitchFamily="2" charset="2"/>
              <a:buNone/>
              <a:defRPr/>
            </a:pPr>
            <a:r>
              <a:rPr lang="en-US" altLang="en-US" sz="2000"/>
              <a:t>OrderID int IDENTITY (1, 1) NOT NULL,</a:t>
            </a:r>
          </a:p>
          <a:p>
            <a:pPr lvl="1" eaLnBrk="1" hangingPunct="1">
              <a:spcBef>
                <a:spcPct val="30000"/>
              </a:spcBef>
              <a:buFont typeface="Wingdings" pitchFamily="2" charset="2"/>
              <a:buNone/>
              <a:defRPr/>
            </a:pPr>
            <a:r>
              <a:rPr lang="en-US" altLang="en-US" sz="2000"/>
              <a:t>CustomerID nchar (5), </a:t>
            </a:r>
            <a:r>
              <a:rPr lang="en-US" altLang="en-US" sz="2000">
                <a:solidFill>
                  <a:srgbClr val="0000CC"/>
                </a:solidFill>
              </a:rPr>
              <a:t>UNIQUE NONCLUSTERED (OrderID) WITH FILLFACTOR=90</a:t>
            </a:r>
            <a:r>
              <a:rPr lang="en-US" altLang="en-US" sz="2000"/>
              <a:t> )</a:t>
            </a:r>
          </a:p>
        </p:txBody>
      </p:sp>
      <p:sp>
        <p:nvSpPr>
          <p:cNvPr id="46083" name="Title 1">
            <a:extLst>
              <a:ext uri="{FF2B5EF4-FFF2-40B4-BE49-F238E27FC236}">
                <a16:creationId xmlns:a16="http://schemas.microsoft.com/office/drawing/2014/main" id="{05674DC7-B54A-437B-8F77-78D1755C483C}"/>
              </a:ext>
            </a:extLst>
          </p:cNvPr>
          <p:cNvSpPr>
            <a:spLocks/>
          </p:cNvSpPr>
          <p:nvPr/>
        </p:nvSpPr>
        <p:spPr bwMode="auto">
          <a:xfrm>
            <a:off x="1066800" y="1828800"/>
            <a:ext cx="8229600" cy="66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rgbClr val="800000"/>
                </a:solidFill>
                <a:latin typeface="Arial" panose="020B0604020202020204" pitchFamily="34" charset="0"/>
              </a:rPr>
              <a:t>Ràng buộc Unique</a:t>
            </a:r>
          </a:p>
        </p:txBody>
      </p:sp>
      <p:sp>
        <p:nvSpPr>
          <p:cNvPr id="4" name="Title 1">
            <a:extLst>
              <a:ext uri="{FF2B5EF4-FFF2-40B4-BE49-F238E27FC236}">
                <a16:creationId xmlns:a16="http://schemas.microsoft.com/office/drawing/2014/main" id="{F8AFB902-2DB2-4D64-AEB4-AAE0B4FF6703}"/>
              </a:ext>
            </a:extLst>
          </p:cNvPr>
          <p:cNvSpPr txBox="1">
            <a:spLocks/>
          </p:cNvSpPr>
          <p:nvPr/>
        </p:nvSpPr>
        <p:spPr>
          <a:xfrm>
            <a:off x="1143000" y="814388"/>
            <a:ext cx="7772400" cy="762000"/>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a:defRPr/>
            </a:pPr>
            <a:r>
              <a:rPr lang="en-US" kern="0"/>
              <a:t>Bảo toàn thực thể</a:t>
            </a:r>
            <a:endParaRPr lang="en-US" kern="0" dirty="0"/>
          </a:p>
        </p:txBody>
      </p:sp>
      <p:sp>
        <p:nvSpPr>
          <p:cNvPr id="46085" name="Footer Placeholder 1">
            <a:extLst>
              <a:ext uri="{FF2B5EF4-FFF2-40B4-BE49-F238E27FC236}">
                <a16:creationId xmlns:a16="http://schemas.microsoft.com/office/drawing/2014/main" id="{2DCB3E65-886B-4652-AF10-2C8D2D89B7D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D7D3B-C7E3-47C9-9150-E18B3003CFEA}"/>
              </a:ext>
            </a:extLst>
          </p:cNvPr>
          <p:cNvSpPr>
            <a:spLocks noGrp="1"/>
          </p:cNvSpPr>
          <p:nvPr>
            <p:ph type="title"/>
          </p:nvPr>
        </p:nvSpPr>
        <p:spPr/>
        <p:txBody>
          <a:bodyPr/>
          <a:lstStyle/>
          <a:p>
            <a:pPr>
              <a:defRPr/>
            </a:pPr>
            <a:r>
              <a:rPr lang="en-US" dirty="0" err="1"/>
              <a:t>Giới</a:t>
            </a:r>
            <a:r>
              <a:rPr lang="en-US" dirty="0"/>
              <a:t> </a:t>
            </a:r>
            <a:r>
              <a:rPr lang="en-US" dirty="0" err="1"/>
              <a:t>thiệu</a:t>
            </a:r>
            <a:endParaRPr lang="en-US" dirty="0"/>
          </a:p>
        </p:txBody>
      </p:sp>
      <p:sp>
        <p:nvSpPr>
          <p:cNvPr id="3" name="Content Placeholder 2">
            <a:extLst>
              <a:ext uri="{FF2B5EF4-FFF2-40B4-BE49-F238E27FC236}">
                <a16:creationId xmlns:a16="http://schemas.microsoft.com/office/drawing/2014/main" id="{8359AB70-A22F-4369-91F9-698475A7F48C}"/>
              </a:ext>
            </a:extLst>
          </p:cNvPr>
          <p:cNvSpPr>
            <a:spLocks noGrp="1"/>
          </p:cNvSpPr>
          <p:nvPr>
            <p:ph idx="1"/>
          </p:nvPr>
        </p:nvSpPr>
        <p:spPr/>
        <p:txBody>
          <a:bodyPr/>
          <a:lstStyle/>
          <a:p>
            <a:pPr>
              <a:defRPr/>
            </a:pPr>
            <a:r>
              <a:rPr lang="en-US" dirty="0" err="1"/>
              <a:t>Các</a:t>
            </a:r>
            <a:r>
              <a:rPr lang="en-US" dirty="0"/>
              <a:t> </a:t>
            </a:r>
            <a:r>
              <a:rPr lang="en-US" dirty="0" err="1"/>
              <a:t>lệnh</a:t>
            </a:r>
            <a:r>
              <a:rPr lang="en-US" dirty="0"/>
              <a:t> </a:t>
            </a:r>
            <a:r>
              <a:rPr lang="en-US" dirty="0" err="1"/>
              <a:t>trong</a:t>
            </a:r>
            <a:r>
              <a:rPr lang="en-US" dirty="0"/>
              <a:t> SQL </a:t>
            </a:r>
            <a:r>
              <a:rPr lang="en-US" dirty="0" err="1"/>
              <a:t>có</a:t>
            </a:r>
            <a:r>
              <a:rPr lang="en-US" dirty="0"/>
              <a:t> </a:t>
            </a:r>
            <a:r>
              <a:rPr lang="en-US" dirty="0" err="1"/>
              <a:t>thể</a:t>
            </a:r>
            <a:r>
              <a:rPr lang="en-US" dirty="0"/>
              <a:t> </a:t>
            </a:r>
            <a:r>
              <a:rPr lang="en-US" dirty="0" err="1"/>
              <a:t>phân</a:t>
            </a:r>
            <a:r>
              <a:rPr lang="en-US" dirty="0"/>
              <a:t> </a:t>
            </a:r>
            <a:r>
              <a:rPr lang="en-US" dirty="0" err="1"/>
              <a:t>làm</a:t>
            </a:r>
            <a:r>
              <a:rPr lang="en-US" dirty="0"/>
              <a:t> 3 </a:t>
            </a:r>
            <a:r>
              <a:rPr lang="en-US" dirty="0" err="1"/>
              <a:t>loại</a:t>
            </a:r>
            <a:r>
              <a:rPr lang="en-US" dirty="0"/>
              <a:t>:</a:t>
            </a:r>
          </a:p>
          <a:p>
            <a:pPr lvl="1">
              <a:defRPr/>
            </a:pPr>
            <a:r>
              <a:rPr lang="en-US" dirty="0" err="1"/>
              <a:t>Ngôn</a:t>
            </a:r>
            <a:r>
              <a:rPr lang="en-US" dirty="0"/>
              <a:t> </a:t>
            </a:r>
            <a:r>
              <a:rPr lang="en-US" dirty="0" err="1"/>
              <a:t>ngữ</a:t>
            </a:r>
            <a:r>
              <a:rPr lang="en-US" dirty="0"/>
              <a:t> </a:t>
            </a:r>
            <a:r>
              <a:rPr lang="en-US" dirty="0" err="1"/>
              <a:t>định</a:t>
            </a:r>
            <a:r>
              <a:rPr lang="en-US" dirty="0"/>
              <a:t> </a:t>
            </a:r>
            <a:r>
              <a:rPr lang="en-US" dirty="0" err="1"/>
              <a:t>nghĩa</a:t>
            </a:r>
            <a:r>
              <a:rPr lang="en-US" dirty="0"/>
              <a:t> </a:t>
            </a:r>
            <a:r>
              <a:rPr lang="en-US" dirty="0" err="1"/>
              <a:t>dữ</a:t>
            </a:r>
            <a:r>
              <a:rPr lang="en-US" dirty="0"/>
              <a:t> </a:t>
            </a:r>
            <a:r>
              <a:rPr lang="en-US" dirty="0" err="1"/>
              <a:t>liệu</a:t>
            </a:r>
            <a:r>
              <a:rPr lang="en-US" dirty="0"/>
              <a:t> (Data Definition Language commands - DDL)</a:t>
            </a:r>
          </a:p>
          <a:p>
            <a:pPr lvl="1">
              <a:defRPr/>
            </a:pPr>
            <a:r>
              <a:rPr lang="en-US" dirty="0" err="1"/>
              <a:t>Ngôn</a:t>
            </a:r>
            <a:r>
              <a:rPr lang="en-US" dirty="0"/>
              <a:t> </a:t>
            </a:r>
            <a:r>
              <a:rPr lang="en-US" dirty="0" err="1"/>
              <a:t>ngữ</a:t>
            </a:r>
            <a:r>
              <a:rPr lang="en-US" dirty="0"/>
              <a:t> </a:t>
            </a:r>
            <a:r>
              <a:rPr lang="en-US" dirty="0" err="1"/>
              <a:t>thao</a:t>
            </a:r>
            <a:r>
              <a:rPr lang="en-US" dirty="0"/>
              <a:t> </a:t>
            </a:r>
            <a:r>
              <a:rPr lang="en-US" dirty="0" err="1"/>
              <a:t>tác</a:t>
            </a:r>
            <a:r>
              <a:rPr lang="en-US" dirty="0"/>
              <a:t> </a:t>
            </a:r>
            <a:r>
              <a:rPr lang="en-US" dirty="0" err="1"/>
              <a:t>dữ</a:t>
            </a:r>
            <a:r>
              <a:rPr lang="en-US" dirty="0"/>
              <a:t> </a:t>
            </a:r>
            <a:r>
              <a:rPr lang="en-US" dirty="0" err="1"/>
              <a:t>liệu</a:t>
            </a:r>
            <a:r>
              <a:rPr lang="en-US" dirty="0"/>
              <a:t> (Data Manipulation Language commands -DML)</a:t>
            </a:r>
          </a:p>
          <a:p>
            <a:pPr lvl="1">
              <a:defRPr/>
            </a:pPr>
            <a:r>
              <a:rPr lang="en-US" dirty="0" err="1"/>
              <a:t>Ngôn</a:t>
            </a:r>
            <a:r>
              <a:rPr lang="en-US" dirty="0"/>
              <a:t> </a:t>
            </a:r>
            <a:r>
              <a:rPr lang="en-US" dirty="0" err="1"/>
              <a:t>ngữ</a:t>
            </a:r>
            <a:r>
              <a:rPr lang="en-US" dirty="0"/>
              <a:t> </a:t>
            </a:r>
            <a:r>
              <a:rPr lang="en-US" dirty="0" err="1"/>
              <a:t>điều</a:t>
            </a:r>
            <a:r>
              <a:rPr lang="en-US" dirty="0"/>
              <a:t> </a:t>
            </a:r>
            <a:r>
              <a:rPr lang="en-US" dirty="0" err="1"/>
              <a:t>khiển</a:t>
            </a:r>
            <a:r>
              <a:rPr lang="en-US" dirty="0"/>
              <a:t> </a:t>
            </a:r>
            <a:r>
              <a:rPr lang="en-US" dirty="0" err="1"/>
              <a:t>dữ</a:t>
            </a:r>
            <a:r>
              <a:rPr lang="en-US" dirty="0"/>
              <a:t> </a:t>
            </a:r>
            <a:r>
              <a:rPr lang="en-US" dirty="0" err="1"/>
              <a:t>liệu</a:t>
            </a:r>
            <a:r>
              <a:rPr lang="en-US" dirty="0"/>
              <a:t> (Data Control Language commands -DCL)</a:t>
            </a:r>
          </a:p>
        </p:txBody>
      </p:sp>
      <p:sp>
        <p:nvSpPr>
          <p:cNvPr id="10244" name="Footer Placeholder 3">
            <a:extLst>
              <a:ext uri="{FF2B5EF4-FFF2-40B4-BE49-F238E27FC236}">
                <a16:creationId xmlns:a16="http://schemas.microsoft.com/office/drawing/2014/main" id="{FFAED425-D51E-4203-8F9A-EA457F666C4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9C003D-7424-475F-9992-CC82F1B46971}"/>
              </a:ext>
            </a:extLst>
          </p:cNvPr>
          <p:cNvSpPr>
            <a:spLocks noGrp="1"/>
          </p:cNvSpPr>
          <p:nvPr>
            <p:ph type="title"/>
          </p:nvPr>
        </p:nvSpPr>
        <p:spPr/>
        <p:txBody>
          <a:bodyPr/>
          <a:lstStyle/>
          <a:p>
            <a:pPr>
              <a:defRPr/>
            </a:pPr>
            <a:r>
              <a:rPr lang="en-US"/>
              <a:t>Bảo toàn miền giá trị</a:t>
            </a:r>
            <a:endParaRPr lang="en-US" dirty="0"/>
          </a:p>
        </p:txBody>
      </p:sp>
      <p:sp>
        <p:nvSpPr>
          <p:cNvPr id="3" name="Content Placeholder 2">
            <a:extLst>
              <a:ext uri="{FF2B5EF4-FFF2-40B4-BE49-F238E27FC236}">
                <a16:creationId xmlns:a16="http://schemas.microsoft.com/office/drawing/2014/main" id="{033B8AC3-7883-4655-BA3A-502DDABEC25F}"/>
              </a:ext>
            </a:extLst>
          </p:cNvPr>
          <p:cNvSpPr>
            <a:spLocks noGrp="1"/>
          </p:cNvSpPr>
          <p:nvPr>
            <p:ph idx="1"/>
          </p:nvPr>
        </p:nvSpPr>
        <p:spPr/>
        <p:txBody>
          <a:bodyPr>
            <a:normAutofit fontScale="92500" lnSpcReduction="10000"/>
          </a:bodyPr>
          <a:lstStyle/>
          <a:p>
            <a:pPr>
              <a:defRPr/>
            </a:pPr>
            <a:r>
              <a:rPr lang="en-US" b="1" dirty="0" err="1"/>
              <a:t>Toàn</a:t>
            </a:r>
            <a:r>
              <a:rPr lang="en-US" b="1" dirty="0"/>
              <a:t> </a:t>
            </a:r>
            <a:r>
              <a:rPr lang="en-US" b="1" dirty="0" err="1"/>
              <a:t>vẹn</a:t>
            </a:r>
            <a:r>
              <a:rPr lang="en-US" b="1" dirty="0"/>
              <a:t> </a:t>
            </a:r>
            <a:r>
              <a:rPr lang="en-US" b="1" dirty="0" err="1"/>
              <a:t>miền</a:t>
            </a:r>
            <a:r>
              <a:rPr lang="en-US" b="1" dirty="0"/>
              <a:t> </a:t>
            </a:r>
            <a:r>
              <a:rPr lang="en-US" b="1" dirty="0" err="1"/>
              <a:t>giá</a:t>
            </a:r>
            <a:r>
              <a:rPr lang="en-US" b="1" dirty="0"/>
              <a:t> </a:t>
            </a:r>
            <a:r>
              <a:rPr lang="en-US" b="1" dirty="0" err="1"/>
              <a:t>trị</a:t>
            </a:r>
            <a:r>
              <a:rPr lang="en-US" b="1" dirty="0"/>
              <a:t> (Domain Integrity): </a:t>
            </a:r>
            <a:r>
              <a:rPr lang="en-US" dirty="0" err="1"/>
              <a:t>kiểm</a:t>
            </a:r>
            <a:r>
              <a:rPr lang="en-US" dirty="0"/>
              <a:t> </a:t>
            </a:r>
            <a:r>
              <a:rPr lang="en-US" dirty="0" err="1"/>
              <a:t>tra</a:t>
            </a:r>
            <a:r>
              <a:rPr lang="en-US" dirty="0"/>
              <a:t> </a:t>
            </a:r>
            <a:r>
              <a:rPr lang="en-US" dirty="0" err="1"/>
              <a:t>dữ</a:t>
            </a:r>
            <a:r>
              <a:rPr lang="en-US" dirty="0"/>
              <a:t> </a:t>
            </a:r>
            <a:r>
              <a:rPr lang="en-US" dirty="0" err="1"/>
              <a:t>liệu</a:t>
            </a:r>
            <a:r>
              <a:rPr lang="en-US" dirty="0"/>
              <a:t> </a:t>
            </a:r>
            <a:r>
              <a:rPr lang="en-US" dirty="0" err="1"/>
              <a:t>nhập</a:t>
            </a:r>
            <a:r>
              <a:rPr lang="en-US" dirty="0"/>
              <a:t> </a:t>
            </a:r>
            <a:r>
              <a:rPr lang="en-US" dirty="0" err="1"/>
              <a:t>vào</a:t>
            </a:r>
            <a:r>
              <a:rPr lang="en-US" dirty="0"/>
              <a:t> </a:t>
            </a:r>
            <a:r>
              <a:rPr lang="en-US" dirty="0" err="1"/>
              <a:t>các</a:t>
            </a:r>
            <a:r>
              <a:rPr lang="en-US" dirty="0"/>
              <a:t> </a:t>
            </a:r>
            <a:r>
              <a:rPr lang="en-US" dirty="0" err="1"/>
              <a:t>cột</a:t>
            </a:r>
            <a:r>
              <a:rPr lang="en-US" dirty="0"/>
              <a:t> </a:t>
            </a:r>
            <a:r>
              <a:rPr lang="en-US" dirty="0" err="1"/>
              <a:t>có</a:t>
            </a:r>
            <a:r>
              <a:rPr lang="en-US" dirty="0"/>
              <a:t> </a:t>
            </a:r>
            <a:r>
              <a:rPr lang="en-US" dirty="0" err="1"/>
              <a:t>thỏa</a:t>
            </a:r>
            <a:r>
              <a:rPr lang="en-US" dirty="0"/>
              <a:t> </a:t>
            </a:r>
            <a:r>
              <a:rPr lang="en-US" dirty="0" err="1"/>
              <a:t>điều</a:t>
            </a:r>
            <a:r>
              <a:rPr lang="en-US" dirty="0"/>
              <a:t> </a:t>
            </a:r>
            <a:r>
              <a:rPr lang="en-US" dirty="0" err="1"/>
              <a:t>kiện</a:t>
            </a:r>
            <a:r>
              <a:rPr lang="en-US" dirty="0"/>
              <a:t> ban </a:t>
            </a:r>
            <a:r>
              <a:rPr lang="en-US" dirty="0" err="1"/>
              <a:t>đầu</a:t>
            </a:r>
            <a:r>
              <a:rPr lang="en-US" dirty="0"/>
              <a:t> </a:t>
            </a:r>
            <a:r>
              <a:rPr lang="en-US" dirty="0" err="1"/>
              <a:t>không</a:t>
            </a:r>
            <a:endParaRPr lang="en-US" dirty="0"/>
          </a:p>
          <a:p>
            <a:pPr>
              <a:defRPr/>
            </a:pPr>
            <a:r>
              <a:rPr lang="en-US" dirty="0" err="1"/>
              <a:t>Kiểm</a:t>
            </a:r>
            <a:r>
              <a:rPr lang="en-US" dirty="0"/>
              <a:t> </a:t>
            </a:r>
            <a:r>
              <a:rPr lang="en-US" dirty="0" err="1"/>
              <a:t>tra</a:t>
            </a:r>
            <a:r>
              <a:rPr lang="en-US" dirty="0"/>
              <a:t> </a:t>
            </a:r>
            <a:r>
              <a:rPr lang="en-US" dirty="0" err="1"/>
              <a:t>toàn</a:t>
            </a:r>
            <a:r>
              <a:rPr lang="en-US" dirty="0"/>
              <a:t> </a:t>
            </a:r>
            <a:r>
              <a:rPr lang="en-US" dirty="0" err="1"/>
              <a:t>vẹn</a:t>
            </a:r>
            <a:r>
              <a:rPr lang="en-US" dirty="0"/>
              <a:t> </a:t>
            </a:r>
            <a:r>
              <a:rPr lang="en-US" dirty="0" err="1"/>
              <a:t>miền</a:t>
            </a:r>
            <a:r>
              <a:rPr lang="en-US" dirty="0"/>
              <a:t> </a:t>
            </a:r>
            <a:r>
              <a:rPr lang="en-US" dirty="0" err="1"/>
              <a:t>giá</a:t>
            </a:r>
            <a:r>
              <a:rPr lang="en-US" dirty="0"/>
              <a:t> </a:t>
            </a:r>
            <a:r>
              <a:rPr lang="en-US" dirty="0" err="1"/>
              <a:t>trị</a:t>
            </a:r>
            <a:r>
              <a:rPr lang="en-US" dirty="0"/>
              <a:t> </a:t>
            </a:r>
            <a:r>
              <a:rPr lang="en-US" dirty="0" err="1"/>
              <a:t>dựa</a:t>
            </a:r>
            <a:r>
              <a:rPr lang="en-US" dirty="0"/>
              <a:t> </a:t>
            </a:r>
            <a:r>
              <a:rPr lang="en-US" dirty="0" err="1"/>
              <a:t>vào</a:t>
            </a:r>
            <a:r>
              <a:rPr lang="en-US" dirty="0"/>
              <a:t>:</a:t>
            </a:r>
          </a:p>
          <a:p>
            <a:pPr lvl="1">
              <a:defRPr/>
            </a:pPr>
            <a:r>
              <a:rPr lang="en-US" dirty="0" err="1"/>
              <a:t>Kiểu</a:t>
            </a:r>
            <a:r>
              <a:rPr lang="en-US" dirty="0"/>
              <a:t> </a:t>
            </a:r>
            <a:r>
              <a:rPr lang="en-US" dirty="0" err="1"/>
              <a:t>dữ</a:t>
            </a:r>
            <a:r>
              <a:rPr lang="en-US" dirty="0"/>
              <a:t> </a:t>
            </a:r>
            <a:r>
              <a:rPr lang="en-US" dirty="0" err="1"/>
              <a:t>liệu</a:t>
            </a:r>
            <a:r>
              <a:rPr lang="en-US" dirty="0"/>
              <a:t>.</a:t>
            </a:r>
          </a:p>
          <a:p>
            <a:pPr lvl="1">
              <a:defRPr/>
            </a:pPr>
            <a:r>
              <a:rPr lang="en-US" dirty="0" err="1"/>
              <a:t>Định</a:t>
            </a:r>
            <a:r>
              <a:rPr lang="en-US" dirty="0"/>
              <a:t> </a:t>
            </a:r>
            <a:r>
              <a:rPr lang="en-US" dirty="0" err="1"/>
              <a:t>dạng</a:t>
            </a:r>
            <a:r>
              <a:rPr lang="en-US" dirty="0"/>
              <a:t> : </a:t>
            </a:r>
            <a:r>
              <a:rPr lang="en-US" err="1"/>
              <a:t>thông</a:t>
            </a:r>
            <a:r>
              <a:rPr lang="en-US"/>
              <a:t> qua </a:t>
            </a:r>
            <a:r>
              <a:rPr lang="en-US" dirty="0"/>
              <a:t>CHECK constraints </a:t>
            </a:r>
            <a:r>
              <a:rPr lang="en-US" dirty="0" err="1"/>
              <a:t>và</a:t>
            </a:r>
            <a:r>
              <a:rPr lang="en-US" dirty="0"/>
              <a:t> rules</a:t>
            </a:r>
          </a:p>
          <a:p>
            <a:pPr lvl="1">
              <a:defRPr/>
            </a:pPr>
            <a:r>
              <a:rPr lang="en-US" dirty="0" err="1"/>
              <a:t>Phạm</a:t>
            </a:r>
            <a:r>
              <a:rPr lang="en-US" dirty="0"/>
              <a:t> vi </a:t>
            </a:r>
            <a:r>
              <a:rPr lang="en-US" dirty="0" err="1"/>
              <a:t>giá</a:t>
            </a:r>
            <a:r>
              <a:rPr lang="en-US" dirty="0"/>
              <a:t> </a:t>
            </a:r>
            <a:r>
              <a:rPr lang="en-US" dirty="0" err="1"/>
              <a:t>trị</a:t>
            </a:r>
            <a:r>
              <a:rPr lang="en-US" dirty="0"/>
              <a:t> </a:t>
            </a:r>
            <a:r>
              <a:rPr lang="en-US" dirty="0" err="1"/>
              <a:t>thông</a:t>
            </a:r>
            <a:r>
              <a:rPr lang="en-US" dirty="0"/>
              <a:t> qua FOREIGN KEY constraints, CHECK constraints, DEFAULT, NOT NULL, rules.</a:t>
            </a:r>
          </a:p>
          <a:p>
            <a:pPr lvl="1">
              <a:defRPr/>
            </a:pPr>
            <a:endParaRPr lang="en-US" dirty="0"/>
          </a:p>
        </p:txBody>
      </p:sp>
      <p:sp>
        <p:nvSpPr>
          <p:cNvPr id="47108" name="Footer Placeholder 3">
            <a:extLst>
              <a:ext uri="{FF2B5EF4-FFF2-40B4-BE49-F238E27FC236}">
                <a16:creationId xmlns:a16="http://schemas.microsoft.com/office/drawing/2014/main" id="{127130A0-AD74-4623-953E-68A8095E113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21C0240-4235-4073-ADF6-8356CA3DD5EC}"/>
              </a:ext>
            </a:extLst>
          </p:cNvPr>
          <p:cNvSpPr>
            <a:spLocks noGrp="1"/>
          </p:cNvSpPr>
          <p:nvPr>
            <p:ph idx="1"/>
          </p:nvPr>
        </p:nvSpPr>
        <p:spPr/>
        <p:txBody>
          <a:bodyPr/>
          <a:lstStyle/>
          <a:p>
            <a:pPr>
              <a:defRPr/>
            </a:pPr>
            <a:r>
              <a:rPr lang="en-US" b="1" dirty="0">
                <a:cs typeface="Times New Roman" panose="02020603050405020304" pitchFamily="18" charset="0"/>
              </a:rPr>
              <a:t>Check Constraints: </a:t>
            </a:r>
            <a:r>
              <a:rPr lang="vi-VN" dirty="0">
                <a:cs typeface="Times New Roman" panose="02020603050405020304" pitchFamily="18" charset="0"/>
              </a:rPr>
              <a:t>giúp thực thi toàn vẹn miền bằng cách xác nhận hoặc kiểm tra các dữ liệu được chèn vào một cột trước khi chấp nhận giá trị. Có thể có nhiều kiểm tra </a:t>
            </a:r>
            <a:r>
              <a:rPr lang="en-US" dirty="0" err="1">
                <a:cs typeface="Times New Roman" panose="02020603050405020304" pitchFamily="18" charset="0"/>
              </a:rPr>
              <a:t>ràng</a:t>
            </a:r>
            <a:r>
              <a:rPr lang="en-US" dirty="0">
                <a:cs typeface="Times New Roman" panose="02020603050405020304" pitchFamily="18" charset="0"/>
              </a:rPr>
              <a:t> </a:t>
            </a:r>
            <a:r>
              <a:rPr lang="en-US" dirty="0" err="1">
                <a:cs typeface="Times New Roman" panose="02020603050405020304" pitchFamily="18" charset="0"/>
              </a:rPr>
              <a:t>buộc</a:t>
            </a:r>
            <a:r>
              <a:rPr lang="en-US" dirty="0">
                <a:cs typeface="Times New Roman" panose="02020603050405020304" pitchFamily="18" charset="0"/>
              </a:rPr>
              <a:t> </a:t>
            </a:r>
            <a:r>
              <a:rPr lang="vi-VN" dirty="0">
                <a:cs typeface="Times New Roman" panose="02020603050405020304" pitchFamily="18" charset="0"/>
              </a:rPr>
              <a:t>trong một cột</a:t>
            </a:r>
            <a:endParaRPr lang="en-US" dirty="0">
              <a:cs typeface="Times New Roman" panose="02020603050405020304" pitchFamily="18" charset="0"/>
            </a:endParaRPr>
          </a:p>
        </p:txBody>
      </p:sp>
      <p:sp>
        <p:nvSpPr>
          <p:cNvPr id="5" name="TextBox 4">
            <a:extLst>
              <a:ext uri="{FF2B5EF4-FFF2-40B4-BE49-F238E27FC236}">
                <a16:creationId xmlns:a16="http://schemas.microsoft.com/office/drawing/2014/main" id="{821EB28A-D89E-4BA3-BBA9-DC4C5CA5C675}"/>
              </a:ext>
            </a:extLst>
          </p:cNvPr>
          <p:cNvSpPr txBox="1"/>
          <p:nvPr/>
        </p:nvSpPr>
        <p:spPr>
          <a:xfrm>
            <a:off x="1219200" y="4579938"/>
            <a:ext cx="7543800" cy="1816100"/>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711200" indent="-711200" eaLnBrk="1" hangingPunct="1">
              <a:buFont typeface="Wingdings" pitchFamily="2" charset="2"/>
              <a:buNone/>
              <a:defRPr/>
            </a:pPr>
            <a:r>
              <a:rPr lang="en-US" sz="2800" b="1" dirty="0">
                <a:solidFill>
                  <a:srgbClr val="C00000"/>
                </a:solidFill>
                <a:latin typeface="Cambria" pitchFamily="18" charset="0"/>
              </a:rPr>
              <a:t>CREATE TABLE  </a:t>
            </a:r>
            <a:r>
              <a:rPr lang="en-US" sz="2800" dirty="0">
                <a:solidFill>
                  <a:srgbClr val="0000CC"/>
                </a:solidFill>
                <a:latin typeface="Cambria" pitchFamily="18" charset="0"/>
              </a:rPr>
              <a:t>table_name</a:t>
            </a:r>
          </a:p>
          <a:p>
            <a:pPr marL="711200" indent="-711200" eaLnBrk="1" hangingPunct="1">
              <a:buFont typeface="Wingdings" pitchFamily="2" charset="2"/>
              <a:buNone/>
              <a:defRPr/>
            </a:pPr>
            <a:r>
              <a:rPr lang="en-US" sz="2800" dirty="0">
                <a:latin typeface="Cambria" pitchFamily="18" charset="0"/>
              </a:rPr>
              <a:t>	(column_name  data_type</a:t>
            </a:r>
          </a:p>
          <a:p>
            <a:pPr marL="711200" indent="-711200" eaLnBrk="1" hangingPunct="1">
              <a:buFont typeface="Wingdings" pitchFamily="2" charset="2"/>
              <a:buNone/>
              <a:defRPr/>
            </a:pPr>
            <a:r>
              <a:rPr lang="en-US" sz="2800" dirty="0">
                <a:latin typeface="Cambria" pitchFamily="18" charset="0"/>
              </a:rPr>
              <a:t>	[CONSTRAINT  constraint_name]  </a:t>
            </a:r>
          </a:p>
          <a:p>
            <a:pPr marL="711200" indent="-711200" eaLnBrk="1" hangingPunct="1">
              <a:buFont typeface="Wingdings" pitchFamily="2" charset="2"/>
              <a:buNone/>
              <a:defRPr/>
            </a:pPr>
            <a:r>
              <a:rPr lang="en-US" sz="2800" dirty="0">
                <a:latin typeface="Cambria" pitchFamily="18" charset="0"/>
              </a:rPr>
              <a:t>	</a:t>
            </a:r>
            <a:r>
              <a:rPr lang="en-US" sz="2800" b="1" dirty="0">
                <a:solidFill>
                  <a:srgbClr val="0000CC"/>
                </a:solidFill>
                <a:latin typeface="Cambria" pitchFamily="18" charset="0"/>
              </a:rPr>
              <a:t>CHECK (logical expression) </a:t>
            </a:r>
            <a:endParaRPr lang="en-US" dirty="0"/>
          </a:p>
        </p:txBody>
      </p:sp>
      <p:sp>
        <p:nvSpPr>
          <p:cNvPr id="7" name="Title 1">
            <a:extLst>
              <a:ext uri="{FF2B5EF4-FFF2-40B4-BE49-F238E27FC236}">
                <a16:creationId xmlns:a16="http://schemas.microsoft.com/office/drawing/2014/main" id="{F40C6BCF-B45B-4B53-959C-C0D7532F0D4F}"/>
              </a:ext>
            </a:extLst>
          </p:cNvPr>
          <p:cNvSpPr>
            <a:spLocks noGrp="1"/>
          </p:cNvSpPr>
          <p:nvPr>
            <p:ph type="title"/>
          </p:nvPr>
        </p:nvSpPr>
        <p:spPr/>
        <p:txBody>
          <a:bodyPr/>
          <a:lstStyle/>
          <a:p>
            <a:pPr>
              <a:defRPr/>
            </a:pPr>
            <a:r>
              <a:rPr lang="en-US"/>
              <a:t>Bảo toàn miền giá trị</a:t>
            </a:r>
            <a:endParaRPr lang="en-US" dirty="0"/>
          </a:p>
        </p:txBody>
      </p:sp>
      <p:sp>
        <p:nvSpPr>
          <p:cNvPr id="48133" name="Footer Placeholder 1">
            <a:extLst>
              <a:ext uri="{FF2B5EF4-FFF2-40B4-BE49-F238E27FC236}">
                <a16:creationId xmlns:a16="http://schemas.microsoft.com/office/drawing/2014/main" id="{B56002E6-F063-41D8-B6D3-B9C76DC34CB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E0DCD33-01B5-41DF-8860-5FBF8C71F1B5}"/>
              </a:ext>
            </a:extLst>
          </p:cNvPr>
          <p:cNvSpPr>
            <a:spLocks noGrp="1"/>
          </p:cNvSpPr>
          <p:nvPr>
            <p:ph idx="1"/>
          </p:nvPr>
        </p:nvSpPr>
        <p:spPr/>
        <p:txBody>
          <a:bodyPr>
            <a:normAutofit fontScale="85000" lnSpcReduction="10000"/>
          </a:bodyPr>
          <a:lstStyle/>
          <a:p>
            <a:pPr>
              <a:defRPr/>
            </a:pPr>
            <a:r>
              <a:rPr lang="en-US" b="1" dirty="0" err="1">
                <a:cs typeface="Times New Roman" panose="02020603050405020304" pitchFamily="18" charset="0"/>
              </a:rPr>
              <a:t>Ví</a:t>
            </a:r>
            <a:r>
              <a:rPr lang="en-US" b="1" dirty="0">
                <a:cs typeface="Times New Roman" panose="02020603050405020304" pitchFamily="18" charset="0"/>
              </a:rPr>
              <a:t> </a:t>
            </a:r>
            <a:r>
              <a:rPr lang="en-US" b="1" dirty="0" err="1">
                <a:cs typeface="Times New Roman" panose="02020603050405020304" pitchFamily="18" charset="0"/>
              </a:rPr>
              <a:t>dụ</a:t>
            </a:r>
            <a:r>
              <a:rPr lang="en-US" dirty="0">
                <a:cs typeface="Times New Roman" panose="02020603050405020304" pitchFamily="18" charset="0"/>
              </a:rPr>
              <a:t>:</a:t>
            </a:r>
          </a:p>
          <a:p>
            <a:pPr marL="0" indent="0">
              <a:buFontTx/>
              <a:buNone/>
              <a:defRPr/>
            </a:pPr>
            <a:r>
              <a:rPr lang="en-US" dirty="0">
                <a:cs typeface="Times New Roman" panose="02020603050405020304" pitchFamily="18" charset="0"/>
              </a:rPr>
              <a:t>CREATE TABLE  </a:t>
            </a:r>
            <a:r>
              <a:rPr lang="en-US" dirty="0" err="1">
                <a:cs typeface="Times New Roman" panose="02020603050405020304" pitchFamily="18" charset="0"/>
              </a:rPr>
              <a:t>nhanvien</a:t>
            </a:r>
            <a:endParaRPr lang="en-US" dirty="0">
              <a:cs typeface="Times New Roman" panose="02020603050405020304" pitchFamily="18" charset="0"/>
            </a:endParaRPr>
          </a:p>
          <a:p>
            <a:pPr marL="711200" indent="-711200">
              <a:buFont typeface="Verdana" pitchFamily="34" charset="0"/>
              <a:buNone/>
              <a:defRPr/>
            </a:pPr>
            <a:r>
              <a:rPr lang="en-US" dirty="0">
                <a:cs typeface="Times New Roman" panose="02020603050405020304" pitchFamily="18" charset="0"/>
              </a:rPr>
              <a:t>(  </a:t>
            </a:r>
          </a:p>
          <a:p>
            <a:pPr marL="711200" indent="-711200">
              <a:buFont typeface="Verdana" pitchFamily="34" charset="0"/>
              <a:buNone/>
              <a:defRPr/>
            </a:pPr>
            <a:r>
              <a:rPr lang="en-US" dirty="0">
                <a:cs typeface="Times New Roman" panose="02020603050405020304" pitchFamily="18" charset="0"/>
              </a:rPr>
              <a:t>     </a:t>
            </a:r>
            <a:r>
              <a:rPr lang="en-US" dirty="0" err="1">
                <a:cs typeface="Times New Roman" panose="02020603050405020304" pitchFamily="18" charset="0"/>
              </a:rPr>
              <a:t>manv</a:t>
            </a:r>
            <a:r>
              <a:rPr lang="en-US" dirty="0">
                <a:cs typeface="Times New Roman" panose="02020603050405020304" pitchFamily="18" charset="0"/>
              </a:rPr>
              <a:t>  </a:t>
            </a:r>
            <a:r>
              <a:rPr lang="en-US" dirty="0" err="1">
                <a:cs typeface="Times New Roman" panose="02020603050405020304" pitchFamily="18" charset="0"/>
              </a:rPr>
              <a:t>smallint</a:t>
            </a:r>
            <a:r>
              <a:rPr lang="en-US" dirty="0">
                <a:cs typeface="Times New Roman" panose="02020603050405020304" pitchFamily="18" charset="0"/>
              </a:rPr>
              <a:t>      PRIMARY KEY CLUSTERED,  </a:t>
            </a:r>
          </a:p>
          <a:p>
            <a:pPr marL="711200" indent="-711200">
              <a:buFont typeface="Verdana" pitchFamily="34" charset="0"/>
              <a:buNone/>
              <a:defRPr/>
            </a:pPr>
            <a:r>
              <a:rPr lang="en-US" dirty="0">
                <a:cs typeface="Times New Roman" panose="02020603050405020304" pitchFamily="18" charset="0"/>
              </a:rPr>
              <a:t>     </a:t>
            </a:r>
            <a:r>
              <a:rPr lang="en-US" dirty="0" err="1">
                <a:cs typeface="Times New Roman" panose="02020603050405020304" pitchFamily="18" charset="0"/>
              </a:rPr>
              <a:t>tennv</a:t>
            </a:r>
            <a:r>
              <a:rPr lang="en-US" dirty="0">
                <a:cs typeface="Times New Roman" panose="02020603050405020304" pitchFamily="18" charset="0"/>
              </a:rPr>
              <a:t> </a:t>
            </a:r>
            <a:r>
              <a:rPr lang="en-US" dirty="0" err="1">
                <a:cs typeface="Times New Roman" panose="02020603050405020304" pitchFamily="18" charset="0"/>
              </a:rPr>
              <a:t>varchar</a:t>
            </a:r>
            <a:r>
              <a:rPr lang="en-US" dirty="0">
                <a:cs typeface="Times New Roman" panose="02020603050405020304" pitchFamily="18" charset="0"/>
              </a:rPr>
              <a:t>(50)     NOT NULL ,   </a:t>
            </a:r>
          </a:p>
          <a:p>
            <a:pPr marL="711200" indent="-711200">
              <a:buFont typeface="Verdana" pitchFamily="34" charset="0"/>
              <a:buNone/>
              <a:defRPr/>
            </a:pPr>
            <a:r>
              <a:rPr lang="en-US" dirty="0">
                <a:cs typeface="Times New Roman" panose="02020603050405020304" pitchFamily="18" charset="0"/>
              </a:rPr>
              <a:t>     </a:t>
            </a:r>
            <a:r>
              <a:rPr lang="en-US" dirty="0" err="1">
                <a:cs typeface="Times New Roman" panose="02020603050405020304" pitchFamily="18" charset="0"/>
              </a:rPr>
              <a:t>tuoimin</a:t>
            </a:r>
            <a:r>
              <a:rPr lang="en-US" dirty="0">
                <a:cs typeface="Times New Roman" panose="02020603050405020304" pitchFamily="18" charset="0"/>
              </a:rPr>
              <a:t> </a:t>
            </a:r>
            <a:r>
              <a:rPr lang="en-US" dirty="0" err="1">
                <a:cs typeface="Times New Roman" panose="02020603050405020304" pitchFamily="18" charset="0"/>
              </a:rPr>
              <a:t>tinyint</a:t>
            </a:r>
            <a:r>
              <a:rPr lang="en-US" dirty="0">
                <a:cs typeface="Times New Roman" panose="02020603050405020304" pitchFamily="18" charset="0"/>
              </a:rPr>
              <a:t> NOT NULL </a:t>
            </a:r>
            <a:r>
              <a:rPr lang="en-US" dirty="0">
                <a:solidFill>
                  <a:srgbClr val="C00000"/>
                </a:solidFill>
                <a:cs typeface="Times New Roman" panose="02020603050405020304" pitchFamily="18" charset="0"/>
              </a:rPr>
              <a:t>CHECK(</a:t>
            </a:r>
            <a:r>
              <a:rPr lang="en-US" dirty="0" err="1">
                <a:solidFill>
                  <a:srgbClr val="C00000"/>
                </a:solidFill>
                <a:cs typeface="Times New Roman" panose="02020603050405020304" pitchFamily="18" charset="0"/>
              </a:rPr>
              <a:t>tuoimin</a:t>
            </a:r>
            <a:r>
              <a:rPr lang="en-US" dirty="0">
                <a:solidFill>
                  <a:srgbClr val="C00000"/>
                </a:solidFill>
                <a:cs typeface="Times New Roman" panose="02020603050405020304" pitchFamily="18" charset="0"/>
              </a:rPr>
              <a:t>&gt;=18</a:t>
            </a:r>
            <a:r>
              <a:rPr lang="en-US" dirty="0">
                <a:cs typeface="Times New Roman" panose="02020603050405020304" pitchFamily="18" charset="0"/>
              </a:rPr>
              <a:t>),</a:t>
            </a:r>
          </a:p>
          <a:p>
            <a:pPr marL="711200" indent="-711200">
              <a:buFont typeface="Verdana" pitchFamily="34" charset="0"/>
              <a:buNone/>
              <a:defRPr/>
            </a:pPr>
            <a:r>
              <a:rPr lang="en-US" dirty="0">
                <a:cs typeface="Times New Roman" panose="02020603050405020304" pitchFamily="18" charset="0"/>
              </a:rPr>
              <a:t>     </a:t>
            </a:r>
            <a:r>
              <a:rPr lang="en-US" dirty="0" err="1">
                <a:cs typeface="Times New Roman" panose="02020603050405020304" pitchFamily="18" charset="0"/>
              </a:rPr>
              <a:t>tuoimax</a:t>
            </a:r>
            <a:r>
              <a:rPr lang="en-US" dirty="0">
                <a:cs typeface="Times New Roman" panose="02020603050405020304" pitchFamily="18" charset="0"/>
              </a:rPr>
              <a:t> </a:t>
            </a:r>
            <a:r>
              <a:rPr lang="en-US" dirty="0" err="1">
                <a:cs typeface="Times New Roman" panose="02020603050405020304" pitchFamily="18" charset="0"/>
              </a:rPr>
              <a:t>tinyint</a:t>
            </a:r>
            <a:r>
              <a:rPr lang="en-US" dirty="0">
                <a:cs typeface="Times New Roman" panose="02020603050405020304" pitchFamily="18" charset="0"/>
              </a:rPr>
              <a:t> NOT NULL </a:t>
            </a:r>
            <a:r>
              <a:rPr lang="en-US" dirty="0">
                <a:solidFill>
                  <a:srgbClr val="C00000"/>
                </a:solidFill>
                <a:cs typeface="Times New Roman" panose="02020603050405020304" pitchFamily="18" charset="0"/>
              </a:rPr>
              <a:t>CHECK(</a:t>
            </a:r>
            <a:r>
              <a:rPr lang="en-US" dirty="0" err="1">
                <a:solidFill>
                  <a:srgbClr val="C00000"/>
                </a:solidFill>
                <a:cs typeface="Times New Roman" panose="02020603050405020304" pitchFamily="18" charset="0"/>
              </a:rPr>
              <a:t>tuoimax</a:t>
            </a:r>
            <a:r>
              <a:rPr lang="en-US" dirty="0">
                <a:solidFill>
                  <a:srgbClr val="C00000"/>
                </a:solidFill>
                <a:cs typeface="Times New Roman" panose="02020603050405020304" pitchFamily="18" charset="0"/>
              </a:rPr>
              <a:t>&lt;=40</a:t>
            </a:r>
            <a:r>
              <a:rPr lang="en-US" dirty="0">
                <a:cs typeface="Times New Roman" panose="02020603050405020304" pitchFamily="18" charset="0"/>
              </a:rPr>
              <a:t>)</a:t>
            </a:r>
          </a:p>
          <a:p>
            <a:pPr marL="711200" indent="-711200">
              <a:buFont typeface="Verdana" pitchFamily="34" charset="0"/>
              <a:buNone/>
              <a:defRPr/>
            </a:pPr>
            <a:r>
              <a:rPr lang="en-US" dirty="0">
                <a:cs typeface="Times New Roman" panose="02020603050405020304" pitchFamily="18" charset="0"/>
              </a:rPr>
              <a:t>) </a:t>
            </a:r>
          </a:p>
          <a:p>
            <a:pPr>
              <a:defRPr/>
            </a:pPr>
            <a:endParaRPr lang="en-US" dirty="0">
              <a:cs typeface="Times New Roman" panose="02020603050405020304" pitchFamily="18" charset="0"/>
            </a:endParaRPr>
          </a:p>
        </p:txBody>
      </p:sp>
      <p:sp>
        <p:nvSpPr>
          <p:cNvPr id="6" name="Title 1">
            <a:extLst>
              <a:ext uri="{FF2B5EF4-FFF2-40B4-BE49-F238E27FC236}">
                <a16:creationId xmlns:a16="http://schemas.microsoft.com/office/drawing/2014/main" id="{41FD5F11-98F6-4377-8220-82663750F9CB}"/>
              </a:ext>
            </a:extLst>
          </p:cNvPr>
          <p:cNvSpPr>
            <a:spLocks noGrp="1"/>
          </p:cNvSpPr>
          <p:nvPr>
            <p:ph type="title"/>
          </p:nvPr>
        </p:nvSpPr>
        <p:spPr/>
        <p:txBody>
          <a:bodyPr/>
          <a:lstStyle/>
          <a:p>
            <a:pPr>
              <a:defRPr/>
            </a:pPr>
            <a:r>
              <a:rPr lang="en-US"/>
              <a:t>Bảo toàn miền giá trị</a:t>
            </a:r>
            <a:endParaRPr lang="en-US" dirty="0"/>
          </a:p>
        </p:txBody>
      </p:sp>
      <p:sp>
        <p:nvSpPr>
          <p:cNvPr id="49156" name="Footer Placeholder 1">
            <a:extLst>
              <a:ext uri="{FF2B5EF4-FFF2-40B4-BE49-F238E27FC236}">
                <a16:creationId xmlns:a16="http://schemas.microsoft.com/office/drawing/2014/main" id="{27682E3C-7960-46EB-A0E5-F27CA50D8ED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Content Placeholder 2">
            <a:extLst>
              <a:ext uri="{FF2B5EF4-FFF2-40B4-BE49-F238E27FC236}">
                <a16:creationId xmlns:a16="http://schemas.microsoft.com/office/drawing/2014/main" id="{E44FE690-82C0-421B-8994-BE758963F575}"/>
              </a:ext>
            </a:extLst>
          </p:cNvPr>
          <p:cNvSpPr>
            <a:spLocks noGrp="1"/>
          </p:cNvSpPr>
          <p:nvPr>
            <p:ph idx="4294967295"/>
          </p:nvPr>
        </p:nvSpPr>
        <p:spPr>
          <a:xfrm>
            <a:off x="546100" y="1981200"/>
            <a:ext cx="8077200" cy="4724400"/>
          </a:xfrm>
        </p:spPr>
        <p:txBody>
          <a:bodyPr lIns="182880" tIns="91440"/>
          <a:lstStyle/>
          <a:p>
            <a:pPr lvl="1" eaLnBrk="1" hangingPunct="1">
              <a:spcBef>
                <a:spcPct val="30000"/>
              </a:spcBef>
              <a:buClr>
                <a:schemeClr val="tx1"/>
              </a:buClr>
              <a:buFont typeface="Wingdings" pitchFamily="2" charset="2"/>
              <a:buNone/>
              <a:defRPr/>
            </a:pPr>
            <a:r>
              <a:rPr lang="en-US" altLang="en-US" sz="2200"/>
              <a:t>CREATE TABLE Orders (</a:t>
            </a:r>
          </a:p>
          <a:p>
            <a:pPr lvl="1" eaLnBrk="1" hangingPunct="1">
              <a:spcBef>
                <a:spcPct val="30000"/>
              </a:spcBef>
              <a:buClr>
                <a:schemeClr val="tx1"/>
              </a:buClr>
              <a:buFont typeface="Wingdings" pitchFamily="2" charset="2"/>
              <a:buNone/>
              <a:defRPr/>
            </a:pPr>
            <a:r>
              <a:rPr lang="en-US" altLang="en-US" sz="2200"/>
              <a:t>OrderID int IDENTITY (1, 1) NOT NULL,</a:t>
            </a:r>
          </a:p>
          <a:p>
            <a:pPr lvl="1" eaLnBrk="1" hangingPunct="1">
              <a:spcBef>
                <a:spcPct val="30000"/>
              </a:spcBef>
              <a:buClr>
                <a:schemeClr val="tx1"/>
              </a:buClr>
              <a:buFont typeface="Wingdings" pitchFamily="2" charset="2"/>
              <a:buNone/>
              <a:defRPr/>
            </a:pPr>
            <a:r>
              <a:rPr lang="en-US" altLang="en-US" sz="2200"/>
              <a:t>CustomerID nchar (5) CHECK (CustomerID LIKE ‘[A-Z][A-Z][A-Z][A-Z][A-Z]’),</a:t>
            </a:r>
          </a:p>
          <a:p>
            <a:pPr lvl="1" eaLnBrk="1" hangingPunct="1">
              <a:spcBef>
                <a:spcPct val="30000"/>
              </a:spcBef>
              <a:buClr>
                <a:schemeClr val="tx1"/>
              </a:buClr>
              <a:buFont typeface="Wingdings" pitchFamily="2" charset="2"/>
              <a:buNone/>
              <a:defRPr/>
            </a:pPr>
            <a:r>
              <a:rPr lang="en-US" altLang="en-US" sz="2200"/>
              <a:t>EmployeeID int NULL, OrderDate datetime NULL</a:t>
            </a:r>
          </a:p>
          <a:p>
            <a:pPr lvl="1" eaLnBrk="1" hangingPunct="1">
              <a:spcBef>
                <a:spcPct val="30000"/>
              </a:spcBef>
              <a:buClr>
                <a:schemeClr val="tx1"/>
              </a:buClr>
              <a:buFont typeface="Wingdings" pitchFamily="2" charset="2"/>
              <a:buNone/>
              <a:defRPr/>
            </a:pPr>
            <a:r>
              <a:rPr lang="en-US" altLang="en-US" sz="2200"/>
              <a:t>CHECK (OrderDate BETWEEN ‘01/01/70’ AND GETDATE()),</a:t>
            </a:r>
          </a:p>
          <a:p>
            <a:pPr lvl="1" eaLnBrk="1" hangingPunct="1">
              <a:spcBef>
                <a:spcPct val="30000"/>
              </a:spcBef>
              <a:buClr>
                <a:schemeClr val="tx1"/>
              </a:buClr>
              <a:buFont typeface="Wingdings" pitchFamily="2" charset="2"/>
              <a:buNone/>
              <a:defRPr/>
            </a:pPr>
            <a:r>
              <a:rPr lang="en-US" altLang="en-US" sz="2200"/>
              <a:t>RequiredDate datetime NULL, ShipVia int NULL</a:t>
            </a:r>
          </a:p>
          <a:p>
            <a:pPr lvl="1" eaLnBrk="1" hangingPunct="1">
              <a:spcBef>
                <a:spcPct val="30000"/>
              </a:spcBef>
              <a:buClr>
                <a:schemeClr val="tx1"/>
              </a:buClr>
              <a:buFont typeface="Wingdings" pitchFamily="2" charset="2"/>
              <a:buNone/>
              <a:defRPr/>
            </a:pPr>
            <a:r>
              <a:rPr lang="en-US" altLang="en-US" sz="2200"/>
              <a:t>CHECK (ShipVia IN (1, 2, 3, 4)),</a:t>
            </a:r>
          </a:p>
          <a:p>
            <a:pPr lvl="1" eaLnBrk="1" hangingPunct="1">
              <a:spcBef>
                <a:spcPct val="30000"/>
              </a:spcBef>
              <a:buClr>
                <a:schemeClr val="tx1"/>
              </a:buClr>
              <a:buFont typeface="Wingdings" pitchFamily="2" charset="2"/>
              <a:buNone/>
              <a:defRPr/>
            </a:pPr>
            <a:r>
              <a:rPr lang="en-US" altLang="en-US" sz="2200"/>
              <a:t>Freight money NULL CHECK (Freight&gt;=0),</a:t>
            </a:r>
          </a:p>
          <a:p>
            <a:pPr lvl="1" eaLnBrk="1" hangingPunct="1">
              <a:spcBef>
                <a:spcPct val="30000"/>
              </a:spcBef>
              <a:buClr>
                <a:schemeClr val="tx1"/>
              </a:buClr>
              <a:buFont typeface="Wingdings" pitchFamily="2" charset="2"/>
              <a:buNone/>
              <a:defRPr/>
            </a:pPr>
            <a:r>
              <a:rPr lang="en-US" altLang="en-US" sz="2200"/>
              <a:t>ShipCountry nvarchar (15),</a:t>
            </a:r>
          </a:p>
          <a:p>
            <a:pPr lvl="1" eaLnBrk="1" hangingPunct="1">
              <a:spcBef>
                <a:spcPct val="30000"/>
              </a:spcBef>
              <a:buClr>
                <a:schemeClr val="tx1"/>
              </a:buClr>
              <a:buFont typeface="Wingdings" pitchFamily="2" charset="2"/>
              <a:buNone/>
              <a:defRPr/>
            </a:pPr>
            <a:r>
              <a:rPr lang="en-US" altLang="en-US" sz="2200"/>
              <a:t>CHECK (RequiredDate&gt;OrderDate))</a:t>
            </a:r>
          </a:p>
        </p:txBody>
      </p:sp>
      <p:sp>
        <p:nvSpPr>
          <p:cNvPr id="5" name="Title 1">
            <a:extLst>
              <a:ext uri="{FF2B5EF4-FFF2-40B4-BE49-F238E27FC236}">
                <a16:creationId xmlns:a16="http://schemas.microsoft.com/office/drawing/2014/main" id="{39EC80BF-0596-4176-993E-583FA69EB6CF}"/>
              </a:ext>
            </a:extLst>
          </p:cNvPr>
          <p:cNvSpPr txBox="1">
            <a:spLocks/>
          </p:cNvSpPr>
          <p:nvPr/>
        </p:nvSpPr>
        <p:spPr>
          <a:xfrm>
            <a:off x="1143000" y="814388"/>
            <a:ext cx="7772400" cy="762000"/>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a:defRPr/>
            </a:pPr>
            <a:r>
              <a:rPr lang="en-US" kern="0"/>
              <a:t>Bảo toàn miền giá trị</a:t>
            </a:r>
            <a:endParaRPr lang="en-US" kern="0" dirty="0"/>
          </a:p>
        </p:txBody>
      </p:sp>
      <p:sp>
        <p:nvSpPr>
          <p:cNvPr id="50180" name="Footer Placeholder 1">
            <a:extLst>
              <a:ext uri="{FF2B5EF4-FFF2-40B4-BE49-F238E27FC236}">
                <a16:creationId xmlns:a16="http://schemas.microsoft.com/office/drawing/2014/main" id="{2F1035ED-7E15-4692-BA6F-E8EA9FCC9FE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EA2846C-3E93-4922-BE26-E45726C5C8EC}"/>
              </a:ext>
            </a:extLst>
          </p:cNvPr>
          <p:cNvSpPr>
            <a:spLocks noGrp="1"/>
          </p:cNvSpPr>
          <p:nvPr>
            <p:ph idx="1"/>
          </p:nvPr>
        </p:nvSpPr>
        <p:spPr/>
        <p:txBody>
          <a:bodyPr/>
          <a:lstStyle/>
          <a:p>
            <a:pPr>
              <a:defRPr/>
            </a:pPr>
            <a:r>
              <a:rPr lang="en-US" sz="2400" b="1" dirty="0"/>
              <a:t>Default constraint: </a:t>
            </a:r>
            <a:r>
              <a:rPr lang="en-US" sz="2400" dirty="0" err="1"/>
              <a:t>Gán</a:t>
            </a:r>
            <a:r>
              <a:rPr lang="en-US" sz="2400" dirty="0"/>
              <a:t> </a:t>
            </a:r>
            <a:r>
              <a:rPr lang="en-US" sz="2400" dirty="0" err="1"/>
              <a:t>giá</a:t>
            </a:r>
            <a:r>
              <a:rPr lang="en-US" sz="2400" dirty="0"/>
              <a:t> </a:t>
            </a:r>
            <a:r>
              <a:rPr lang="en-US" sz="2400" dirty="0" err="1"/>
              <a:t>trị</a:t>
            </a:r>
            <a:r>
              <a:rPr lang="en-US" sz="2400" dirty="0"/>
              <a:t> </a:t>
            </a:r>
            <a:r>
              <a:rPr lang="en-US" sz="2400" dirty="0" err="1"/>
              <a:t>mặc</a:t>
            </a:r>
            <a:r>
              <a:rPr lang="en-US" sz="2400" dirty="0"/>
              <a:t> </a:t>
            </a:r>
            <a:r>
              <a:rPr lang="en-US" sz="2400" dirty="0" err="1"/>
              <a:t>định</a:t>
            </a:r>
            <a:r>
              <a:rPr lang="en-US" sz="2400" dirty="0"/>
              <a:t> </a:t>
            </a:r>
            <a:r>
              <a:rPr lang="en-US" sz="2400" dirty="0" err="1"/>
              <a:t>cho</a:t>
            </a:r>
            <a:r>
              <a:rPr lang="en-US" sz="2400" dirty="0"/>
              <a:t> </a:t>
            </a:r>
            <a:r>
              <a:rPr lang="en-US" sz="2400" err="1"/>
              <a:t>một</a:t>
            </a:r>
            <a:r>
              <a:rPr lang="en-US" sz="2400"/>
              <a:t> cột</a:t>
            </a:r>
          </a:p>
          <a:p>
            <a:pPr marL="265113" indent="-265113" algn="just" eaLnBrk="1" hangingPunct="1">
              <a:lnSpc>
                <a:spcPct val="105000"/>
              </a:lnSpc>
              <a:defRPr/>
            </a:pPr>
            <a:r>
              <a:rPr lang="en-US" sz="2400"/>
              <a:t>DEFAULT có thể áp dụng cho bất kỳ cột nào trong bảng ngoại trừ cột có kiểu timestamp hay có thuộc tính IDENTITY.</a:t>
            </a:r>
          </a:p>
          <a:p>
            <a:pPr marL="265113" indent="-265113" algn="just" eaLnBrk="1" hangingPunct="1">
              <a:lnSpc>
                <a:spcPct val="105000"/>
              </a:lnSpc>
              <a:defRPr/>
            </a:pPr>
            <a:r>
              <a:rPr lang="en-US" sz="2400" i="1"/>
              <a:t>constant_expression: c</a:t>
            </a:r>
            <a:r>
              <a:rPr lang="en-US" sz="2400"/>
              <a:t>hỉ có giá trị hằng như chuỗi ký tự, hàm hệ thống, hay giá trị NULL</a:t>
            </a:r>
            <a:endParaRPr lang="en-US" sz="2400" dirty="0"/>
          </a:p>
        </p:txBody>
      </p:sp>
      <p:sp>
        <p:nvSpPr>
          <p:cNvPr id="5" name="TextBox 4">
            <a:extLst>
              <a:ext uri="{FF2B5EF4-FFF2-40B4-BE49-F238E27FC236}">
                <a16:creationId xmlns:a16="http://schemas.microsoft.com/office/drawing/2014/main" id="{0FF51AA0-9321-4F18-AE36-F5A9C18ABCCD}"/>
              </a:ext>
            </a:extLst>
          </p:cNvPr>
          <p:cNvSpPr txBox="1"/>
          <p:nvPr/>
        </p:nvSpPr>
        <p:spPr>
          <a:xfrm>
            <a:off x="1520825" y="4800600"/>
            <a:ext cx="7620000" cy="1816100"/>
          </a:xfrm>
          <a:prstGeom prst="rect">
            <a:avLst/>
          </a:prstGeom>
          <a:effectLst>
            <a:outerShdw blurRad="50800" dist="38100" dir="5400000" algn="t"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spAutoFit/>
          </a:bodyPr>
          <a:lstStyle/>
          <a:p>
            <a:pPr marL="0" lvl="2" eaLnBrk="1" hangingPunct="1">
              <a:defRPr/>
            </a:pPr>
            <a:r>
              <a:rPr lang="en-US" sz="2800" b="1" dirty="0">
                <a:solidFill>
                  <a:srgbClr val="C00000"/>
                </a:solidFill>
                <a:latin typeface="Arial Narrow" pitchFamily="34" charset="0"/>
              </a:rPr>
              <a:t>CREATE TABLE </a:t>
            </a:r>
            <a:r>
              <a:rPr lang="en-US" sz="2800" b="1" dirty="0">
                <a:solidFill>
                  <a:srgbClr val="0000CC"/>
                </a:solidFill>
                <a:latin typeface="Arial Narrow" pitchFamily="34" charset="0"/>
              </a:rPr>
              <a:t>Table_name</a:t>
            </a:r>
          </a:p>
          <a:p>
            <a:pPr marL="0" lvl="2" eaLnBrk="1" hangingPunct="1">
              <a:defRPr/>
            </a:pPr>
            <a:r>
              <a:rPr lang="en-US" sz="2800" b="1" dirty="0">
                <a:latin typeface="Arial Narrow" pitchFamily="34" charset="0"/>
              </a:rPr>
              <a:t>     (Column_name Datatype [NULL| NOT NULL]</a:t>
            </a:r>
          </a:p>
          <a:p>
            <a:pPr marL="0" lvl="1" eaLnBrk="1" hangingPunct="1">
              <a:buFont typeface="Wingdings" pitchFamily="2" charset="2"/>
              <a:buNone/>
              <a:defRPr/>
            </a:pPr>
            <a:r>
              <a:rPr lang="en-US" sz="2800" b="1" dirty="0">
                <a:latin typeface="Arial Narrow" pitchFamily="34" charset="0"/>
              </a:rPr>
              <a:t>      [CONSTRAINT Constraint_name] DEFAULT  	expression[…])</a:t>
            </a:r>
          </a:p>
        </p:txBody>
      </p:sp>
      <p:sp>
        <p:nvSpPr>
          <p:cNvPr id="7" name="Title 1">
            <a:extLst>
              <a:ext uri="{FF2B5EF4-FFF2-40B4-BE49-F238E27FC236}">
                <a16:creationId xmlns:a16="http://schemas.microsoft.com/office/drawing/2014/main" id="{50D755A7-AC69-4F83-A5EA-29312D383F49}"/>
              </a:ext>
            </a:extLst>
          </p:cNvPr>
          <p:cNvSpPr>
            <a:spLocks noGrp="1"/>
          </p:cNvSpPr>
          <p:nvPr>
            <p:ph type="title"/>
          </p:nvPr>
        </p:nvSpPr>
        <p:spPr/>
        <p:txBody>
          <a:bodyPr/>
          <a:lstStyle/>
          <a:p>
            <a:pPr>
              <a:defRPr/>
            </a:pPr>
            <a:r>
              <a:rPr lang="en-US"/>
              <a:t>Bảo toàn miền giá trị</a:t>
            </a:r>
            <a:endParaRPr lang="en-US" dirty="0"/>
          </a:p>
        </p:txBody>
      </p:sp>
      <p:sp>
        <p:nvSpPr>
          <p:cNvPr id="52229" name="Footer Placeholder 1">
            <a:extLst>
              <a:ext uri="{FF2B5EF4-FFF2-40B4-BE49-F238E27FC236}">
                <a16:creationId xmlns:a16="http://schemas.microsoft.com/office/drawing/2014/main" id="{B6FBBE1A-8C29-4119-8F06-E4DA9E25129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42" name="Text Box 2">
            <a:extLst>
              <a:ext uri="{FF2B5EF4-FFF2-40B4-BE49-F238E27FC236}">
                <a16:creationId xmlns:a16="http://schemas.microsoft.com/office/drawing/2014/main" id="{6A01A46A-AB60-4F87-BBC7-D621C4624208}"/>
              </a:ext>
            </a:extLst>
          </p:cNvPr>
          <p:cNvSpPr txBox="1">
            <a:spLocks noChangeArrowheads="1"/>
          </p:cNvSpPr>
          <p:nvPr/>
        </p:nvSpPr>
        <p:spPr bwMode="auto">
          <a:xfrm>
            <a:off x="1138238" y="2117725"/>
            <a:ext cx="99536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000" u="sng">
                <a:solidFill>
                  <a:srgbClr val="000000"/>
                </a:solidFill>
                <a:cs typeface="Courier New" panose="02070309020205020404" pitchFamily="49" charset="0"/>
              </a:rPr>
              <a:t>Ví dụ 1</a:t>
            </a:r>
            <a:endParaRPr lang="en-US" altLang="en-US" sz="2000">
              <a:solidFill>
                <a:srgbClr val="000000"/>
              </a:solidFill>
            </a:endParaRPr>
          </a:p>
        </p:txBody>
      </p:sp>
      <p:sp>
        <p:nvSpPr>
          <p:cNvPr id="675843" name="Rectangle 3">
            <a:extLst>
              <a:ext uri="{FF2B5EF4-FFF2-40B4-BE49-F238E27FC236}">
                <a16:creationId xmlns:a16="http://schemas.microsoft.com/office/drawing/2014/main" id="{85E79E18-1D86-47F9-B88E-515633A5C56B}"/>
              </a:ext>
            </a:extLst>
          </p:cNvPr>
          <p:cNvSpPr>
            <a:spLocks noChangeArrowheads="1"/>
          </p:cNvSpPr>
          <p:nvPr/>
        </p:nvSpPr>
        <p:spPr bwMode="auto">
          <a:xfrm>
            <a:off x="1169988" y="2971800"/>
            <a:ext cx="7516812" cy="1219200"/>
          </a:xfrm>
          <a:prstGeom prst="rect">
            <a:avLst/>
          </a:prstGeom>
          <a:solidFill>
            <a:srgbClr val="FFFF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200">
                <a:solidFill>
                  <a:srgbClr val="CC0000"/>
                </a:solidFill>
                <a:cs typeface="Courier New" panose="02070309020205020404" pitchFamily="49" charset="0"/>
              </a:rPr>
              <a:t>CREATE TABLE HoaDon</a:t>
            </a:r>
            <a:endParaRPr lang="en-US" altLang="en-US" sz="2200">
              <a:solidFill>
                <a:srgbClr val="CC0000"/>
              </a:solidFill>
              <a:cs typeface="Times New Roman" panose="02020603050405020304" pitchFamily="18" charset="0"/>
            </a:endParaRPr>
          </a:p>
          <a:p>
            <a:pPr algn="just" eaLnBrk="1" hangingPunct="1">
              <a:buClr>
                <a:schemeClr val="folHlink"/>
              </a:buClr>
              <a:buSzPct val="60000"/>
              <a:buFont typeface="Wingdings" panose="05000000000000000000" pitchFamily="2" charset="2"/>
              <a:buNone/>
            </a:pPr>
            <a:r>
              <a:rPr lang="en-US" altLang="en-US" sz="2200">
                <a:solidFill>
                  <a:srgbClr val="CC0000"/>
                </a:solidFill>
                <a:cs typeface="Courier New" panose="02070309020205020404" pitchFamily="49" charset="0"/>
              </a:rPr>
              <a:t>(MaHD int, LoaiHD Char(1) DEFAULT ‘X’, NgayLap DateTime NOT NULL)</a:t>
            </a:r>
            <a:r>
              <a:rPr lang="en-US" altLang="en-US" sz="2200">
                <a:solidFill>
                  <a:srgbClr val="CC0000"/>
                </a:solidFill>
              </a:rPr>
              <a:t> </a:t>
            </a:r>
          </a:p>
        </p:txBody>
      </p:sp>
      <p:sp>
        <p:nvSpPr>
          <p:cNvPr id="53252" name="Text Box 4">
            <a:extLst>
              <a:ext uri="{FF2B5EF4-FFF2-40B4-BE49-F238E27FC236}">
                <a16:creationId xmlns:a16="http://schemas.microsoft.com/office/drawing/2014/main" id="{A12445B1-A150-4638-A103-C962F38064E0}"/>
              </a:ext>
            </a:extLst>
          </p:cNvPr>
          <p:cNvSpPr txBox="1">
            <a:spLocks noChangeArrowheads="1"/>
          </p:cNvSpPr>
          <p:nvPr/>
        </p:nvSpPr>
        <p:spPr bwMode="auto">
          <a:xfrm>
            <a:off x="762000" y="3810000"/>
            <a:ext cx="6629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i="1"/>
          </a:p>
        </p:txBody>
      </p:sp>
      <p:sp>
        <p:nvSpPr>
          <p:cNvPr id="6" name="Title 1">
            <a:extLst>
              <a:ext uri="{FF2B5EF4-FFF2-40B4-BE49-F238E27FC236}">
                <a16:creationId xmlns:a16="http://schemas.microsoft.com/office/drawing/2014/main" id="{AE144EF8-59E3-4F3E-9C1D-84BDCC8FACEE}"/>
              </a:ext>
            </a:extLst>
          </p:cNvPr>
          <p:cNvSpPr>
            <a:spLocks noGrp="1"/>
          </p:cNvSpPr>
          <p:nvPr>
            <p:ph type="title"/>
          </p:nvPr>
        </p:nvSpPr>
        <p:spPr/>
        <p:txBody>
          <a:bodyPr/>
          <a:lstStyle/>
          <a:p>
            <a:pPr>
              <a:defRPr/>
            </a:pPr>
            <a:r>
              <a:rPr lang="en-US"/>
              <a:t>Bảo toàn miền giá trị</a:t>
            </a:r>
            <a:endParaRPr lang="en-US" dirty="0"/>
          </a:p>
        </p:txBody>
      </p:sp>
      <p:sp>
        <p:nvSpPr>
          <p:cNvPr id="53254" name="Footer Placeholder 1">
            <a:extLst>
              <a:ext uri="{FF2B5EF4-FFF2-40B4-BE49-F238E27FC236}">
                <a16:creationId xmlns:a16="http://schemas.microsoft.com/office/drawing/2014/main" id="{4ACE9C5D-5D77-43CA-9443-BF20FEA5ECD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75842"/>
                                        </p:tgtEl>
                                        <p:attrNameLst>
                                          <p:attrName>style.visibility</p:attrName>
                                        </p:attrNameLst>
                                      </p:cBhvr>
                                      <p:to>
                                        <p:strVal val="visible"/>
                                      </p:to>
                                    </p:set>
                                    <p:anim calcmode="lin" valueType="num">
                                      <p:cBhvr additive="base">
                                        <p:cTn id="7" dur="500" fill="hold"/>
                                        <p:tgtEl>
                                          <p:spTgt spid="675842"/>
                                        </p:tgtEl>
                                        <p:attrNameLst>
                                          <p:attrName>ppt_x</p:attrName>
                                        </p:attrNameLst>
                                      </p:cBhvr>
                                      <p:tavLst>
                                        <p:tav tm="0">
                                          <p:val>
                                            <p:strVal val="0-#ppt_w/2"/>
                                          </p:val>
                                        </p:tav>
                                        <p:tav tm="100000">
                                          <p:val>
                                            <p:strVal val="#ppt_x"/>
                                          </p:val>
                                        </p:tav>
                                      </p:tavLst>
                                    </p:anim>
                                    <p:anim calcmode="lin" valueType="num">
                                      <p:cBhvr additive="base">
                                        <p:cTn id="8" dur="500" fill="hold"/>
                                        <p:tgtEl>
                                          <p:spTgt spid="675842"/>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75843"/>
                                        </p:tgtEl>
                                        <p:attrNameLst>
                                          <p:attrName>style.visibility</p:attrName>
                                        </p:attrNameLst>
                                      </p:cBhvr>
                                      <p:to>
                                        <p:strVal val="visible"/>
                                      </p:to>
                                    </p:set>
                                    <p:animEffect transition="in" filter="dissolve">
                                      <p:cBhvr>
                                        <p:cTn id="13" dur="500"/>
                                        <p:tgtEl>
                                          <p:spTgt spid="6758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5842" grpId="0" autoUpdateAnimBg="0"/>
      <p:bldP spid="675843"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503B0-2C33-4CB7-971A-D3F1B3701D0F}"/>
              </a:ext>
            </a:extLst>
          </p:cNvPr>
          <p:cNvSpPr>
            <a:spLocks noGrp="1"/>
          </p:cNvSpPr>
          <p:nvPr>
            <p:ph type="title"/>
          </p:nvPr>
        </p:nvSpPr>
        <p:spPr/>
        <p:txBody>
          <a:bodyPr/>
          <a:lstStyle/>
          <a:p>
            <a:pPr>
              <a:defRPr/>
            </a:pPr>
            <a:r>
              <a:rPr lang="en-US"/>
              <a:t>Bảo toàn tham chiếu</a:t>
            </a:r>
            <a:endParaRPr lang="en-US" dirty="0"/>
          </a:p>
        </p:txBody>
      </p:sp>
      <p:sp>
        <p:nvSpPr>
          <p:cNvPr id="3" name="Content Placeholder 2">
            <a:extLst>
              <a:ext uri="{FF2B5EF4-FFF2-40B4-BE49-F238E27FC236}">
                <a16:creationId xmlns:a16="http://schemas.microsoft.com/office/drawing/2014/main" id="{13F92FA7-57CC-420C-8F4C-EAB5BADCEE29}"/>
              </a:ext>
            </a:extLst>
          </p:cNvPr>
          <p:cNvSpPr>
            <a:spLocks noGrp="1"/>
          </p:cNvSpPr>
          <p:nvPr>
            <p:ph idx="1"/>
          </p:nvPr>
        </p:nvSpPr>
        <p:spPr/>
        <p:txBody>
          <a:bodyPr/>
          <a:lstStyle/>
          <a:p>
            <a:pPr>
              <a:defRPr/>
            </a:pPr>
            <a:r>
              <a:rPr lang="en-US" b="1" dirty="0"/>
              <a:t>Referential Integrity</a:t>
            </a:r>
            <a:r>
              <a:rPr lang="vi-VN" dirty="0"/>
              <a:t>:</a:t>
            </a:r>
            <a:r>
              <a:rPr lang="en-US" dirty="0"/>
              <a:t> </a:t>
            </a:r>
            <a:r>
              <a:rPr lang="en-US" dirty="0" err="1"/>
              <a:t>Tính</a:t>
            </a:r>
            <a:r>
              <a:rPr lang="en-US" dirty="0"/>
              <a:t> </a:t>
            </a:r>
            <a:r>
              <a:rPr lang="en-US" dirty="0" err="1"/>
              <a:t>toàn</a:t>
            </a:r>
            <a:r>
              <a:rPr lang="en-US" dirty="0"/>
              <a:t> </a:t>
            </a:r>
            <a:r>
              <a:rPr lang="en-US" dirty="0" err="1"/>
              <a:t>vẹn</a:t>
            </a:r>
            <a:r>
              <a:rPr lang="en-US" dirty="0"/>
              <a:t> </a:t>
            </a:r>
            <a:r>
              <a:rPr lang="en-US" dirty="0" err="1"/>
              <a:t>tham</a:t>
            </a:r>
            <a:r>
              <a:rPr lang="en-US" dirty="0"/>
              <a:t> </a:t>
            </a:r>
            <a:r>
              <a:rPr lang="en-US" dirty="0" err="1"/>
              <a:t>chiếu</a:t>
            </a:r>
            <a:r>
              <a:rPr lang="en-US" dirty="0"/>
              <a:t>, </a:t>
            </a:r>
            <a:r>
              <a:rPr lang="en-US" dirty="0" err="1"/>
              <a:t>duy</a:t>
            </a:r>
            <a:r>
              <a:rPr lang="en-US" dirty="0"/>
              <a:t> </a:t>
            </a:r>
            <a:r>
              <a:rPr lang="en-US" dirty="0" err="1"/>
              <a:t>trì</a:t>
            </a:r>
            <a:r>
              <a:rPr lang="en-US" dirty="0"/>
              <a:t> </a:t>
            </a:r>
            <a:r>
              <a:rPr lang="vi-VN" dirty="0"/>
              <a:t>các mối quan hệ được xác định giữa </a:t>
            </a:r>
            <a:r>
              <a:rPr lang="en-US" dirty="0" err="1"/>
              <a:t>các</a:t>
            </a:r>
            <a:r>
              <a:rPr lang="en-US" dirty="0"/>
              <a:t> </a:t>
            </a:r>
            <a:r>
              <a:rPr lang="vi-VN" dirty="0"/>
              <a:t>bảng khi </a:t>
            </a:r>
            <a:r>
              <a:rPr lang="en-US" dirty="0" err="1"/>
              <a:t>một</a:t>
            </a:r>
            <a:r>
              <a:rPr lang="en-US" dirty="0"/>
              <a:t> record </a:t>
            </a:r>
            <a:r>
              <a:rPr lang="vi-VN" dirty="0"/>
              <a:t>được nhập vào hoặc xóa.</a:t>
            </a:r>
            <a:endParaRPr lang="en-US" dirty="0"/>
          </a:p>
          <a:p>
            <a:pPr>
              <a:defRPr/>
            </a:pPr>
            <a:r>
              <a:rPr lang="vi-VN" dirty="0"/>
              <a:t>Toàn vẹn tham chiếu được dựa trên mối quan hệ giữa </a:t>
            </a:r>
            <a:r>
              <a:rPr lang="en-US" b="1" dirty="0" err="1">
                <a:solidFill>
                  <a:srgbClr val="C00000"/>
                </a:solidFill>
              </a:rPr>
              <a:t>khóa</a:t>
            </a:r>
            <a:r>
              <a:rPr lang="en-US" b="1" dirty="0">
                <a:solidFill>
                  <a:srgbClr val="C00000"/>
                </a:solidFill>
              </a:rPr>
              <a:t> </a:t>
            </a:r>
            <a:r>
              <a:rPr lang="en-US" b="1" dirty="0" err="1">
                <a:solidFill>
                  <a:srgbClr val="C00000"/>
                </a:solidFill>
              </a:rPr>
              <a:t>ngoại</a:t>
            </a:r>
            <a:r>
              <a:rPr lang="vi-VN" b="1" dirty="0">
                <a:solidFill>
                  <a:srgbClr val="C00000"/>
                </a:solidFill>
              </a:rPr>
              <a:t> </a:t>
            </a:r>
            <a:r>
              <a:rPr lang="vi-VN" dirty="0"/>
              <a:t>và các khóa chính hoặc giữa </a:t>
            </a:r>
            <a:r>
              <a:rPr lang="en-US" dirty="0" err="1"/>
              <a:t>khóa</a:t>
            </a:r>
            <a:r>
              <a:rPr lang="en-US" dirty="0"/>
              <a:t> </a:t>
            </a:r>
            <a:r>
              <a:rPr lang="en-US" dirty="0" err="1"/>
              <a:t>ngoại</a:t>
            </a:r>
            <a:r>
              <a:rPr lang="en-US" dirty="0"/>
              <a:t> </a:t>
            </a:r>
            <a:r>
              <a:rPr lang="en-US" dirty="0" err="1"/>
              <a:t>và</a:t>
            </a:r>
            <a:r>
              <a:rPr lang="en-US" dirty="0"/>
              <a:t> </a:t>
            </a:r>
            <a:r>
              <a:rPr lang="en-US" dirty="0" err="1"/>
              <a:t>khóa</a:t>
            </a:r>
            <a:r>
              <a:rPr lang="en-US" dirty="0"/>
              <a:t> </a:t>
            </a:r>
            <a:r>
              <a:rPr lang="en-US" dirty="0" err="1"/>
              <a:t>duy</a:t>
            </a:r>
            <a:r>
              <a:rPr lang="en-US" dirty="0"/>
              <a:t> </a:t>
            </a:r>
            <a:r>
              <a:rPr lang="en-US" dirty="0" err="1"/>
              <a:t>nhất</a:t>
            </a:r>
            <a:r>
              <a:rPr lang="en-US" dirty="0"/>
              <a:t> (unique keys)</a:t>
            </a:r>
            <a:r>
              <a:rPr lang="vi-VN" dirty="0"/>
              <a:t>.</a:t>
            </a:r>
            <a:endParaRPr lang="en-US" dirty="0"/>
          </a:p>
        </p:txBody>
      </p:sp>
      <p:sp>
        <p:nvSpPr>
          <p:cNvPr id="55300" name="Footer Placeholder 3">
            <a:extLst>
              <a:ext uri="{FF2B5EF4-FFF2-40B4-BE49-F238E27FC236}">
                <a16:creationId xmlns:a16="http://schemas.microsoft.com/office/drawing/2014/main" id="{926846C3-4124-40E2-A5AF-EAC8843FE64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E887426-BB1F-4181-A59A-656EEF72E695}"/>
              </a:ext>
            </a:extLst>
          </p:cNvPr>
          <p:cNvSpPr>
            <a:spLocks noGrp="1"/>
          </p:cNvSpPr>
          <p:nvPr>
            <p:ph idx="1"/>
          </p:nvPr>
        </p:nvSpPr>
        <p:spPr/>
        <p:txBody>
          <a:bodyPr>
            <a:normAutofit/>
          </a:bodyPr>
          <a:lstStyle/>
          <a:p>
            <a:pPr>
              <a:defRPr/>
            </a:pPr>
            <a:r>
              <a:rPr lang="en-US" dirty="0" err="1"/>
              <a:t>Ràng</a:t>
            </a:r>
            <a:r>
              <a:rPr lang="en-US" dirty="0"/>
              <a:t> </a:t>
            </a:r>
            <a:r>
              <a:rPr lang="en-US" dirty="0" err="1"/>
              <a:t>buộc</a:t>
            </a:r>
            <a:r>
              <a:rPr lang="en-US" dirty="0"/>
              <a:t> </a:t>
            </a:r>
            <a:r>
              <a:rPr lang="en-US" dirty="0" err="1"/>
              <a:t>tham</a:t>
            </a:r>
            <a:r>
              <a:rPr lang="en-US" dirty="0"/>
              <a:t> </a:t>
            </a:r>
            <a:r>
              <a:rPr lang="en-US" dirty="0" err="1"/>
              <a:t>chiếu</a:t>
            </a:r>
            <a:r>
              <a:rPr lang="en-US" dirty="0"/>
              <a:t> </a:t>
            </a:r>
            <a:r>
              <a:rPr lang="en-US" dirty="0" err="1"/>
              <a:t>để</a:t>
            </a:r>
            <a:r>
              <a:rPr lang="en-US" dirty="0"/>
              <a:t> </a:t>
            </a:r>
            <a:r>
              <a:rPr lang="en-US" dirty="0" err="1"/>
              <a:t>tránh</a:t>
            </a:r>
            <a:r>
              <a:rPr lang="en-US" dirty="0"/>
              <a:t> </a:t>
            </a:r>
            <a:r>
              <a:rPr lang="en-US" dirty="0" err="1"/>
              <a:t>cho</a:t>
            </a:r>
            <a:r>
              <a:rPr lang="en-US" dirty="0"/>
              <a:t> </a:t>
            </a:r>
            <a:r>
              <a:rPr lang="en-US" dirty="0" err="1"/>
              <a:t>người</a:t>
            </a:r>
            <a:r>
              <a:rPr lang="en-US" dirty="0"/>
              <a:t> </a:t>
            </a:r>
            <a:r>
              <a:rPr lang="en-US" dirty="0" err="1"/>
              <a:t>dùng</a:t>
            </a:r>
            <a:r>
              <a:rPr lang="en-US" dirty="0"/>
              <a:t>:</a:t>
            </a:r>
          </a:p>
          <a:p>
            <a:pPr lvl="1">
              <a:defRPr/>
            </a:pPr>
            <a:r>
              <a:rPr lang="vi-VN" dirty="0"/>
              <a:t>Thêm một </a:t>
            </a:r>
            <a:r>
              <a:rPr lang="en-US" dirty="0"/>
              <a:t>record</a:t>
            </a:r>
            <a:r>
              <a:rPr lang="vi-VN" dirty="0"/>
              <a:t> vào một bảng quan </a:t>
            </a:r>
            <a:r>
              <a:rPr lang="en-US" dirty="0" err="1"/>
              <a:t>hệ</a:t>
            </a:r>
            <a:r>
              <a:rPr lang="en-US" dirty="0"/>
              <a:t> </a:t>
            </a:r>
            <a:r>
              <a:rPr lang="vi-VN" dirty="0"/>
              <a:t>nếu không có </a:t>
            </a:r>
            <a:r>
              <a:rPr lang="en-US" dirty="0"/>
              <a:t>record</a:t>
            </a:r>
            <a:r>
              <a:rPr lang="vi-VN" dirty="0"/>
              <a:t> liên quan trong bảng chính.</a:t>
            </a:r>
          </a:p>
          <a:p>
            <a:pPr lvl="1">
              <a:defRPr/>
            </a:pPr>
            <a:r>
              <a:rPr lang="vi-VN" dirty="0"/>
              <a:t>Thay đổi các giá trị trong một bảng chính </a:t>
            </a:r>
            <a:r>
              <a:rPr lang="en-US" dirty="0" err="1"/>
              <a:t>tạo</a:t>
            </a:r>
            <a:r>
              <a:rPr lang="en-US" dirty="0"/>
              <a:t> </a:t>
            </a:r>
            <a:r>
              <a:rPr lang="en-US" dirty="0" err="1"/>
              <a:t>các</a:t>
            </a:r>
            <a:r>
              <a:rPr lang="en-US" dirty="0"/>
              <a:t> record</a:t>
            </a:r>
            <a:r>
              <a:rPr lang="vi-VN" dirty="0"/>
              <a:t> mồ côi trong một bảng liên quan.</a:t>
            </a:r>
          </a:p>
          <a:p>
            <a:pPr lvl="1">
              <a:defRPr/>
            </a:pPr>
            <a:r>
              <a:rPr lang="vi-VN" dirty="0"/>
              <a:t>Xóa các bản ghi từ một bảng chính nếu có </a:t>
            </a:r>
            <a:r>
              <a:rPr lang="en-US" dirty="0"/>
              <a:t>record </a:t>
            </a:r>
            <a:r>
              <a:rPr lang="en-US" dirty="0" err="1"/>
              <a:t>trong</a:t>
            </a:r>
            <a:r>
              <a:rPr lang="en-US" dirty="0"/>
              <a:t> </a:t>
            </a:r>
            <a:r>
              <a:rPr lang="en-US" dirty="0" err="1"/>
              <a:t>bảng</a:t>
            </a:r>
            <a:r>
              <a:rPr lang="en-US" dirty="0"/>
              <a:t> </a:t>
            </a:r>
            <a:r>
              <a:rPr lang="vi-VN" dirty="0"/>
              <a:t>qua</a:t>
            </a:r>
            <a:r>
              <a:rPr lang="en-US" dirty="0"/>
              <a:t>n </a:t>
            </a:r>
            <a:r>
              <a:rPr lang="en-US" dirty="0" err="1"/>
              <a:t>hệ</a:t>
            </a:r>
            <a:endParaRPr lang="en-US" dirty="0"/>
          </a:p>
        </p:txBody>
      </p:sp>
      <p:sp>
        <p:nvSpPr>
          <p:cNvPr id="6" name="Title 1">
            <a:extLst>
              <a:ext uri="{FF2B5EF4-FFF2-40B4-BE49-F238E27FC236}">
                <a16:creationId xmlns:a16="http://schemas.microsoft.com/office/drawing/2014/main" id="{43ACE64F-C96C-4459-A20B-B9E683E17C3E}"/>
              </a:ext>
            </a:extLst>
          </p:cNvPr>
          <p:cNvSpPr>
            <a:spLocks noGrp="1"/>
          </p:cNvSpPr>
          <p:nvPr>
            <p:ph type="title"/>
          </p:nvPr>
        </p:nvSpPr>
        <p:spPr/>
        <p:txBody>
          <a:bodyPr/>
          <a:lstStyle/>
          <a:p>
            <a:pPr>
              <a:defRPr/>
            </a:pPr>
            <a:r>
              <a:rPr lang="en-US"/>
              <a:t>Bảo toàn tham chiếu</a:t>
            </a:r>
            <a:endParaRPr lang="en-US" dirty="0"/>
          </a:p>
        </p:txBody>
      </p:sp>
      <p:sp>
        <p:nvSpPr>
          <p:cNvPr id="56324" name="Footer Placeholder 1">
            <a:extLst>
              <a:ext uri="{FF2B5EF4-FFF2-40B4-BE49-F238E27FC236}">
                <a16:creationId xmlns:a16="http://schemas.microsoft.com/office/drawing/2014/main" id="{A7FD7778-912B-46AC-96E7-B31F5C4D52C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Title 1">
            <a:extLst>
              <a:ext uri="{FF2B5EF4-FFF2-40B4-BE49-F238E27FC236}">
                <a16:creationId xmlns:a16="http://schemas.microsoft.com/office/drawing/2014/main" id="{4659D1FC-AB2A-44C6-B9AD-6A2BA0898303}"/>
              </a:ext>
            </a:extLst>
          </p:cNvPr>
          <p:cNvSpPr>
            <a:spLocks noGrp="1"/>
          </p:cNvSpPr>
          <p:nvPr>
            <p:ph type="title" idx="4294967295"/>
          </p:nvPr>
        </p:nvSpPr>
        <p:spPr>
          <a:xfrm>
            <a:off x="1066800" y="1160463"/>
            <a:ext cx="8229600" cy="400050"/>
          </a:xfrm>
        </p:spPr>
        <p:txBody>
          <a:bodyPr/>
          <a:lstStyle/>
          <a:p>
            <a:pPr eaLnBrk="1" hangingPunct="1">
              <a:defRPr/>
            </a:pPr>
            <a:r>
              <a:rPr lang="en-US" altLang="en-US" sz="2000" b="1">
                <a:solidFill>
                  <a:srgbClr val="800000"/>
                </a:solidFill>
              </a:rPr>
              <a:t>Ràng buộc Foreign key</a:t>
            </a:r>
          </a:p>
        </p:txBody>
      </p:sp>
      <p:sp>
        <p:nvSpPr>
          <p:cNvPr id="102403" name="Content Placeholder 2">
            <a:extLst>
              <a:ext uri="{FF2B5EF4-FFF2-40B4-BE49-F238E27FC236}">
                <a16:creationId xmlns:a16="http://schemas.microsoft.com/office/drawing/2014/main" id="{A0E4DEEC-1272-4A46-A825-1330C76B0727}"/>
              </a:ext>
            </a:extLst>
          </p:cNvPr>
          <p:cNvSpPr>
            <a:spLocks noGrp="1"/>
          </p:cNvSpPr>
          <p:nvPr>
            <p:ph idx="4294967295"/>
          </p:nvPr>
        </p:nvSpPr>
        <p:spPr>
          <a:xfrm>
            <a:off x="914400" y="2133600"/>
            <a:ext cx="8077200" cy="4724400"/>
          </a:xfrm>
        </p:spPr>
        <p:txBody>
          <a:bodyPr lIns="182880" tIns="91440"/>
          <a:lstStyle/>
          <a:p>
            <a:pPr algn="just" eaLnBrk="1" hangingPunct="1">
              <a:lnSpc>
                <a:spcPct val="105000"/>
              </a:lnSpc>
              <a:defRPr/>
            </a:pPr>
            <a:r>
              <a:rPr lang="en-US" altLang="en-US" sz="2400"/>
              <a:t>Quan hệ chỉ có thể được tạo ra giữa các bảng trong cùng 1 CSDL và trên cùng 1 server.</a:t>
            </a:r>
          </a:p>
          <a:p>
            <a:pPr algn="just" eaLnBrk="1" hangingPunct="1">
              <a:lnSpc>
                <a:spcPct val="105000"/>
              </a:lnSpc>
              <a:defRPr/>
            </a:pPr>
            <a:r>
              <a:rPr lang="en-US" altLang="en-US" sz="2400"/>
              <a:t>Khoá ngoại chỉ có thể tham chiếu đến một cột sau trong bảng chính:</a:t>
            </a:r>
          </a:p>
          <a:p>
            <a:pPr lvl="1" algn="just" eaLnBrk="1" hangingPunct="1">
              <a:lnSpc>
                <a:spcPct val="105000"/>
              </a:lnSpc>
              <a:defRPr/>
            </a:pPr>
            <a:r>
              <a:rPr lang="en-US" altLang="en-US" sz="2400"/>
              <a:t>Là 1 cột hay 1 phần của </a:t>
            </a:r>
          </a:p>
          <a:p>
            <a:pPr lvl="1" algn="just" eaLnBrk="1" hangingPunct="1">
              <a:lnSpc>
                <a:spcPct val="105000"/>
              </a:lnSpc>
              <a:buFont typeface="Wingdings" pitchFamily="2" charset="2"/>
              <a:buNone/>
              <a:defRPr/>
            </a:pPr>
            <a:r>
              <a:rPr lang="en-US" altLang="en-US" sz="2400"/>
              <a:t>	khoá chính</a:t>
            </a:r>
          </a:p>
          <a:p>
            <a:pPr lvl="1" algn="just" eaLnBrk="1" hangingPunct="1">
              <a:lnSpc>
                <a:spcPct val="105000"/>
              </a:lnSpc>
              <a:defRPr/>
            </a:pPr>
            <a:r>
              <a:rPr lang="en-US" altLang="en-US" sz="2400"/>
              <a:t>Là cột có ràng buộc unique</a:t>
            </a:r>
          </a:p>
          <a:p>
            <a:pPr lvl="1" algn="just" eaLnBrk="1" hangingPunct="1">
              <a:lnSpc>
                <a:spcPct val="105000"/>
              </a:lnSpc>
              <a:defRPr/>
            </a:pPr>
            <a:r>
              <a:rPr lang="en-US" altLang="en-US" sz="2400"/>
              <a:t>Là cột có chỉ mục unique</a:t>
            </a:r>
          </a:p>
          <a:p>
            <a:pPr algn="just" eaLnBrk="1" hangingPunct="1">
              <a:lnSpc>
                <a:spcPct val="105000"/>
              </a:lnSpc>
              <a:defRPr/>
            </a:pPr>
            <a:r>
              <a:rPr lang="en-US" altLang="en-US" sz="2400"/>
              <a:t>Một bảng có thể có tối đa 253 khoá ngoại và có thể tham chiếu đến 253 bảng khác nhau.</a:t>
            </a:r>
          </a:p>
        </p:txBody>
      </p:sp>
      <p:pic>
        <p:nvPicPr>
          <p:cNvPr id="703492" name="Picture 4">
            <a:extLst>
              <a:ext uri="{FF2B5EF4-FFF2-40B4-BE49-F238E27FC236}">
                <a16:creationId xmlns:a16="http://schemas.microsoft.com/office/drawing/2014/main" id="{EDC0EDFD-CA03-48DE-A887-04B57626236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2867025"/>
            <a:ext cx="3962400" cy="194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le 1">
            <a:extLst>
              <a:ext uri="{FF2B5EF4-FFF2-40B4-BE49-F238E27FC236}">
                <a16:creationId xmlns:a16="http://schemas.microsoft.com/office/drawing/2014/main" id="{6DB1ADDD-D690-4A79-8AF7-C2C1FFA91EA4}"/>
              </a:ext>
            </a:extLst>
          </p:cNvPr>
          <p:cNvSpPr txBox="1">
            <a:spLocks/>
          </p:cNvSpPr>
          <p:nvPr/>
        </p:nvSpPr>
        <p:spPr>
          <a:xfrm>
            <a:off x="1114425" y="457200"/>
            <a:ext cx="7772400" cy="762000"/>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a:defRPr/>
            </a:pPr>
            <a:r>
              <a:rPr lang="en-US" kern="0"/>
              <a:t>Bảo toàn tham chiếu</a:t>
            </a:r>
            <a:endParaRPr lang="en-US" kern="0" dirty="0"/>
          </a:p>
        </p:txBody>
      </p:sp>
      <p:sp>
        <p:nvSpPr>
          <p:cNvPr id="57350" name="Footer Placeholder 1">
            <a:extLst>
              <a:ext uri="{FF2B5EF4-FFF2-40B4-BE49-F238E27FC236}">
                <a16:creationId xmlns:a16="http://schemas.microsoft.com/office/drawing/2014/main" id="{E188EB14-F055-4D19-B3D8-A138465F843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703492"/>
                                        </p:tgtEl>
                                        <p:attrNameLst>
                                          <p:attrName>style.visibility</p:attrName>
                                        </p:attrNameLst>
                                      </p:cBhvr>
                                      <p:to>
                                        <p:strVal val="visible"/>
                                      </p:to>
                                    </p:set>
                                    <p:anim calcmode="lin" valueType="num">
                                      <p:cBhvr additive="base">
                                        <p:cTn id="7" dur="500" fill="hold"/>
                                        <p:tgtEl>
                                          <p:spTgt spid="703492"/>
                                        </p:tgtEl>
                                        <p:attrNameLst>
                                          <p:attrName>ppt_x</p:attrName>
                                        </p:attrNameLst>
                                      </p:cBhvr>
                                      <p:tavLst>
                                        <p:tav tm="0">
                                          <p:val>
                                            <p:strVal val="0-#ppt_w/2"/>
                                          </p:val>
                                        </p:tav>
                                        <p:tav tm="100000">
                                          <p:val>
                                            <p:strVal val="#ppt_x"/>
                                          </p:val>
                                        </p:tav>
                                      </p:tavLst>
                                    </p:anim>
                                    <p:anim calcmode="lin" valueType="num">
                                      <p:cBhvr additive="base">
                                        <p:cTn id="8" dur="500" fill="hold"/>
                                        <p:tgtEl>
                                          <p:spTgt spid="70349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Content Placeholder 2">
            <a:extLst>
              <a:ext uri="{FF2B5EF4-FFF2-40B4-BE49-F238E27FC236}">
                <a16:creationId xmlns:a16="http://schemas.microsoft.com/office/drawing/2014/main" id="{ABB32313-860D-4A2D-B1CB-297B02807DF2}"/>
              </a:ext>
            </a:extLst>
          </p:cNvPr>
          <p:cNvSpPr>
            <a:spLocks noGrp="1"/>
          </p:cNvSpPr>
          <p:nvPr>
            <p:ph idx="4294967295"/>
          </p:nvPr>
        </p:nvSpPr>
        <p:spPr>
          <a:xfrm>
            <a:off x="990600" y="2133600"/>
            <a:ext cx="8077200" cy="4724400"/>
          </a:xfrm>
        </p:spPr>
        <p:txBody>
          <a:bodyPr lIns="182880" tIns="91440"/>
          <a:lstStyle/>
          <a:p>
            <a:pPr algn="just" eaLnBrk="1" hangingPunct="1">
              <a:buFont typeface="Wingdings" pitchFamily="2" charset="2"/>
              <a:buNone/>
              <a:defRPr/>
            </a:pPr>
            <a:r>
              <a:rPr lang="en-US" altLang="en-US" sz="2400" b="1"/>
              <a:t>Định nghĩa FOREIGN KEY CONSTRAIT khi tạo bảng</a:t>
            </a:r>
          </a:p>
          <a:p>
            <a:pPr algn="just" eaLnBrk="1" hangingPunct="1">
              <a:buFont typeface="Wingdings" pitchFamily="2" charset="2"/>
              <a:buNone/>
              <a:defRPr/>
            </a:pPr>
            <a:r>
              <a:rPr lang="en-US" altLang="en-US" sz="2400"/>
              <a:t>CREATE TABLE TableName</a:t>
            </a:r>
          </a:p>
          <a:p>
            <a:pPr algn="just" eaLnBrk="1" hangingPunct="1">
              <a:buFont typeface="Wingdings" pitchFamily="2" charset="2"/>
              <a:buNone/>
              <a:defRPr/>
            </a:pPr>
            <a:r>
              <a:rPr lang="en-US" altLang="en-US" sz="2400"/>
              <a:t>	(columnName datatype [,…],</a:t>
            </a:r>
          </a:p>
          <a:p>
            <a:pPr algn="just" eaLnBrk="1" hangingPunct="1">
              <a:buFont typeface="Wingdings" pitchFamily="2" charset="2"/>
              <a:buNone/>
              <a:defRPr/>
            </a:pPr>
            <a:r>
              <a:rPr lang="en-US" altLang="en-US" sz="2400"/>
              <a:t>	[CONSTRAINT constraintName]</a:t>
            </a:r>
            <a:r>
              <a:rPr lang="en-US" altLang="en-US" sz="2400" b="1"/>
              <a:t>	</a:t>
            </a:r>
          </a:p>
          <a:p>
            <a:pPr algn="just" eaLnBrk="1" hangingPunct="1">
              <a:buFont typeface="Wingdings" pitchFamily="2" charset="2"/>
              <a:buNone/>
              <a:defRPr/>
            </a:pPr>
            <a:r>
              <a:rPr lang="en-US" altLang="en-US" sz="2400">
                <a:solidFill>
                  <a:srgbClr val="990000"/>
                </a:solidFill>
              </a:rPr>
              <a:t>	FOREIGN KEY[(column[,..n])] </a:t>
            </a:r>
          </a:p>
          <a:p>
            <a:pPr algn="just" eaLnBrk="1" hangingPunct="1">
              <a:buFont typeface="Wingdings" pitchFamily="2" charset="2"/>
              <a:buNone/>
              <a:defRPr/>
            </a:pPr>
            <a:r>
              <a:rPr lang="en-US" altLang="en-US" sz="2400">
                <a:solidFill>
                  <a:srgbClr val="990000"/>
                </a:solidFill>
              </a:rPr>
              <a:t>	REFERENCES </a:t>
            </a:r>
            <a:r>
              <a:rPr lang="en-US" altLang="en-US" sz="2400" i="1">
                <a:solidFill>
                  <a:srgbClr val="990000"/>
                </a:solidFill>
              </a:rPr>
              <a:t>ref_table </a:t>
            </a:r>
            <a:r>
              <a:rPr lang="en-US" altLang="en-US" sz="2400">
                <a:solidFill>
                  <a:srgbClr val="990000"/>
                </a:solidFill>
              </a:rPr>
              <a:t>[ </a:t>
            </a:r>
            <a:r>
              <a:rPr lang="en-US" altLang="en-US" sz="2400" b="1">
                <a:solidFill>
                  <a:srgbClr val="990000"/>
                </a:solidFill>
              </a:rPr>
              <a:t>( r</a:t>
            </a:r>
            <a:r>
              <a:rPr lang="en-US" altLang="en-US" sz="2400" i="1">
                <a:solidFill>
                  <a:srgbClr val="990000"/>
                </a:solidFill>
              </a:rPr>
              <a:t>ef_column [,..n])]</a:t>
            </a:r>
            <a:r>
              <a:rPr lang="en-US" altLang="en-US" sz="2400" b="1">
                <a:solidFill>
                  <a:srgbClr val="990000"/>
                </a:solidFill>
              </a:rPr>
              <a:t>) </a:t>
            </a:r>
            <a:r>
              <a:rPr lang="en-US" altLang="en-US" sz="2400">
                <a:solidFill>
                  <a:srgbClr val="990000"/>
                </a:solidFill>
              </a:rPr>
              <a:t>]</a:t>
            </a:r>
          </a:p>
          <a:p>
            <a:pPr algn="just" eaLnBrk="1" hangingPunct="1">
              <a:buFont typeface="Wingdings" pitchFamily="2" charset="2"/>
              <a:buNone/>
              <a:defRPr/>
            </a:pPr>
            <a:r>
              <a:rPr lang="en-US" altLang="en-US" sz="2400">
                <a:solidFill>
                  <a:srgbClr val="990000"/>
                </a:solidFill>
              </a:rPr>
              <a:t>	[ ON DELETE { CASCADE | NO ACTION } ]</a:t>
            </a:r>
          </a:p>
          <a:p>
            <a:pPr algn="just" eaLnBrk="1" hangingPunct="1">
              <a:buFont typeface="Wingdings" pitchFamily="2" charset="2"/>
              <a:buNone/>
              <a:defRPr/>
            </a:pPr>
            <a:r>
              <a:rPr lang="en-US" altLang="en-US" sz="2400">
                <a:solidFill>
                  <a:srgbClr val="990000"/>
                </a:solidFill>
              </a:rPr>
              <a:t>	[ ON UPDATE { CASCADE | NO ACTION } ]</a:t>
            </a:r>
          </a:p>
          <a:p>
            <a:pPr algn="just" eaLnBrk="1" hangingPunct="1">
              <a:buFont typeface="Wingdings" pitchFamily="2" charset="2"/>
              <a:buNone/>
              <a:defRPr/>
            </a:pPr>
            <a:r>
              <a:rPr lang="en-US" altLang="en-US" sz="2400">
                <a:solidFill>
                  <a:srgbClr val="990000"/>
                </a:solidFill>
              </a:rPr>
              <a:t>	[ NOT FOR REPLICATION]</a:t>
            </a:r>
          </a:p>
        </p:txBody>
      </p:sp>
      <p:sp>
        <p:nvSpPr>
          <p:cNvPr id="58371" name="Title 1">
            <a:extLst>
              <a:ext uri="{FF2B5EF4-FFF2-40B4-BE49-F238E27FC236}">
                <a16:creationId xmlns:a16="http://schemas.microsoft.com/office/drawing/2014/main" id="{A3F73188-DC80-4B39-A0CF-B8FF9048DDD6}"/>
              </a:ext>
            </a:extLst>
          </p:cNvPr>
          <p:cNvSpPr>
            <a:spLocks/>
          </p:cNvSpPr>
          <p:nvPr/>
        </p:nvSpPr>
        <p:spPr bwMode="auto">
          <a:xfrm>
            <a:off x="1295400" y="990600"/>
            <a:ext cx="8229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solidFill>
                  <a:srgbClr val="800000"/>
                </a:solidFill>
                <a:latin typeface="Arial" panose="020B0604020202020204" pitchFamily="34" charset="0"/>
              </a:rPr>
              <a:t>Ràng buộc Foreign key</a:t>
            </a:r>
          </a:p>
        </p:txBody>
      </p:sp>
      <p:sp>
        <p:nvSpPr>
          <p:cNvPr id="4" name="Title 1">
            <a:extLst>
              <a:ext uri="{FF2B5EF4-FFF2-40B4-BE49-F238E27FC236}">
                <a16:creationId xmlns:a16="http://schemas.microsoft.com/office/drawing/2014/main" id="{F44C5C72-BA2B-47D5-8595-1B52481D376C}"/>
              </a:ext>
            </a:extLst>
          </p:cNvPr>
          <p:cNvSpPr txBox="1">
            <a:spLocks/>
          </p:cNvSpPr>
          <p:nvPr/>
        </p:nvSpPr>
        <p:spPr>
          <a:xfrm>
            <a:off x="1143000" y="550863"/>
            <a:ext cx="7772400" cy="762000"/>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a:defRPr/>
            </a:pPr>
            <a:r>
              <a:rPr lang="en-US" kern="0"/>
              <a:t>Bảo toàn tham chiếu</a:t>
            </a:r>
            <a:endParaRPr lang="en-US" kern="0" dirty="0"/>
          </a:p>
        </p:txBody>
      </p:sp>
      <p:sp>
        <p:nvSpPr>
          <p:cNvPr id="58373" name="Footer Placeholder 1">
            <a:extLst>
              <a:ext uri="{FF2B5EF4-FFF2-40B4-BE49-F238E27FC236}">
                <a16:creationId xmlns:a16="http://schemas.microsoft.com/office/drawing/2014/main" id="{A41D61EC-6BFA-4B3B-8401-5017F826CDD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89C31194-83C8-4D94-9C4D-12FDDE299D7B}"/>
              </a:ext>
            </a:extLst>
          </p:cNvPr>
          <p:cNvSpPr>
            <a:spLocks noGrp="1"/>
          </p:cNvSpPr>
          <p:nvPr>
            <p:ph type="title"/>
          </p:nvPr>
        </p:nvSpPr>
        <p:spPr>
          <a:xfrm>
            <a:off x="1095375" y="685800"/>
            <a:ext cx="7772400" cy="762000"/>
          </a:xfrm>
        </p:spPr>
        <p:txBody>
          <a:bodyPr/>
          <a:lstStyle/>
          <a:p>
            <a:pPr>
              <a:defRPr/>
            </a:pPr>
            <a:r>
              <a:rPr lang="en-US" altLang="en-US"/>
              <a:t>Giới thiệu SQL</a:t>
            </a:r>
          </a:p>
        </p:txBody>
      </p:sp>
      <p:sp>
        <p:nvSpPr>
          <p:cNvPr id="64516" name="Rectangle 3">
            <a:extLst>
              <a:ext uri="{FF2B5EF4-FFF2-40B4-BE49-F238E27FC236}">
                <a16:creationId xmlns:a16="http://schemas.microsoft.com/office/drawing/2014/main" id="{D9D24F40-3D21-4614-87EE-73A9205221CD}"/>
              </a:ext>
            </a:extLst>
          </p:cNvPr>
          <p:cNvSpPr>
            <a:spLocks noGrp="1"/>
          </p:cNvSpPr>
          <p:nvPr>
            <p:ph type="body" idx="1"/>
          </p:nvPr>
        </p:nvSpPr>
        <p:spPr>
          <a:xfrm>
            <a:off x="457200" y="2362200"/>
            <a:ext cx="8077200" cy="1066800"/>
          </a:xfrm>
        </p:spPr>
        <p:txBody>
          <a:bodyPr/>
          <a:lstStyle/>
          <a:p>
            <a:pPr lvl="1">
              <a:defRPr/>
            </a:pPr>
            <a:r>
              <a:rPr lang="en-US" altLang="en-US" sz="2200">
                <a:latin typeface="Arial" charset="0"/>
              </a:rPr>
              <a:t>Data Definition Language Statements (DDL)</a:t>
            </a:r>
          </a:p>
          <a:p>
            <a:pPr lvl="1">
              <a:defRPr/>
            </a:pPr>
            <a:endParaRPr lang="en-US" altLang="en-US" sz="2200">
              <a:latin typeface="Arial" charset="0"/>
            </a:endParaRPr>
          </a:p>
          <a:p>
            <a:pPr marL="1428750" lvl="3">
              <a:defRPr/>
            </a:pPr>
            <a:endParaRPr lang="en-US" altLang="en-US" sz="2400">
              <a:latin typeface="Arial" charset="0"/>
            </a:endParaRPr>
          </a:p>
          <a:p>
            <a:pPr lvl="1">
              <a:defRPr/>
            </a:pPr>
            <a:r>
              <a:rPr lang="en-US" altLang="en-US" sz="2400">
                <a:latin typeface="Arial" charset="0"/>
              </a:rPr>
              <a:t>Data Control Language Statements  (DCL)</a:t>
            </a:r>
          </a:p>
          <a:p>
            <a:pPr lvl="1">
              <a:defRPr/>
            </a:pPr>
            <a:endParaRPr lang="en-US" altLang="en-US" sz="2400">
              <a:latin typeface="Arial" charset="0"/>
            </a:endParaRPr>
          </a:p>
          <a:p>
            <a:pPr marL="1771650" lvl="4">
              <a:defRPr/>
            </a:pPr>
            <a:endParaRPr lang="en-US" altLang="en-US" sz="2400">
              <a:latin typeface="Arial" charset="0"/>
            </a:endParaRPr>
          </a:p>
          <a:p>
            <a:pPr lvl="1">
              <a:defRPr/>
            </a:pPr>
            <a:r>
              <a:rPr lang="en-US" altLang="en-US" sz="2400">
                <a:latin typeface="Arial" charset="0"/>
              </a:rPr>
              <a:t>Data Manipulation Language Statements (DML)</a:t>
            </a:r>
          </a:p>
          <a:p>
            <a:pPr>
              <a:defRPr/>
            </a:pPr>
            <a:endParaRPr lang="en-US" altLang="en-US" sz="2400">
              <a:latin typeface="Arial" charset="0"/>
            </a:endParaRPr>
          </a:p>
        </p:txBody>
      </p:sp>
      <p:sp>
        <p:nvSpPr>
          <p:cNvPr id="11268" name="WordArt 4">
            <a:extLst>
              <a:ext uri="{FF2B5EF4-FFF2-40B4-BE49-F238E27FC236}">
                <a16:creationId xmlns:a16="http://schemas.microsoft.com/office/drawing/2014/main" id="{D20D875C-E5DD-44F4-9671-6338666277B0}"/>
              </a:ext>
            </a:extLst>
          </p:cNvPr>
          <p:cNvSpPr>
            <a:spLocks noChangeArrowheads="1" noChangeShapeType="1" noTextEdit="1"/>
          </p:cNvSpPr>
          <p:nvPr/>
        </p:nvSpPr>
        <p:spPr bwMode="auto">
          <a:xfrm>
            <a:off x="1752600" y="2895600"/>
            <a:ext cx="1066800" cy="419100"/>
          </a:xfrm>
          <a:prstGeom prst="rect">
            <a:avLst/>
          </a:prstGeom>
        </p:spPr>
        <p:txBody>
          <a:bodyPr wrap="none" fromWordArt="1">
            <a:prstTxWarp prst="textPlain">
              <a:avLst>
                <a:gd name="adj" fmla="val 50000"/>
              </a:avLst>
            </a:prstTxWarp>
          </a:bodyPr>
          <a:lstStyle/>
          <a:p>
            <a:pPr algn="ctr"/>
            <a:r>
              <a:rPr lang="en-US" sz="2400" i="1" kern="10">
                <a:ln w="9525" cap="sq">
                  <a:solidFill>
                    <a:srgbClr val="000000"/>
                  </a:solidFill>
                  <a:miter lim="800000"/>
                  <a:headEnd type="none" w="sm" len="sm"/>
                  <a:tailEnd type="none" w="sm" len="sm"/>
                </a:ln>
                <a:solidFill>
                  <a:schemeClr val="accent1"/>
                </a:solidFill>
                <a:effectLst>
                  <a:outerShdw dist="35921" dir="2700000" algn="ctr" rotWithShape="0">
                    <a:srgbClr val="808080">
                      <a:alpha val="79999"/>
                    </a:srgbClr>
                  </a:outerShdw>
                </a:effectLst>
                <a:latin typeface="Arial Black" panose="020B0A04020102020204" pitchFamily="34" charset="0"/>
              </a:rPr>
              <a:t>create</a:t>
            </a:r>
          </a:p>
        </p:txBody>
      </p:sp>
      <p:sp>
        <p:nvSpPr>
          <p:cNvPr id="11269" name="WordArt 5">
            <a:extLst>
              <a:ext uri="{FF2B5EF4-FFF2-40B4-BE49-F238E27FC236}">
                <a16:creationId xmlns:a16="http://schemas.microsoft.com/office/drawing/2014/main" id="{564C0A4C-C137-414E-8CD2-B1501E68FF60}"/>
              </a:ext>
            </a:extLst>
          </p:cNvPr>
          <p:cNvSpPr>
            <a:spLocks noChangeArrowheads="1" noChangeShapeType="1" noTextEdit="1"/>
          </p:cNvSpPr>
          <p:nvPr/>
        </p:nvSpPr>
        <p:spPr bwMode="auto">
          <a:xfrm>
            <a:off x="4267200" y="2971800"/>
            <a:ext cx="1122363" cy="43021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kern="10">
                <a:solidFill>
                  <a:srgbClr val="336699"/>
                </a:solidFill>
                <a:effectLst>
                  <a:outerShdw dist="45791" dir="2021404" algn="ctr" rotWithShape="0">
                    <a:srgbClr val="B2B2B2">
                      <a:alpha val="79999"/>
                    </a:srgbClr>
                  </a:outerShdw>
                </a:effectLst>
                <a:cs typeface="Times New Roman" panose="02020603050405020304" pitchFamily="18" charset="0"/>
              </a:rPr>
              <a:t>alter</a:t>
            </a:r>
          </a:p>
        </p:txBody>
      </p:sp>
      <p:sp>
        <p:nvSpPr>
          <p:cNvPr id="11270" name="WordArt 6">
            <a:extLst>
              <a:ext uri="{FF2B5EF4-FFF2-40B4-BE49-F238E27FC236}">
                <a16:creationId xmlns:a16="http://schemas.microsoft.com/office/drawing/2014/main" id="{45A38264-B53F-4B4D-A5E1-242EB7A3AEDF}"/>
              </a:ext>
            </a:extLst>
          </p:cNvPr>
          <p:cNvSpPr>
            <a:spLocks noChangeArrowheads="1" noChangeShapeType="1" noTextEdit="1"/>
          </p:cNvSpPr>
          <p:nvPr/>
        </p:nvSpPr>
        <p:spPr bwMode="auto">
          <a:xfrm>
            <a:off x="6934200" y="2743200"/>
            <a:ext cx="581025" cy="835025"/>
          </a:xfrm>
          <a:prstGeom prst="rect">
            <a:avLst/>
          </a:prstGeom>
        </p:spPr>
        <p:txBody>
          <a:bodyPr wrap="none" fromWordArt="1">
            <a:prstTxWarp prst="textSlantUp">
              <a:avLst>
                <a:gd name="adj" fmla="val 32056"/>
              </a:avLst>
            </a:prstTxWarp>
          </a:bodyPr>
          <a:lstStyle/>
          <a:p>
            <a:pPr algn="ctr"/>
            <a:r>
              <a:rPr lang="en-US" sz="2400" kern="10">
                <a:ln w="9525" cap="sq">
                  <a:solidFill>
                    <a:srgbClr val="CC99FF"/>
                  </a:solidFill>
                  <a:miter lim="800000"/>
                  <a:headEnd type="none" w="sm" len="sm"/>
                  <a:tailEnd type="none" w="sm" len="sm"/>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drop</a:t>
            </a:r>
          </a:p>
        </p:txBody>
      </p:sp>
      <p:sp>
        <p:nvSpPr>
          <p:cNvPr id="11271" name="WordArt 7">
            <a:extLst>
              <a:ext uri="{FF2B5EF4-FFF2-40B4-BE49-F238E27FC236}">
                <a16:creationId xmlns:a16="http://schemas.microsoft.com/office/drawing/2014/main" id="{BBE350FE-25D2-46AD-B186-507EE9E1A382}"/>
              </a:ext>
            </a:extLst>
          </p:cNvPr>
          <p:cNvSpPr>
            <a:spLocks noChangeArrowheads="1" noChangeShapeType="1" noTextEdit="1"/>
          </p:cNvSpPr>
          <p:nvPr/>
        </p:nvSpPr>
        <p:spPr bwMode="auto">
          <a:xfrm>
            <a:off x="3962400" y="4495800"/>
            <a:ext cx="1184275" cy="458788"/>
          </a:xfrm>
          <a:prstGeom prst="rect">
            <a:avLst/>
          </a:prstGeom>
        </p:spPr>
        <p:txBody>
          <a:bodyPr wrap="none" fromWordArt="1">
            <a:prstTxWarp prst="textPlain">
              <a:avLst>
                <a:gd name="adj" fmla="val 50000"/>
              </a:avLst>
            </a:prstTxWarp>
          </a:bodyPr>
          <a:lstStyle/>
          <a:p>
            <a:pPr algn="ctr"/>
            <a:r>
              <a:rPr lang="en-US" kern="10">
                <a:ln w="12700" cap="sq">
                  <a:solidFill>
                    <a:srgbClr val="3333CC"/>
                  </a:solidFill>
                  <a:miter lim="800000"/>
                  <a:headEnd type="none" w="sm" len="sm"/>
                  <a:tailEnd type="none" w="sm" len="sm"/>
                </a:ln>
                <a:solidFill>
                  <a:srgbClr val="B2B2B2">
                    <a:alpha val="50195"/>
                  </a:srgbClr>
                </a:solidFill>
                <a:effectLst>
                  <a:outerShdw dist="45791" dir="2021404" algn="ctr" rotWithShape="0">
                    <a:srgbClr val="9999FF"/>
                  </a:outerShdw>
                </a:effectLst>
                <a:latin typeface="Arial Black" panose="020B0A04020102020204" pitchFamily="34" charset="0"/>
              </a:rPr>
              <a:t>grant</a:t>
            </a:r>
          </a:p>
        </p:txBody>
      </p:sp>
      <p:sp>
        <p:nvSpPr>
          <p:cNvPr id="11272" name="WordArt 8">
            <a:extLst>
              <a:ext uri="{FF2B5EF4-FFF2-40B4-BE49-F238E27FC236}">
                <a16:creationId xmlns:a16="http://schemas.microsoft.com/office/drawing/2014/main" id="{D505EA81-97EA-4D41-9111-8A0BF55EAC0A}"/>
              </a:ext>
            </a:extLst>
          </p:cNvPr>
          <p:cNvSpPr>
            <a:spLocks noChangeArrowheads="1" noChangeShapeType="1" noTextEdit="1"/>
          </p:cNvSpPr>
          <p:nvPr/>
        </p:nvSpPr>
        <p:spPr bwMode="auto">
          <a:xfrm>
            <a:off x="2241550" y="4549775"/>
            <a:ext cx="798513" cy="450850"/>
          </a:xfrm>
          <a:prstGeom prst="rect">
            <a:avLst/>
          </a:prstGeom>
        </p:spPr>
        <p:txBody>
          <a:bodyPr wrap="none" fromWordArt="1">
            <a:prstTxWarp prst="textCanDown">
              <a:avLst>
                <a:gd name="adj" fmla="val 0"/>
              </a:avLst>
            </a:prstTxWarp>
          </a:bodyPr>
          <a:lstStyle/>
          <a:p>
            <a:pPr algn="ctr"/>
            <a:r>
              <a:rPr lang="en-US" kern="10">
                <a:ln w="9525" cap="sq">
                  <a:solidFill>
                    <a:srgbClr val="000000"/>
                  </a:solidFill>
                  <a:miter lim="800000"/>
                  <a:headEnd type="none" w="sm" len="sm"/>
                  <a:tailEnd type="none" w="sm" len="sm"/>
                </a:ln>
                <a:solidFill>
                  <a:srgbClr val="000000"/>
                </a:solidFill>
                <a:cs typeface="Times New Roman" panose="02020603050405020304" pitchFamily="18" charset="0"/>
              </a:rPr>
              <a:t>deny</a:t>
            </a:r>
          </a:p>
        </p:txBody>
      </p:sp>
      <p:sp>
        <p:nvSpPr>
          <p:cNvPr id="11273" name="WordArt 9">
            <a:extLst>
              <a:ext uri="{FF2B5EF4-FFF2-40B4-BE49-F238E27FC236}">
                <a16:creationId xmlns:a16="http://schemas.microsoft.com/office/drawing/2014/main" id="{DC653DF2-BB0E-4818-AA03-57F4B869A816}"/>
              </a:ext>
            </a:extLst>
          </p:cNvPr>
          <p:cNvSpPr>
            <a:spLocks noChangeArrowheads="1" noChangeShapeType="1" noTextEdit="1"/>
          </p:cNvSpPr>
          <p:nvPr/>
        </p:nvSpPr>
        <p:spPr bwMode="auto">
          <a:xfrm>
            <a:off x="6259513" y="4621213"/>
            <a:ext cx="1006475" cy="276225"/>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kern="10">
                <a:solidFill>
                  <a:srgbClr val="336699"/>
                </a:solidFill>
                <a:effectLst>
                  <a:outerShdw dist="45791" dir="2021404" algn="ctr" rotWithShape="0">
                    <a:srgbClr val="B2B2B2">
                      <a:alpha val="79999"/>
                    </a:srgbClr>
                  </a:outerShdw>
                </a:effectLst>
                <a:cs typeface="Times New Roman" panose="02020603050405020304" pitchFamily="18" charset="0"/>
              </a:rPr>
              <a:t>revoke</a:t>
            </a:r>
          </a:p>
        </p:txBody>
      </p:sp>
      <p:sp>
        <p:nvSpPr>
          <p:cNvPr id="11274" name="WordArt 10">
            <a:extLst>
              <a:ext uri="{FF2B5EF4-FFF2-40B4-BE49-F238E27FC236}">
                <a16:creationId xmlns:a16="http://schemas.microsoft.com/office/drawing/2014/main" id="{35A7BB21-5C9D-41B2-B091-22607F164CFE}"/>
              </a:ext>
            </a:extLst>
          </p:cNvPr>
          <p:cNvSpPr>
            <a:spLocks noChangeArrowheads="1" noChangeShapeType="1" noTextEdit="1"/>
          </p:cNvSpPr>
          <p:nvPr/>
        </p:nvSpPr>
        <p:spPr bwMode="auto">
          <a:xfrm>
            <a:off x="1679575" y="5622925"/>
            <a:ext cx="1354138" cy="465138"/>
          </a:xfrm>
          <a:prstGeom prst="rect">
            <a:avLst/>
          </a:prstGeom>
        </p:spPr>
        <p:txBody>
          <a:bodyPr wrap="none" fromWordArt="1">
            <a:prstTxWarp prst="textPlain">
              <a:avLst>
                <a:gd name="adj" fmla="val 50000"/>
              </a:avLst>
            </a:prstTxWarp>
          </a:bodyPr>
          <a:lstStyle/>
          <a:p>
            <a:pPr algn="ctr"/>
            <a:r>
              <a:rPr lang="en-US" i="1" kern="10">
                <a:ln w="9525" cap="sq">
                  <a:solidFill>
                    <a:srgbClr val="000000"/>
                  </a:solidFill>
                  <a:miter lim="800000"/>
                  <a:headEnd type="none" w="sm" len="sm"/>
                  <a:tailEnd type="none" w="sm" len="sm"/>
                </a:ln>
                <a:solidFill>
                  <a:srgbClr val="FF9900"/>
                </a:solidFill>
                <a:effectLst>
                  <a:outerShdw dist="35921" dir="2700000" algn="ctr" rotWithShape="0">
                    <a:srgbClr val="808080">
                      <a:alpha val="79999"/>
                    </a:srgbClr>
                  </a:outerShdw>
                </a:effectLst>
                <a:latin typeface="Arial Black" panose="020B0A04020102020204" pitchFamily="34" charset="0"/>
              </a:rPr>
              <a:t>select</a:t>
            </a:r>
          </a:p>
        </p:txBody>
      </p:sp>
      <p:sp>
        <p:nvSpPr>
          <p:cNvPr id="11275" name="WordArt 11">
            <a:extLst>
              <a:ext uri="{FF2B5EF4-FFF2-40B4-BE49-F238E27FC236}">
                <a16:creationId xmlns:a16="http://schemas.microsoft.com/office/drawing/2014/main" id="{9C28AD4A-0AEB-4ACC-896A-CF142E940519}"/>
              </a:ext>
            </a:extLst>
          </p:cNvPr>
          <p:cNvSpPr>
            <a:spLocks noChangeArrowheads="1" noChangeShapeType="1" noTextEdit="1"/>
          </p:cNvSpPr>
          <p:nvPr/>
        </p:nvSpPr>
        <p:spPr bwMode="auto">
          <a:xfrm>
            <a:off x="3967163" y="5740400"/>
            <a:ext cx="1438275" cy="647700"/>
          </a:xfrm>
          <a:prstGeom prst="rect">
            <a:avLst/>
          </a:prstGeom>
        </p:spPr>
        <p:txBody>
          <a:bodyPr spcFirstLastPara="1" wrap="none" fromWordArt="1">
            <a:prstTxWarp prst="textArchUp">
              <a:avLst>
                <a:gd name="adj" fmla="val 10800000"/>
              </a:avLst>
            </a:prstTxWarp>
          </a:bodyPr>
          <a:lstStyle/>
          <a:p>
            <a:pPr algn="ctr"/>
            <a:r>
              <a:rPr lang="en-US" kern="10">
                <a:ln w="9525" cap="sq">
                  <a:solidFill>
                    <a:srgbClr val="000000"/>
                  </a:solidFill>
                  <a:miter lim="800000"/>
                  <a:headEnd type="none" w="sm" len="sm"/>
                  <a:tailEnd type="none" w="sm" len="sm"/>
                </a:ln>
                <a:solidFill>
                  <a:srgbClr val="000000"/>
                </a:solidFill>
                <a:latin typeface="Arial Black" panose="020B0A04020102020204" pitchFamily="34" charset="0"/>
              </a:rPr>
              <a:t>insert</a:t>
            </a:r>
          </a:p>
        </p:txBody>
      </p:sp>
      <p:sp>
        <p:nvSpPr>
          <p:cNvPr id="11276" name="WordArt 12">
            <a:extLst>
              <a:ext uri="{FF2B5EF4-FFF2-40B4-BE49-F238E27FC236}">
                <a16:creationId xmlns:a16="http://schemas.microsoft.com/office/drawing/2014/main" id="{BCC18F9E-C1B8-4AB8-8271-50A46F39143A}"/>
              </a:ext>
            </a:extLst>
          </p:cNvPr>
          <p:cNvSpPr>
            <a:spLocks noChangeArrowheads="1" noChangeShapeType="1" noTextEdit="1"/>
          </p:cNvSpPr>
          <p:nvPr/>
        </p:nvSpPr>
        <p:spPr bwMode="auto">
          <a:xfrm>
            <a:off x="6189663" y="5607050"/>
            <a:ext cx="1122362" cy="430213"/>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a:r>
              <a:rPr lang="en-US" sz="2800" kern="10">
                <a:solidFill>
                  <a:srgbClr val="336699"/>
                </a:solidFill>
                <a:effectLst>
                  <a:outerShdw dist="45791" dir="2021404" algn="ctr" rotWithShape="0">
                    <a:srgbClr val="B2B2B2">
                      <a:alpha val="79999"/>
                    </a:srgbClr>
                  </a:outerShdw>
                </a:effectLst>
                <a:cs typeface="Times New Roman" panose="02020603050405020304" pitchFamily="18" charset="0"/>
              </a:rPr>
              <a:t>update</a:t>
            </a:r>
          </a:p>
        </p:txBody>
      </p:sp>
      <p:sp>
        <p:nvSpPr>
          <p:cNvPr id="11277" name="WordArt 13">
            <a:extLst>
              <a:ext uri="{FF2B5EF4-FFF2-40B4-BE49-F238E27FC236}">
                <a16:creationId xmlns:a16="http://schemas.microsoft.com/office/drawing/2014/main" id="{737A75B2-F587-43F5-90EB-1A676D233E30}"/>
              </a:ext>
            </a:extLst>
          </p:cNvPr>
          <p:cNvSpPr>
            <a:spLocks noChangeArrowheads="1" noChangeShapeType="1" noTextEdit="1"/>
          </p:cNvSpPr>
          <p:nvPr/>
        </p:nvSpPr>
        <p:spPr bwMode="auto">
          <a:xfrm>
            <a:off x="7772400" y="5334000"/>
            <a:ext cx="581025" cy="835025"/>
          </a:xfrm>
          <a:prstGeom prst="rect">
            <a:avLst/>
          </a:prstGeom>
        </p:spPr>
        <p:txBody>
          <a:bodyPr wrap="none" fromWordArt="1">
            <a:prstTxWarp prst="textSlantUp">
              <a:avLst>
                <a:gd name="adj" fmla="val 32056"/>
              </a:avLst>
            </a:prstTxWarp>
          </a:bodyPr>
          <a:lstStyle/>
          <a:p>
            <a:pPr algn="ctr"/>
            <a:r>
              <a:rPr lang="en-US" sz="2400" kern="10">
                <a:ln w="9525" cap="sq">
                  <a:solidFill>
                    <a:srgbClr val="CC99FF"/>
                  </a:solidFill>
                  <a:miter lim="800000"/>
                  <a:headEnd type="none" w="sm" len="sm"/>
                  <a:tailEnd type="none" w="sm" len="sm"/>
                </a:ln>
                <a:gradFill rotWithShape="1">
                  <a:gsLst>
                    <a:gs pos="0">
                      <a:srgbClr val="6600CC"/>
                    </a:gs>
                    <a:gs pos="100000">
                      <a:srgbClr val="CC00CC"/>
                    </a:gs>
                  </a:gsLst>
                  <a:lin ang="5400000" scaled="1"/>
                </a:gradFill>
                <a:effectLst>
                  <a:outerShdw dist="53882" dir="2700000" algn="ctr" rotWithShape="0">
                    <a:srgbClr val="9999FF">
                      <a:alpha val="79999"/>
                    </a:srgbClr>
                  </a:outerShdw>
                </a:effectLst>
                <a:latin typeface="Impact" panose="020B0806030902050204" pitchFamily="34" charset="0"/>
              </a:rPr>
              <a:t>delete</a:t>
            </a:r>
          </a:p>
        </p:txBody>
      </p:sp>
      <p:sp>
        <p:nvSpPr>
          <p:cNvPr id="11278" name="Footer Placeholder 1">
            <a:extLst>
              <a:ext uri="{FF2B5EF4-FFF2-40B4-BE49-F238E27FC236}">
                <a16:creationId xmlns:a16="http://schemas.microsoft.com/office/drawing/2014/main" id="{B013E7A9-C271-4F2E-A2D7-98CC540B0C8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Content Placeholder 2">
            <a:extLst>
              <a:ext uri="{FF2B5EF4-FFF2-40B4-BE49-F238E27FC236}">
                <a16:creationId xmlns:a16="http://schemas.microsoft.com/office/drawing/2014/main" id="{B361E01D-635D-4F84-AB02-9980ABEA8F26}"/>
              </a:ext>
            </a:extLst>
          </p:cNvPr>
          <p:cNvSpPr>
            <a:spLocks noGrp="1"/>
          </p:cNvSpPr>
          <p:nvPr>
            <p:ph idx="4294967295"/>
          </p:nvPr>
        </p:nvSpPr>
        <p:spPr>
          <a:xfrm>
            <a:off x="990600" y="2057400"/>
            <a:ext cx="7696200" cy="4724400"/>
          </a:xfrm>
        </p:spPr>
        <p:txBody>
          <a:bodyPr lIns="182880" tIns="91440"/>
          <a:lstStyle/>
          <a:p>
            <a:pPr marL="0" indent="0" algn="just" eaLnBrk="1" hangingPunct="1">
              <a:lnSpc>
                <a:spcPct val="105000"/>
              </a:lnSpc>
              <a:buFont typeface="Wingdings" pitchFamily="2" charset="2"/>
              <a:buNone/>
              <a:defRPr/>
            </a:pPr>
            <a:r>
              <a:rPr lang="en-US" sz="2400" dirty="0">
                <a:solidFill>
                  <a:srgbClr val="00B050"/>
                </a:solidFill>
              </a:rPr>
              <a:t>ON UPDATE|DELETE {CASCADE | NO ACTION}</a:t>
            </a:r>
          </a:p>
          <a:p>
            <a:pPr algn="just" eaLnBrk="1" hangingPunct="1">
              <a:lnSpc>
                <a:spcPct val="105000"/>
              </a:lnSpc>
              <a:defRPr/>
            </a:pPr>
            <a:r>
              <a:rPr lang="en-US" sz="2400" dirty="0" err="1"/>
              <a:t>Xác</a:t>
            </a:r>
            <a:r>
              <a:rPr lang="en-US" sz="2400" dirty="0"/>
              <a:t> </a:t>
            </a:r>
            <a:r>
              <a:rPr lang="en-US" sz="2400" dirty="0" err="1"/>
              <a:t>định</a:t>
            </a:r>
            <a:r>
              <a:rPr lang="en-US" sz="2400" dirty="0"/>
              <a:t> </a:t>
            </a:r>
            <a:r>
              <a:rPr lang="en-US" sz="2400" dirty="0" err="1"/>
              <a:t>hành</a:t>
            </a:r>
            <a:r>
              <a:rPr lang="en-US" sz="2400" dirty="0"/>
              <a:t> </a:t>
            </a:r>
            <a:r>
              <a:rPr lang="en-US" sz="2400" dirty="0" err="1"/>
              <a:t>động</a:t>
            </a:r>
            <a:r>
              <a:rPr lang="en-US" sz="2400" dirty="0"/>
              <a:t> </a:t>
            </a:r>
            <a:r>
              <a:rPr lang="en-US" sz="2400" dirty="0" err="1"/>
              <a:t>cần</a:t>
            </a:r>
            <a:r>
              <a:rPr lang="en-US" sz="2400" dirty="0"/>
              <a:t> </a:t>
            </a:r>
            <a:r>
              <a:rPr lang="en-US" sz="2400" dirty="0" err="1"/>
              <a:t>phải</a:t>
            </a:r>
            <a:r>
              <a:rPr lang="en-US" sz="2400" dirty="0"/>
              <a:t> </a:t>
            </a:r>
            <a:r>
              <a:rPr lang="en-US" sz="2400" dirty="0" err="1"/>
              <a:t>thực</a:t>
            </a:r>
            <a:r>
              <a:rPr lang="en-US" sz="2400" dirty="0"/>
              <a:t> </a:t>
            </a:r>
            <a:r>
              <a:rPr lang="en-US" sz="2400" dirty="0" err="1"/>
              <a:t>hiện</a:t>
            </a:r>
            <a:r>
              <a:rPr lang="en-US" sz="2400" dirty="0"/>
              <a:t> </a:t>
            </a:r>
            <a:r>
              <a:rPr lang="en-US" sz="2400" dirty="0" err="1"/>
              <a:t>cho</a:t>
            </a:r>
            <a:r>
              <a:rPr lang="en-US" sz="2400" dirty="0"/>
              <a:t> 1 </a:t>
            </a:r>
            <a:r>
              <a:rPr lang="en-US" sz="2400" dirty="0" err="1"/>
              <a:t>hàng</a:t>
            </a:r>
            <a:r>
              <a:rPr lang="en-US" sz="2400" dirty="0"/>
              <a:t> </a:t>
            </a:r>
            <a:r>
              <a:rPr lang="en-US" sz="2400" dirty="0" err="1"/>
              <a:t>trong</a:t>
            </a:r>
            <a:r>
              <a:rPr lang="en-US" sz="2400" dirty="0"/>
              <a:t> </a:t>
            </a:r>
            <a:r>
              <a:rPr lang="en-US" sz="2400" dirty="0" err="1"/>
              <a:t>bảng</a:t>
            </a:r>
            <a:r>
              <a:rPr lang="en-US" sz="2400" dirty="0"/>
              <a:t> </a:t>
            </a:r>
            <a:r>
              <a:rPr lang="en-US" sz="2400" dirty="0" err="1"/>
              <a:t>đang</a:t>
            </a:r>
            <a:r>
              <a:rPr lang="en-US" sz="2400" dirty="0"/>
              <a:t> </a:t>
            </a:r>
            <a:r>
              <a:rPr lang="en-US" sz="2400" dirty="0" err="1"/>
              <a:t>tạo</a:t>
            </a:r>
            <a:r>
              <a:rPr lang="en-US" sz="2400" dirty="0"/>
              <a:t> </a:t>
            </a:r>
            <a:r>
              <a:rPr lang="en-US" sz="2400" dirty="0" err="1"/>
              <a:t>nếu</a:t>
            </a:r>
            <a:r>
              <a:rPr lang="en-US" sz="2400" dirty="0"/>
              <a:t> </a:t>
            </a:r>
            <a:r>
              <a:rPr lang="en-US" sz="2400" dirty="0" err="1"/>
              <a:t>hàng</a:t>
            </a:r>
            <a:r>
              <a:rPr lang="en-US" sz="2400" dirty="0"/>
              <a:t> </a:t>
            </a:r>
            <a:r>
              <a:rPr lang="en-US" sz="2400" dirty="0" err="1"/>
              <a:t>đó</a:t>
            </a:r>
            <a:r>
              <a:rPr lang="en-US" sz="2400" dirty="0"/>
              <a:t> </a:t>
            </a:r>
            <a:r>
              <a:rPr lang="en-US" sz="2400" dirty="0" err="1"/>
              <a:t>có</a:t>
            </a:r>
            <a:r>
              <a:rPr lang="en-US" sz="2400" dirty="0"/>
              <a:t> </a:t>
            </a:r>
            <a:r>
              <a:rPr lang="en-US" sz="2400" dirty="0" err="1"/>
              <a:t>quan</a:t>
            </a:r>
            <a:r>
              <a:rPr lang="en-US" sz="2400" dirty="0"/>
              <a:t> </a:t>
            </a:r>
            <a:r>
              <a:rPr lang="en-US" sz="2400" dirty="0" err="1"/>
              <a:t>hệ</a:t>
            </a:r>
            <a:r>
              <a:rPr lang="en-US" sz="2400" dirty="0"/>
              <a:t> </a:t>
            </a:r>
            <a:r>
              <a:rPr lang="en-US" sz="2400" dirty="0" err="1"/>
              <a:t>tham</a:t>
            </a:r>
            <a:r>
              <a:rPr lang="en-US" sz="2400" dirty="0"/>
              <a:t> </a:t>
            </a:r>
            <a:r>
              <a:rPr lang="en-US" sz="2400" dirty="0" err="1"/>
              <a:t>chiếu</a:t>
            </a:r>
            <a:r>
              <a:rPr lang="en-US" sz="2400" dirty="0"/>
              <a:t> </a:t>
            </a:r>
            <a:r>
              <a:rPr lang="en-US" sz="2400" dirty="0" err="1"/>
              <a:t>và</a:t>
            </a:r>
            <a:r>
              <a:rPr lang="en-US" sz="2400" dirty="0"/>
              <a:t> </a:t>
            </a:r>
            <a:r>
              <a:rPr lang="en-US" sz="2400" dirty="0" err="1"/>
              <a:t>hàng</a:t>
            </a:r>
            <a:r>
              <a:rPr lang="en-US" sz="2400" dirty="0"/>
              <a:t> </a:t>
            </a:r>
            <a:r>
              <a:rPr lang="en-US" sz="2400" dirty="0" err="1"/>
              <a:t>tham</a:t>
            </a:r>
            <a:r>
              <a:rPr lang="en-US" sz="2400" dirty="0"/>
              <a:t> </a:t>
            </a:r>
            <a:r>
              <a:rPr lang="en-US" sz="2400" dirty="0" err="1"/>
              <a:t>chiếu</a:t>
            </a:r>
            <a:r>
              <a:rPr lang="en-US" sz="2400" dirty="0"/>
              <a:t> </a:t>
            </a:r>
            <a:r>
              <a:rPr lang="en-US" sz="2400" dirty="0" err="1"/>
              <a:t>bị</a:t>
            </a:r>
            <a:r>
              <a:rPr lang="en-US" sz="2400" dirty="0"/>
              <a:t> </a:t>
            </a:r>
            <a:r>
              <a:rPr lang="en-US" sz="2400" dirty="0" err="1"/>
              <a:t>xoá</a:t>
            </a:r>
            <a:r>
              <a:rPr lang="en-US" sz="2400" dirty="0"/>
              <a:t> </a:t>
            </a:r>
            <a:r>
              <a:rPr lang="en-US" sz="2400" dirty="0" err="1"/>
              <a:t>khỏi</a:t>
            </a:r>
            <a:r>
              <a:rPr lang="en-US" sz="2400" dirty="0"/>
              <a:t> </a:t>
            </a:r>
            <a:r>
              <a:rPr lang="en-US" sz="2400" dirty="0" err="1"/>
              <a:t>bảng</a:t>
            </a:r>
            <a:r>
              <a:rPr lang="en-US" sz="2400" dirty="0"/>
              <a:t> </a:t>
            </a:r>
            <a:r>
              <a:rPr lang="en-US" sz="2400" dirty="0" err="1"/>
              <a:t>chính</a:t>
            </a:r>
            <a:r>
              <a:rPr lang="en-US" sz="2400" dirty="0"/>
              <a:t>. </a:t>
            </a:r>
            <a:r>
              <a:rPr lang="en-US" sz="2400" dirty="0" err="1"/>
              <a:t>Mặc</a:t>
            </a:r>
            <a:r>
              <a:rPr lang="en-US" sz="2400" dirty="0"/>
              <a:t> </a:t>
            </a:r>
            <a:r>
              <a:rPr lang="en-US" sz="2400" dirty="0" err="1"/>
              <a:t>định</a:t>
            </a:r>
            <a:r>
              <a:rPr lang="en-US" sz="2400" dirty="0"/>
              <a:t> </a:t>
            </a:r>
            <a:r>
              <a:rPr lang="en-US" sz="2400" dirty="0" err="1"/>
              <a:t>là</a:t>
            </a:r>
            <a:r>
              <a:rPr lang="en-US" sz="2400" dirty="0"/>
              <a:t> NO ACTION.</a:t>
            </a:r>
          </a:p>
          <a:p>
            <a:pPr algn="just" eaLnBrk="1" hangingPunct="1">
              <a:lnSpc>
                <a:spcPct val="105000"/>
              </a:lnSpc>
              <a:defRPr/>
            </a:pPr>
            <a:r>
              <a:rPr lang="en-US" sz="2400" dirty="0"/>
              <a:t>CASCADE: </a:t>
            </a:r>
            <a:r>
              <a:rPr lang="en-US" sz="2400" dirty="0" err="1"/>
              <a:t>dùng</a:t>
            </a:r>
            <a:r>
              <a:rPr lang="en-US" sz="2400" dirty="0"/>
              <a:t> </a:t>
            </a:r>
            <a:r>
              <a:rPr lang="en-US" sz="2400" dirty="0" err="1"/>
              <a:t>để</a:t>
            </a:r>
            <a:r>
              <a:rPr lang="en-US" sz="2400" dirty="0"/>
              <a:t> </a:t>
            </a:r>
            <a:r>
              <a:rPr lang="en-US" sz="2400" dirty="0" err="1"/>
              <a:t>xác</a:t>
            </a:r>
            <a:r>
              <a:rPr lang="en-US" sz="2400" dirty="0"/>
              <a:t> </a:t>
            </a:r>
            <a:r>
              <a:rPr lang="en-US" sz="2400" dirty="0" err="1"/>
              <a:t>định</a:t>
            </a:r>
            <a:r>
              <a:rPr lang="en-US" sz="2400" dirty="0"/>
              <a:t> </a:t>
            </a:r>
            <a:r>
              <a:rPr lang="en-US" sz="2400" dirty="0" err="1"/>
              <a:t>là</a:t>
            </a:r>
            <a:r>
              <a:rPr lang="en-US" sz="2400" dirty="0"/>
              <a:t> </a:t>
            </a:r>
            <a:r>
              <a:rPr lang="en-US" sz="2400" dirty="0" err="1"/>
              <a:t>hàng</a:t>
            </a:r>
            <a:r>
              <a:rPr lang="en-US" sz="2400" dirty="0"/>
              <a:t> </a:t>
            </a:r>
            <a:r>
              <a:rPr lang="en-US" sz="2400" dirty="0" err="1"/>
              <a:t>sẽ</a:t>
            </a:r>
            <a:r>
              <a:rPr lang="en-US" sz="2400" dirty="0"/>
              <a:t> </a:t>
            </a:r>
            <a:r>
              <a:rPr lang="en-US" sz="2400" dirty="0" err="1"/>
              <a:t>bị</a:t>
            </a:r>
            <a:r>
              <a:rPr lang="en-US" sz="2400" dirty="0"/>
              <a:t> </a:t>
            </a:r>
            <a:r>
              <a:rPr lang="en-US" sz="2400" dirty="0" err="1"/>
              <a:t>cập</a:t>
            </a:r>
            <a:r>
              <a:rPr lang="en-US" sz="2400" dirty="0"/>
              <a:t> </a:t>
            </a:r>
            <a:r>
              <a:rPr lang="en-US" sz="2400" dirty="0" err="1"/>
              <a:t>nhật</a:t>
            </a:r>
            <a:r>
              <a:rPr lang="en-US" sz="2400" dirty="0"/>
              <a:t>/</a:t>
            </a:r>
            <a:r>
              <a:rPr lang="en-US" sz="2400" dirty="0" err="1"/>
              <a:t>xoá</a:t>
            </a:r>
            <a:r>
              <a:rPr lang="en-US" sz="2400" dirty="0"/>
              <a:t> </a:t>
            </a:r>
            <a:r>
              <a:rPr lang="en-US" sz="2400" dirty="0" err="1"/>
              <a:t>khỏi</a:t>
            </a:r>
            <a:r>
              <a:rPr lang="en-US" sz="2400" dirty="0"/>
              <a:t> </a:t>
            </a:r>
            <a:r>
              <a:rPr lang="en-US" sz="2400" dirty="0" err="1"/>
              <a:t>bảng</a:t>
            </a:r>
            <a:r>
              <a:rPr lang="en-US" sz="2400" dirty="0"/>
              <a:t> </a:t>
            </a:r>
            <a:r>
              <a:rPr lang="en-US" sz="2400" dirty="0" err="1"/>
              <a:t>tham</a:t>
            </a:r>
            <a:r>
              <a:rPr lang="en-US" sz="2400" dirty="0"/>
              <a:t> </a:t>
            </a:r>
            <a:r>
              <a:rPr lang="en-US" sz="2400" dirty="0" err="1"/>
              <a:t>chiếu</a:t>
            </a:r>
            <a:r>
              <a:rPr lang="en-US" sz="2400" dirty="0"/>
              <a:t> </a:t>
            </a:r>
            <a:r>
              <a:rPr lang="en-US" sz="2400" dirty="0" err="1"/>
              <a:t>nếu</a:t>
            </a:r>
            <a:r>
              <a:rPr lang="en-US" sz="2400" dirty="0"/>
              <a:t> </a:t>
            </a:r>
            <a:r>
              <a:rPr lang="en-US" sz="2400" dirty="0" err="1"/>
              <a:t>hàng</a:t>
            </a:r>
            <a:r>
              <a:rPr lang="en-US" sz="2400" dirty="0"/>
              <a:t> </a:t>
            </a:r>
            <a:r>
              <a:rPr lang="en-US" sz="2400" dirty="0" err="1"/>
              <a:t>đó</a:t>
            </a:r>
            <a:r>
              <a:rPr lang="en-US" sz="2400" dirty="0"/>
              <a:t> </a:t>
            </a:r>
            <a:r>
              <a:rPr lang="en-US" sz="2400" dirty="0" err="1"/>
              <a:t>bị</a:t>
            </a:r>
            <a:r>
              <a:rPr lang="en-US" sz="2400" dirty="0"/>
              <a:t> </a:t>
            </a:r>
            <a:r>
              <a:rPr lang="en-US" sz="2400" dirty="0" err="1"/>
              <a:t>cập</a:t>
            </a:r>
            <a:r>
              <a:rPr lang="en-US" sz="2400" dirty="0"/>
              <a:t> </a:t>
            </a:r>
            <a:r>
              <a:rPr lang="en-US" sz="2400" dirty="0" err="1"/>
              <a:t>nhật</a:t>
            </a:r>
            <a:r>
              <a:rPr lang="en-US" sz="2400" dirty="0"/>
              <a:t>/</a:t>
            </a:r>
            <a:r>
              <a:rPr lang="en-US" sz="2400" dirty="0" err="1"/>
              <a:t>xóa</a:t>
            </a:r>
            <a:r>
              <a:rPr lang="en-US" sz="2400" dirty="0"/>
              <a:t> </a:t>
            </a:r>
            <a:r>
              <a:rPr lang="en-US" sz="2400" dirty="0" err="1"/>
              <a:t>khỏi</a:t>
            </a:r>
            <a:r>
              <a:rPr lang="en-US" sz="2400" dirty="0"/>
              <a:t> </a:t>
            </a:r>
            <a:r>
              <a:rPr lang="en-US" sz="2400" dirty="0" err="1"/>
              <a:t>bảng</a:t>
            </a:r>
            <a:r>
              <a:rPr lang="en-US" sz="2400" dirty="0"/>
              <a:t> </a:t>
            </a:r>
            <a:r>
              <a:rPr lang="en-US" sz="2400" dirty="0" err="1"/>
              <a:t>chính</a:t>
            </a:r>
            <a:endParaRPr lang="en-US" sz="2400" dirty="0"/>
          </a:p>
          <a:p>
            <a:pPr algn="just" eaLnBrk="1" hangingPunct="1">
              <a:lnSpc>
                <a:spcPct val="105000"/>
              </a:lnSpc>
              <a:defRPr/>
            </a:pPr>
            <a:r>
              <a:rPr lang="en-US" sz="2400" dirty="0"/>
              <a:t>NO ACTION: SQL Server </a:t>
            </a:r>
            <a:r>
              <a:rPr lang="en-US" sz="2400" dirty="0" err="1"/>
              <a:t>sẽ</a:t>
            </a:r>
            <a:r>
              <a:rPr lang="en-US" sz="2400" dirty="0"/>
              <a:t> </a:t>
            </a:r>
            <a:r>
              <a:rPr lang="en-US" sz="2400" dirty="0" err="1"/>
              <a:t>đưa</a:t>
            </a:r>
            <a:r>
              <a:rPr lang="en-US" sz="2400" dirty="0"/>
              <a:t> </a:t>
            </a:r>
            <a:r>
              <a:rPr lang="en-US" sz="2400" dirty="0" err="1"/>
              <a:t>ra</a:t>
            </a:r>
            <a:r>
              <a:rPr lang="en-US" sz="2400" dirty="0"/>
              <a:t> </a:t>
            </a:r>
            <a:r>
              <a:rPr lang="en-US" sz="2400" dirty="0" err="1"/>
              <a:t>thông</a:t>
            </a:r>
            <a:r>
              <a:rPr lang="en-US" sz="2400" dirty="0"/>
              <a:t> </a:t>
            </a:r>
            <a:r>
              <a:rPr lang="en-US" sz="2400" dirty="0" err="1"/>
              <a:t>báo</a:t>
            </a:r>
            <a:r>
              <a:rPr lang="en-US" sz="2400" dirty="0"/>
              <a:t> </a:t>
            </a:r>
            <a:r>
              <a:rPr lang="en-US" sz="2400" dirty="0" err="1"/>
              <a:t>lỗi</a:t>
            </a:r>
            <a:r>
              <a:rPr lang="en-US" sz="2400" dirty="0"/>
              <a:t> </a:t>
            </a:r>
            <a:r>
              <a:rPr lang="en-US" sz="2400" dirty="0" err="1"/>
              <a:t>và</a:t>
            </a:r>
            <a:r>
              <a:rPr lang="en-US" sz="2400" dirty="0"/>
              <a:t> </a:t>
            </a:r>
            <a:r>
              <a:rPr lang="en-US" sz="2400" dirty="0" err="1"/>
              <a:t>việc</a:t>
            </a:r>
            <a:r>
              <a:rPr lang="en-US" sz="2400" dirty="0"/>
              <a:t> </a:t>
            </a:r>
            <a:r>
              <a:rPr lang="en-US" sz="2400" dirty="0" err="1"/>
              <a:t>xoá</a:t>
            </a:r>
            <a:r>
              <a:rPr lang="en-US" sz="2400" dirty="0"/>
              <a:t> </a:t>
            </a:r>
            <a:r>
              <a:rPr lang="en-US" sz="2400" dirty="0" err="1"/>
              <a:t>hàng</a:t>
            </a:r>
            <a:r>
              <a:rPr lang="en-US" sz="2400" dirty="0"/>
              <a:t> </a:t>
            </a:r>
            <a:r>
              <a:rPr lang="en-US" sz="2400" dirty="0" err="1"/>
              <a:t>trên</a:t>
            </a:r>
            <a:r>
              <a:rPr lang="en-US" sz="2400" dirty="0"/>
              <a:t> </a:t>
            </a:r>
            <a:r>
              <a:rPr lang="en-US" sz="2400" dirty="0" err="1"/>
              <a:t>bảng</a:t>
            </a:r>
            <a:r>
              <a:rPr lang="en-US" sz="2400" dirty="0"/>
              <a:t> </a:t>
            </a:r>
            <a:r>
              <a:rPr lang="en-US" sz="2400" dirty="0" err="1"/>
              <a:t>chính</a:t>
            </a:r>
            <a:r>
              <a:rPr lang="en-US" sz="2400" dirty="0"/>
              <a:t> </a:t>
            </a:r>
            <a:r>
              <a:rPr lang="en-US" sz="2400" dirty="0" err="1"/>
              <a:t>sẽ</a:t>
            </a:r>
            <a:r>
              <a:rPr lang="en-US" sz="2400" dirty="0"/>
              <a:t> </a:t>
            </a:r>
            <a:r>
              <a:rPr lang="en-US" sz="2400" dirty="0" err="1"/>
              <a:t>bị</a:t>
            </a:r>
            <a:r>
              <a:rPr lang="en-US" sz="2400" dirty="0"/>
              <a:t> </a:t>
            </a:r>
            <a:r>
              <a:rPr lang="en-US" sz="2400" dirty="0" err="1"/>
              <a:t>từ</a:t>
            </a:r>
            <a:r>
              <a:rPr lang="en-US" sz="2400" dirty="0"/>
              <a:t> </a:t>
            </a:r>
            <a:r>
              <a:rPr lang="en-US" sz="2400" dirty="0" err="1"/>
              <a:t>chối</a:t>
            </a:r>
            <a:r>
              <a:rPr lang="en-US" sz="2400" dirty="0"/>
              <a:t>.</a:t>
            </a:r>
          </a:p>
        </p:txBody>
      </p:sp>
      <p:sp>
        <p:nvSpPr>
          <p:cNvPr id="59395" name="Title 1">
            <a:extLst>
              <a:ext uri="{FF2B5EF4-FFF2-40B4-BE49-F238E27FC236}">
                <a16:creationId xmlns:a16="http://schemas.microsoft.com/office/drawing/2014/main" id="{4B2A094A-B761-4B57-AE41-D81B270C3422}"/>
              </a:ext>
            </a:extLst>
          </p:cNvPr>
          <p:cNvSpPr>
            <a:spLocks/>
          </p:cNvSpPr>
          <p:nvPr/>
        </p:nvSpPr>
        <p:spPr bwMode="auto">
          <a:xfrm>
            <a:off x="1066800" y="919163"/>
            <a:ext cx="8229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b="1">
                <a:solidFill>
                  <a:srgbClr val="800000"/>
                </a:solidFill>
                <a:latin typeface="Arial" panose="020B0604020202020204" pitchFamily="34" charset="0"/>
              </a:rPr>
              <a:t>Ràng buộc Foreign key</a:t>
            </a:r>
          </a:p>
        </p:txBody>
      </p:sp>
      <p:sp>
        <p:nvSpPr>
          <p:cNvPr id="4" name="Title 1">
            <a:extLst>
              <a:ext uri="{FF2B5EF4-FFF2-40B4-BE49-F238E27FC236}">
                <a16:creationId xmlns:a16="http://schemas.microsoft.com/office/drawing/2014/main" id="{D35F93CC-ED7B-4ABA-866A-5845AE1BE876}"/>
              </a:ext>
            </a:extLst>
          </p:cNvPr>
          <p:cNvSpPr txBox="1">
            <a:spLocks/>
          </p:cNvSpPr>
          <p:nvPr/>
        </p:nvSpPr>
        <p:spPr>
          <a:xfrm>
            <a:off x="1055688" y="433388"/>
            <a:ext cx="7772400" cy="762000"/>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a:defRPr/>
            </a:pPr>
            <a:r>
              <a:rPr lang="en-US" kern="0"/>
              <a:t>Bảo toàn tham chiếu</a:t>
            </a:r>
            <a:endParaRPr lang="en-US" kern="0" dirty="0"/>
          </a:p>
        </p:txBody>
      </p:sp>
      <p:sp>
        <p:nvSpPr>
          <p:cNvPr id="59397" name="Footer Placeholder 1">
            <a:extLst>
              <a:ext uri="{FF2B5EF4-FFF2-40B4-BE49-F238E27FC236}">
                <a16:creationId xmlns:a16="http://schemas.microsoft.com/office/drawing/2014/main" id="{10965809-103C-4DE8-87DF-64736AB38DF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48848CA-2A86-4034-A812-F5F5D1A36A4C}"/>
              </a:ext>
            </a:extLst>
          </p:cNvPr>
          <p:cNvSpPr>
            <a:spLocks noGrp="1"/>
          </p:cNvSpPr>
          <p:nvPr>
            <p:ph idx="1"/>
          </p:nvPr>
        </p:nvSpPr>
        <p:spPr>
          <a:xfrm>
            <a:off x="950913" y="2057400"/>
            <a:ext cx="8229600" cy="4953000"/>
          </a:xfrm>
        </p:spPr>
        <p:txBody>
          <a:bodyPr>
            <a:normAutofit fontScale="92500" lnSpcReduction="10000"/>
          </a:bodyPr>
          <a:lstStyle/>
          <a:p>
            <a:pPr>
              <a:defRPr/>
            </a:pPr>
            <a:r>
              <a:rPr lang="en-US" dirty="0" err="1"/>
              <a:t>Ví</a:t>
            </a:r>
            <a:r>
              <a:rPr lang="en-US" dirty="0"/>
              <a:t> </a:t>
            </a:r>
            <a:r>
              <a:rPr lang="en-US" dirty="0" err="1"/>
              <a:t>dụ</a:t>
            </a:r>
            <a:r>
              <a:rPr lang="en-US" dirty="0"/>
              <a:t>:</a:t>
            </a:r>
          </a:p>
          <a:p>
            <a:pPr marL="169863" indent="0">
              <a:buFontTx/>
              <a:buNone/>
              <a:defRPr/>
            </a:pPr>
            <a:r>
              <a:rPr lang="en-US" sz="2600" dirty="0"/>
              <a:t>Create table </a:t>
            </a:r>
            <a:r>
              <a:rPr lang="en-US" sz="2600" b="1" dirty="0" err="1"/>
              <a:t>Phongban</a:t>
            </a:r>
            <a:endParaRPr lang="en-US" sz="2600" b="1" dirty="0"/>
          </a:p>
          <a:p>
            <a:pPr marL="1625600" lvl="2" indent="-711200">
              <a:buFontTx/>
              <a:buNone/>
              <a:defRPr/>
            </a:pPr>
            <a:r>
              <a:rPr lang="en-US" sz="2600" dirty="0"/>
              <a:t>(</a:t>
            </a:r>
            <a:r>
              <a:rPr lang="en-US" sz="2600" dirty="0" err="1">
                <a:solidFill>
                  <a:srgbClr val="C00000"/>
                </a:solidFill>
              </a:rPr>
              <a:t>Mapb</a:t>
            </a:r>
            <a:r>
              <a:rPr lang="en-US" sz="2600" dirty="0">
                <a:solidFill>
                  <a:srgbClr val="C00000"/>
                </a:solidFill>
              </a:rPr>
              <a:t> </a:t>
            </a:r>
            <a:r>
              <a:rPr lang="en-US" sz="2600" dirty="0" err="1"/>
              <a:t>int</a:t>
            </a:r>
            <a:r>
              <a:rPr lang="en-US" sz="2600" dirty="0"/>
              <a:t>,</a:t>
            </a:r>
          </a:p>
          <a:p>
            <a:pPr marL="1625600" lvl="2" indent="-711200">
              <a:buFontTx/>
              <a:buNone/>
              <a:defRPr/>
            </a:pPr>
            <a:r>
              <a:rPr lang="en-US" sz="2600" dirty="0" err="1"/>
              <a:t>Tenpb</a:t>
            </a:r>
            <a:r>
              <a:rPr lang="en-US" sz="2600" dirty="0"/>
              <a:t> </a:t>
            </a:r>
            <a:r>
              <a:rPr lang="en-US" sz="2600" dirty="0" err="1"/>
              <a:t>varchar</a:t>
            </a:r>
            <a:r>
              <a:rPr lang="en-US" sz="2600" dirty="0"/>
              <a:t>(30), </a:t>
            </a:r>
          </a:p>
          <a:p>
            <a:pPr marL="1625600" lvl="2" indent="-711200">
              <a:buFontTx/>
              <a:buNone/>
              <a:defRPr/>
            </a:pPr>
            <a:r>
              <a:rPr lang="en-US" sz="2600" dirty="0"/>
              <a:t>Constraint </a:t>
            </a:r>
            <a:r>
              <a:rPr lang="en-US" sz="2600" dirty="0" err="1"/>
              <a:t>pb_PK</a:t>
            </a:r>
            <a:r>
              <a:rPr lang="en-US" sz="2600" dirty="0"/>
              <a:t>  primary key (</a:t>
            </a:r>
            <a:r>
              <a:rPr lang="en-US" sz="2600" dirty="0" err="1"/>
              <a:t>mapb</a:t>
            </a:r>
            <a:r>
              <a:rPr lang="en-US" sz="2600" dirty="0"/>
              <a:t>)</a:t>
            </a:r>
          </a:p>
          <a:p>
            <a:pPr marL="1625600" lvl="2" indent="-711200">
              <a:buFontTx/>
              <a:buNone/>
              <a:defRPr/>
            </a:pPr>
            <a:r>
              <a:rPr lang="en-US" sz="2600" dirty="0"/>
              <a:t>)</a:t>
            </a:r>
          </a:p>
          <a:p>
            <a:pPr marL="920750" lvl="2" indent="-711200">
              <a:buFontTx/>
              <a:buNone/>
              <a:defRPr/>
            </a:pPr>
            <a:r>
              <a:rPr lang="en-US" sz="2600" dirty="0"/>
              <a:t>Create table </a:t>
            </a:r>
            <a:r>
              <a:rPr lang="en-US" sz="2600" b="1" dirty="0" err="1"/>
              <a:t>nhanvien</a:t>
            </a:r>
            <a:endParaRPr lang="en-US" sz="2600" b="1" dirty="0"/>
          </a:p>
          <a:p>
            <a:pPr marL="1625600" lvl="2" indent="-711200">
              <a:buFontTx/>
              <a:buNone/>
              <a:defRPr/>
            </a:pPr>
            <a:r>
              <a:rPr lang="en-US" sz="2600" dirty="0"/>
              <a:t>(</a:t>
            </a:r>
            <a:r>
              <a:rPr lang="en-US" sz="2600" dirty="0" err="1">
                <a:solidFill>
                  <a:srgbClr val="C00000"/>
                </a:solidFill>
              </a:rPr>
              <a:t>manv</a:t>
            </a:r>
            <a:r>
              <a:rPr lang="en-US" sz="2600" dirty="0">
                <a:solidFill>
                  <a:srgbClr val="C00000"/>
                </a:solidFill>
              </a:rPr>
              <a:t> </a:t>
            </a:r>
            <a:r>
              <a:rPr lang="en-US" sz="2600" dirty="0" err="1"/>
              <a:t>int</a:t>
            </a:r>
            <a:r>
              <a:rPr lang="en-US" sz="2600" dirty="0"/>
              <a:t>, </a:t>
            </a:r>
            <a:r>
              <a:rPr lang="en-US" sz="2600" dirty="0" err="1"/>
              <a:t>Hoten</a:t>
            </a:r>
            <a:r>
              <a:rPr lang="en-US" sz="2600" dirty="0"/>
              <a:t> </a:t>
            </a:r>
            <a:r>
              <a:rPr lang="en-US" sz="2600" dirty="0" err="1"/>
              <a:t>varchar</a:t>
            </a:r>
            <a:r>
              <a:rPr lang="en-US" sz="2600" dirty="0"/>
              <a:t>(40), </a:t>
            </a:r>
            <a:r>
              <a:rPr lang="en-US" sz="2600" dirty="0" err="1">
                <a:solidFill>
                  <a:srgbClr val="0000CC"/>
                </a:solidFill>
              </a:rPr>
              <a:t>Mapb</a:t>
            </a:r>
            <a:r>
              <a:rPr lang="en-US" sz="2600" dirty="0">
                <a:solidFill>
                  <a:srgbClr val="0000CC"/>
                </a:solidFill>
              </a:rPr>
              <a:t> </a:t>
            </a:r>
            <a:r>
              <a:rPr lang="en-US" sz="2600" dirty="0" err="1"/>
              <a:t>int</a:t>
            </a:r>
            <a:r>
              <a:rPr lang="en-US" sz="2600" dirty="0"/>
              <a:t>,</a:t>
            </a:r>
          </a:p>
          <a:p>
            <a:pPr marL="1625600" lvl="2" indent="-711200">
              <a:buFontTx/>
              <a:buNone/>
              <a:defRPr/>
            </a:pPr>
            <a:r>
              <a:rPr lang="en-US" sz="2600" dirty="0"/>
              <a:t>Constraint </a:t>
            </a:r>
            <a:r>
              <a:rPr lang="en-US" sz="2600" dirty="0" err="1"/>
              <a:t>manv_PK</a:t>
            </a:r>
            <a:r>
              <a:rPr lang="en-US" sz="2600" dirty="0"/>
              <a:t> primary key (</a:t>
            </a:r>
            <a:r>
              <a:rPr lang="en-US" sz="2600" dirty="0" err="1"/>
              <a:t>manv</a:t>
            </a:r>
            <a:r>
              <a:rPr lang="en-US" sz="2600" dirty="0"/>
              <a:t>),</a:t>
            </a:r>
          </a:p>
          <a:p>
            <a:pPr marL="914400" lvl="2" indent="0">
              <a:buFontTx/>
              <a:buNone/>
              <a:defRPr/>
            </a:pPr>
            <a:r>
              <a:rPr lang="en-US" sz="2600" b="1" dirty="0" err="1">
                <a:solidFill>
                  <a:srgbClr val="C00000"/>
                </a:solidFill>
              </a:rPr>
              <a:t>Contraint</a:t>
            </a:r>
            <a:r>
              <a:rPr lang="en-US" sz="2600" b="1" dirty="0">
                <a:solidFill>
                  <a:srgbClr val="C00000"/>
                </a:solidFill>
              </a:rPr>
              <a:t> </a:t>
            </a:r>
            <a:r>
              <a:rPr lang="en-US" sz="2600" b="1" dirty="0" err="1">
                <a:solidFill>
                  <a:srgbClr val="C00000"/>
                </a:solidFill>
              </a:rPr>
              <a:t>mapb_Fk</a:t>
            </a:r>
            <a:r>
              <a:rPr lang="en-US" sz="2600" b="1" dirty="0">
                <a:solidFill>
                  <a:srgbClr val="C00000"/>
                </a:solidFill>
              </a:rPr>
              <a:t> foreign key(</a:t>
            </a:r>
            <a:r>
              <a:rPr lang="en-US" sz="2600" b="1" dirty="0" err="1">
                <a:solidFill>
                  <a:srgbClr val="C00000"/>
                </a:solidFill>
              </a:rPr>
              <a:t>mapb</a:t>
            </a:r>
            <a:r>
              <a:rPr lang="en-US" sz="2600" b="1" dirty="0">
                <a:solidFill>
                  <a:srgbClr val="C00000"/>
                </a:solidFill>
              </a:rPr>
              <a:t>) references </a:t>
            </a:r>
            <a:r>
              <a:rPr lang="en-US" sz="2600" b="1" dirty="0" err="1">
                <a:solidFill>
                  <a:srgbClr val="C00000"/>
                </a:solidFill>
              </a:rPr>
              <a:t>phongban</a:t>
            </a:r>
            <a:r>
              <a:rPr lang="en-US" sz="2600" b="1" dirty="0">
                <a:solidFill>
                  <a:srgbClr val="C00000"/>
                </a:solidFill>
              </a:rPr>
              <a:t>(</a:t>
            </a:r>
            <a:r>
              <a:rPr lang="en-US" sz="2600" b="1" dirty="0" err="1">
                <a:solidFill>
                  <a:srgbClr val="C00000"/>
                </a:solidFill>
              </a:rPr>
              <a:t>mapb</a:t>
            </a:r>
            <a:r>
              <a:rPr lang="en-US" sz="2600" b="1" dirty="0">
                <a:solidFill>
                  <a:srgbClr val="C00000"/>
                </a:solidFill>
              </a:rPr>
              <a:t>)</a:t>
            </a:r>
          </a:p>
          <a:p>
            <a:pPr marL="1625600" lvl="2" indent="-711200">
              <a:buFontTx/>
              <a:buNone/>
              <a:defRPr/>
            </a:pPr>
            <a:r>
              <a:rPr lang="en-US" sz="2600" dirty="0"/>
              <a:t>)</a:t>
            </a:r>
          </a:p>
        </p:txBody>
      </p:sp>
      <p:sp>
        <p:nvSpPr>
          <p:cNvPr id="6" name="Title 1">
            <a:extLst>
              <a:ext uri="{FF2B5EF4-FFF2-40B4-BE49-F238E27FC236}">
                <a16:creationId xmlns:a16="http://schemas.microsoft.com/office/drawing/2014/main" id="{B157D531-839D-4BB2-B03C-EC356A27035A}"/>
              </a:ext>
            </a:extLst>
          </p:cNvPr>
          <p:cNvSpPr>
            <a:spLocks noGrp="1"/>
          </p:cNvSpPr>
          <p:nvPr>
            <p:ph type="title"/>
          </p:nvPr>
        </p:nvSpPr>
        <p:spPr/>
        <p:txBody>
          <a:bodyPr/>
          <a:lstStyle/>
          <a:p>
            <a:pPr>
              <a:defRPr/>
            </a:pPr>
            <a:r>
              <a:rPr lang="en-US"/>
              <a:t>Bảo toàn tham chiếu</a:t>
            </a:r>
            <a:endParaRPr lang="en-US" dirty="0"/>
          </a:p>
        </p:txBody>
      </p:sp>
      <p:sp>
        <p:nvSpPr>
          <p:cNvPr id="60420" name="Footer Placeholder 1">
            <a:extLst>
              <a:ext uri="{FF2B5EF4-FFF2-40B4-BE49-F238E27FC236}">
                <a16:creationId xmlns:a16="http://schemas.microsoft.com/office/drawing/2014/main" id="{248597AA-32A5-471E-B21F-D1FDE637CCB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Content Placeholder 2">
            <a:extLst>
              <a:ext uri="{FF2B5EF4-FFF2-40B4-BE49-F238E27FC236}">
                <a16:creationId xmlns:a16="http://schemas.microsoft.com/office/drawing/2014/main" id="{D276429C-E57A-47EC-AD91-26EC3E328135}"/>
              </a:ext>
            </a:extLst>
          </p:cNvPr>
          <p:cNvSpPr>
            <a:spLocks noGrp="1"/>
          </p:cNvSpPr>
          <p:nvPr>
            <p:ph idx="4294967295"/>
          </p:nvPr>
        </p:nvSpPr>
        <p:spPr>
          <a:xfrm>
            <a:off x="1066800" y="2057400"/>
            <a:ext cx="8077200" cy="4724400"/>
          </a:xfrm>
        </p:spPr>
        <p:txBody>
          <a:bodyPr lIns="182880" tIns="91440"/>
          <a:lstStyle/>
          <a:p>
            <a:pPr eaLnBrk="1" hangingPunct="1">
              <a:defRPr/>
            </a:pPr>
            <a:r>
              <a:rPr lang="en-US" altLang="en-US" b="1"/>
              <a:t>Ví dụ 1</a:t>
            </a:r>
          </a:p>
          <a:p>
            <a:pPr lvl="1" eaLnBrk="1" hangingPunct="1">
              <a:buFont typeface="Wingdings" pitchFamily="2" charset="2"/>
              <a:buNone/>
              <a:defRPr/>
            </a:pPr>
            <a:r>
              <a:rPr lang="en-US" altLang="en-US" sz="2400"/>
              <a:t>CREATE TABLE VITRI</a:t>
            </a:r>
          </a:p>
          <a:p>
            <a:pPr lvl="1" eaLnBrk="1" hangingPunct="1">
              <a:buFont typeface="Wingdings" pitchFamily="2" charset="2"/>
              <a:buNone/>
              <a:defRPr/>
            </a:pPr>
            <a:r>
              <a:rPr lang="en-US" altLang="en-US" sz="2400"/>
              <a:t>(MaVt int Primary key, DiaChi varchar(40))</a:t>
            </a:r>
          </a:p>
          <a:p>
            <a:pPr lvl="1" eaLnBrk="1" hangingPunct="1">
              <a:buFont typeface="Wingdings" pitchFamily="2" charset="2"/>
              <a:buNone/>
              <a:defRPr/>
            </a:pPr>
            <a:endParaRPr lang="en-US" altLang="en-US" sz="2400"/>
          </a:p>
          <a:p>
            <a:pPr lvl="1" eaLnBrk="1" hangingPunct="1">
              <a:buFont typeface="Wingdings" pitchFamily="2" charset="2"/>
              <a:buNone/>
              <a:defRPr/>
            </a:pPr>
            <a:r>
              <a:rPr lang="en-US" altLang="en-US" sz="2400"/>
              <a:t>CREATE TABLE PhongBan</a:t>
            </a:r>
          </a:p>
          <a:p>
            <a:pPr lvl="1" eaLnBrk="1" hangingPunct="1">
              <a:buFont typeface="Wingdings" pitchFamily="2" charset="2"/>
              <a:buNone/>
              <a:defRPr/>
            </a:pPr>
            <a:r>
              <a:rPr lang="en-US" altLang="en-US" sz="2400"/>
              <a:t>	(        Mapb</a:t>
            </a:r>
            <a:r>
              <a:rPr lang="en-US" altLang="en-US" sz="2400">
                <a:solidFill>
                  <a:srgbClr val="990000"/>
                </a:solidFill>
              </a:rPr>
              <a:t> int primary key, </a:t>
            </a:r>
            <a:endParaRPr lang="en-US" altLang="en-US" sz="2400"/>
          </a:p>
          <a:p>
            <a:pPr lvl="1" eaLnBrk="1" hangingPunct="1">
              <a:buFont typeface="Wingdings" pitchFamily="2" charset="2"/>
              <a:buNone/>
              <a:defRPr/>
            </a:pPr>
            <a:r>
              <a:rPr lang="en-US" altLang="en-US" sz="2400"/>
              <a:t>	         TenPb varchar(30),</a:t>
            </a:r>
          </a:p>
          <a:p>
            <a:pPr lvl="1" eaLnBrk="1" hangingPunct="1">
              <a:buFont typeface="Wingdings" pitchFamily="2" charset="2"/>
              <a:buNone/>
              <a:defRPr/>
            </a:pPr>
            <a:r>
              <a:rPr lang="en-US" altLang="en-US" sz="2400"/>
              <a:t>		       MaVT</a:t>
            </a:r>
            <a:r>
              <a:rPr lang="en-US" altLang="en-US" sz="2400">
                <a:solidFill>
                  <a:srgbClr val="990000"/>
                </a:solidFill>
              </a:rPr>
              <a:t> int REFERENCES VITRI(MaVt</a:t>
            </a:r>
            <a:r>
              <a:rPr lang="en-US" altLang="en-US" sz="2400"/>
              <a:t>)</a:t>
            </a:r>
          </a:p>
          <a:p>
            <a:pPr lvl="1" eaLnBrk="1" hangingPunct="1">
              <a:buFont typeface="Wingdings" pitchFamily="2" charset="2"/>
              <a:buNone/>
              <a:defRPr/>
            </a:pPr>
            <a:r>
              <a:rPr lang="en-US" altLang="en-US" sz="2400"/>
              <a:t>)</a:t>
            </a:r>
          </a:p>
        </p:txBody>
      </p:sp>
      <p:sp>
        <p:nvSpPr>
          <p:cNvPr id="61443" name="Title 1">
            <a:extLst>
              <a:ext uri="{FF2B5EF4-FFF2-40B4-BE49-F238E27FC236}">
                <a16:creationId xmlns:a16="http://schemas.microsoft.com/office/drawing/2014/main" id="{80DA45E9-51DB-4D71-BA81-F5D5931A6A25}"/>
              </a:ext>
            </a:extLst>
          </p:cNvPr>
          <p:cNvSpPr>
            <a:spLocks/>
          </p:cNvSpPr>
          <p:nvPr/>
        </p:nvSpPr>
        <p:spPr bwMode="auto">
          <a:xfrm>
            <a:off x="1066800" y="1058863"/>
            <a:ext cx="82296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rgbClr val="800000"/>
                </a:solidFill>
                <a:latin typeface="Arial" panose="020B0604020202020204" pitchFamily="34" charset="0"/>
              </a:rPr>
              <a:t>Ràng buộc Foreign key</a:t>
            </a:r>
          </a:p>
        </p:txBody>
      </p:sp>
      <p:sp>
        <p:nvSpPr>
          <p:cNvPr id="4" name="Title 1">
            <a:extLst>
              <a:ext uri="{FF2B5EF4-FFF2-40B4-BE49-F238E27FC236}">
                <a16:creationId xmlns:a16="http://schemas.microsoft.com/office/drawing/2014/main" id="{F6018CC0-A6EA-4AC6-A7B4-428D4EE39228}"/>
              </a:ext>
            </a:extLst>
          </p:cNvPr>
          <p:cNvSpPr txBox="1">
            <a:spLocks/>
          </p:cNvSpPr>
          <p:nvPr/>
        </p:nvSpPr>
        <p:spPr>
          <a:xfrm>
            <a:off x="1066800" y="433388"/>
            <a:ext cx="7772400" cy="762000"/>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a:defRPr/>
            </a:pPr>
            <a:r>
              <a:rPr lang="en-US" kern="0"/>
              <a:t>Bảo toàn tham chiếu</a:t>
            </a:r>
            <a:endParaRPr lang="en-US" kern="0" dirty="0"/>
          </a:p>
        </p:txBody>
      </p:sp>
      <p:sp>
        <p:nvSpPr>
          <p:cNvPr id="61445" name="Footer Placeholder 1">
            <a:extLst>
              <a:ext uri="{FF2B5EF4-FFF2-40B4-BE49-F238E27FC236}">
                <a16:creationId xmlns:a16="http://schemas.microsoft.com/office/drawing/2014/main" id="{6FE2168A-4E73-42BC-8599-148FBC6C6D6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Content Placeholder 2">
            <a:extLst>
              <a:ext uri="{FF2B5EF4-FFF2-40B4-BE49-F238E27FC236}">
                <a16:creationId xmlns:a16="http://schemas.microsoft.com/office/drawing/2014/main" id="{45430117-4D49-4FD4-A980-A2F3A01D9626}"/>
              </a:ext>
            </a:extLst>
          </p:cNvPr>
          <p:cNvSpPr>
            <a:spLocks noGrp="1"/>
          </p:cNvSpPr>
          <p:nvPr>
            <p:ph idx="4294967295"/>
          </p:nvPr>
        </p:nvSpPr>
        <p:spPr>
          <a:xfrm>
            <a:off x="990600" y="1905000"/>
            <a:ext cx="8077200" cy="4724400"/>
          </a:xfrm>
        </p:spPr>
        <p:txBody>
          <a:bodyPr lIns="182880" tIns="91440"/>
          <a:lstStyle/>
          <a:p>
            <a:pPr eaLnBrk="1" hangingPunct="1">
              <a:defRPr/>
            </a:pPr>
            <a:r>
              <a:rPr lang="en-US" altLang="en-US" sz="2400" b="1"/>
              <a:t>Ví dụ 2</a:t>
            </a:r>
          </a:p>
          <a:p>
            <a:pPr eaLnBrk="1" hangingPunct="1">
              <a:buFont typeface="Wingdings" pitchFamily="2" charset="2"/>
              <a:buNone/>
              <a:defRPr/>
            </a:pPr>
            <a:r>
              <a:rPr lang="en-US" altLang="en-US" sz="2400">
                <a:solidFill>
                  <a:srgbClr val="000000"/>
                </a:solidFill>
              </a:rPr>
              <a:t>	CREATE TABLE NHANVIEN (</a:t>
            </a:r>
          </a:p>
          <a:p>
            <a:pPr eaLnBrk="1" hangingPunct="1">
              <a:buFont typeface="Wingdings" pitchFamily="2" charset="2"/>
              <a:buNone/>
              <a:defRPr/>
            </a:pPr>
            <a:r>
              <a:rPr lang="en-US" altLang="en-US" sz="2400">
                <a:solidFill>
                  <a:srgbClr val="000000"/>
                </a:solidFill>
              </a:rPr>
              <a:t>		manv	CHAR(9) NOT NULL, </a:t>
            </a:r>
          </a:p>
          <a:p>
            <a:pPr eaLnBrk="1" hangingPunct="1">
              <a:buFont typeface="Wingdings" pitchFamily="2" charset="2"/>
              <a:buNone/>
              <a:defRPr/>
            </a:pPr>
            <a:r>
              <a:rPr lang="en-US" altLang="en-US" sz="2400">
                <a:solidFill>
                  <a:srgbClr val="000000"/>
                </a:solidFill>
              </a:rPr>
              <a:t>		honv VARCHAR(15) NOT NULL, </a:t>
            </a:r>
          </a:p>
          <a:p>
            <a:pPr eaLnBrk="1" hangingPunct="1">
              <a:buFont typeface="Wingdings" pitchFamily="2" charset="2"/>
              <a:buNone/>
              <a:defRPr/>
            </a:pPr>
            <a:r>
              <a:rPr lang="en-US" altLang="en-US" sz="2400">
                <a:solidFill>
                  <a:srgbClr val="000000"/>
                </a:solidFill>
              </a:rPr>
              <a:t>		tennv VARCHAR(15) NOT NULL, </a:t>
            </a:r>
          </a:p>
          <a:p>
            <a:pPr eaLnBrk="1" hangingPunct="1">
              <a:buFont typeface="Wingdings" pitchFamily="2" charset="2"/>
              <a:buNone/>
              <a:defRPr/>
            </a:pPr>
            <a:r>
              <a:rPr lang="en-US" altLang="en-US" sz="2400">
                <a:solidFill>
                  <a:srgbClr val="000000"/>
                </a:solidFill>
              </a:rPr>
              <a:t>		ngsinh DATETIME, diachi VARCHAR(30), 	</a:t>
            </a:r>
          </a:p>
          <a:p>
            <a:pPr eaLnBrk="1" hangingPunct="1">
              <a:buFont typeface="Wingdings" pitchFamily="2" charset="2"/>
              <a:buNone/>
              <a:defRPr/>
            </a:pPr>
            <a:r>
              <a:rPr lang="en-US" altLang="en-US" sz="2400">
                <a:solidFill>
                  <a:srgbClr val="000000"/>
                </a:solidFill>
              </a:rPr>
              <a:t>		phai CHAR(1), ma_nql CHAR(9), </a:t>
            </a:r>
          </a:p>
          <a:p>
            <a:pPr eaLnBrk="1" hangingPunct="1">
              <a:buFont typeface="Wingdings" pitchFamily="2" charset="2"/>
              <a:buNone/>
              <a:defRPr/>
            </a:pPr>
            <a:r>
              <a:rPr lang="en-US" altLang="en-US" sz="2400">
                <a:solidFill>
                  <a:srgbClr val="000000"/>
                </a:solidFill>
              </a:rPr>
              <a:t>		phg INT  NOT NULL, </a:t>
            </a:r>
          </a:p>
          <a:p>
            <a:pPr eaLnBrk="1" hangingPunct="1">
              <a:buFont typeface="Wingdings" pitchFamily="2" charset="2"/>
              <a:buNone/>
              <a:defRPr/>
            </a:pPr>
            <a:r>
              <a:rPr lang="en-US" altLang="en-US" sz="2400">
                <a:solidFill>
                  <a:srgbClr val="000000"/>
                </a:solidFill>
              </a:rPr>
              <a:t>		</a:t>
            </a:r>
            <a:r>
              <a:rPr lang="en-US" altLang="en-US" sz="2400">
                <a:solidFill>
                  <a:srgbClr val="800000"/>
                </a:solidFill>
              </a:rPr>
              <a:t>CONSTRAINT Nv_PK PRIMARY KEY (manv),</a:t>
            </a:r>
          </a:p>
          <a:p>
            <a:pPr eaLnBrk="1" hangingPunct="1">
              <a:buFont typeface="Wingdings" pitchFamily="2" charset="2"/>
              <a:buNone/>
              <a:defRPr/>
            </a:pPr>
            <a:r>
              <a:rPr lang="en-US" altLang="en-US" sz="2400">
                <a:solidFill>
                  <a:srgbClr val="800000"/>
                </a:solidFill>
              </a:rPr>
              <a:t>		CONSTRAINT Nv_fk</a:t>
            </a:r>
            <a:r>
              <a:rPr lang="en-US" altLang="en-US" sz="2400">
                <a:solidFill>
                  <a:srgbClr val="000000"/>
                </a:solidFill>
              </a:rPr>
              <a:t> </a:t>
            </a:r>
            <a:r>
              <a:rPr lang="en-US" altLang="en-US" sz="2400">
                <a:solidFill>
                  <a:srgbClr val="800000"/>
                </a:solidFill>
              </a:rPr>
              <a:t>FOREIGN KEY (phg) 	REFERENCES PHONGBAN(mapb))</a:t>
            </a:r>
          </a:p>
        </p:txBody>
      </p:sp>
      <p:sp>
        <p:nvSpPr>
          <p:cNvPr id="62467" name="Title 1">
            <a:extLst>
              <a:ext uri="{FF2B5EF4-FFF2-40B4-BE49-F238E27FC236}">
                <a16:creationId xmlns:a16="http://schemas.microsoft.com/office/drawing/2014/main" id="{31BB6B56-943F-4532-B208-118B88EECD9B}"/>
              </a:ext>
            </a:extLst>
          </p:cNvPr>
          <p:cNvSpPr>
            <a:spLocks/>
          </p:cNvSpPr>
          <p:nvPr/>
        </p:nvSpPr>
        <p:spPr bwMode="auto">
          <a:xfrm>
            <a:off x="1090613" y="990600"/>
            <a:ext cx="82296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000">
                <a:solidFill>
                  <a:srgbClr val="800000"/>
                </a:solidFill>
                <a:latin typeface="Arial" panose="020B0604020202020204" pitchFamily="34" charset="0"/>
              </a:rPr>
              <a:t>Ràng buộc Foreign key</a:t>
            </a:r>
          </a:p>
        </p:txBody>
      </p:sp>
      <p:sp>
        <p:nvSpPr>
          <p:cNvPr id="4" name="Title 1">
            <a:extLst>
              <a:ext uri="{FF2B5EF4-FFF2-40B4-BE49-F238E27FC236}">
                <a16:creationId xmlns:a16="http://schemas.microsoft.com/office/drawing/2014/main" id="{ED909EFE-F003-4ECC-A326-C43BD1736D44}"/>
              </a:ext>
            </a:extLst>
          </p:cNvPr>
          <p:cNvSpPr txBox="1">
            <a:spLocks/>
          </p:cNvSpPr>
          <p:nvPr/>
        </p:nvSpPr>
        <p:spPr>
          <a:xfrm>
            <a:off x="1090613" y="550863"/>
            <a:ext cx="7772400" cy="762000"/>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a:defRPr/>
            </a:pPr>
            <a:r>
              <a:rPr lang="en-US" kern="0"/>
              <a:t>Bảo toàn tham chiếu</a:t>
            </a:r>
            <a:endParaRPr lang="en-US" kern="0" dirty="0"/>
          </a:p>
        </p:txBody>
      </p:sp>
      <p:sp>
        <p:nvSpPr>
          <p:cNvPr id="62469" name="Footer Placeholder 1">
            <a:extLst>
              <a:ext uri="{FF2B5EF4-FFF2-40B4-BE49-F238E27FC236}">
                <a16:creationId xmlns:a16="http://schemas.microsoft.com/office/drawing/2014/main" id="{1BAFE9ED-1D01-4409-9617-AFE1FB332DD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Content Placeholder 2">
            <a:extLst>
              <a:ext uri="{FF2B5EF4-FFF2-40B4-BE49-F238E27FC236}">
                <a16:creationId xmlns:a16="http://schemas.microsoft.com/office/drawing/2014/main" id="{296DB4BF-8A67-47C4-B07F-CFB1D1BCD478}"/>
              </a:ext>
            </a:extLst>
          </p:cNvPr>
          <p:cNvSpPr>
            <a:spLocks noGrp="1"/>
          </p:cNvSpPr>
          <p:nvPr>
            <p:ph idx="4294967295"/>
          </p:nvPr>
        </p:nvSpPr>
        <p:spPr>
          <a:xfrm>
            <a:off x="914400" y="2057400"/>
            <a:ext cx="8077200" cy="4724400"/>
          </a:xfrm>
        </p:spPr>
        <p:txBody>
          <a:bodyPr lIns="182880" tIns="91440"/>
          <a:lstStyle/>
          <a:p>
            <a:pPr eaLnBrk="1" hangingPunct="1">
              <a:defRPr/>
            </a:pPr>
            <a:r>
              <a:rPr lang="en-US" altLang="en-US" sz="2400">
                <a:solidFill>
                  <a:srgbClr val="990000"/>
                </a:solidFill>
              </a:rPr>
              <a:t>Ví dụ 4:</a:t>
            </a:r>
          </a:p>
          <a:p>
            <a:pPr eaLnBrk="1" hangingPunct="1">
              <a:buFont typeface="Wingdings" pitchFamily="2" charset="2"/>
              <a:buNone/>
              <a:defRPr/>
            </a:pPr>
            <a:r>
              <a:rPr lang="en-US" altLang="en-US" sz="2400">
                <a:solidFill>
                  <a:srgbClr val="990000"/>
                </a:solidFill>
              </a:rPr>
              <a:t>	</a:t>
            </a:r>
            <a:r>
              <a:rPr lang="en-US" altLang="en-US" sz="2400">
                <a:solidFill>
                  <a:srgbClr val="000000"/>
                </a:solidFill>
              </a:rPr>
              <a:t>CREATE TABLE PHANCONG(</a:t>
            </a:r>
          </a:p>
          <a:p>
            <a:pPr eaLnBrk="1" hangingPunct="1">
              <a:buFont typeface="Wingdings" pitchFamily="2" charset="2"/>
              <a:buNone/>
              <a:defRPr/>
            </a:pPr>
            <a:r>
              <a:rPr lang="en-US" altLang="en-US" sz="2400">
                <a:solidFill>
                  <a:srgbClr val="000000"/>
                </a:solidFill>
              </a:rPr>
              <a:t>		</a:t>
            </a:r>
            <a:r>
              <a:rPr lang="fr-FR" altLang="en-US" sz="2400">
                <a:solidFill>
                  <a:srgbClr val="000000"/>
                </a:solidFill>
              </a:rPr>
              <a:t>ma_nvien CHAR(9) NOT NULL,</a:t>
            </a:r>
          </a:p>
          <a:p>
            <a:pPr eaLnBrk="1" hangingPunct="1">
              <a:buFont typeface="Wingdings" pitchFamily="2" charset="2"/>
              <a:buNone/>
              <a:defRPr/>
            </a:pPr>
            <a:r>
              <a:rPr lang="fr-FR" altLang="en-US" sz="2400">
                <a:solidFill>
                  <a:srgbClr val="000000"/>
                </a:solidFill>
              </a:rPr>
              <a:t>		</a:t>
            </a:r>
            <a:r>
              <a:rPr lang="en-US" altLang="en-US" sz="2400">
                <a:solidFill>
                  <a:srgbClr val="000000"/>
                </a:solidFill>
              </a:rPr>
              <a:t>soda INT NOT NULL,</a:t>
            </a:r>
          </a:p>
          <a:p>
            <a:pPr eaLnBrk="1" hangingPunct="1">
              <a:buFont typeface="Wingdings" pitchFamily="2" charset="2"/>
              <a:buNone/>
              <a:defRPr/>
            </a:pPr>
            <a:r>
              <a:rPr lang="en-US" altLang="en-US" sz="2400">
                <a:solidFill>
                  <a:srgbClr val="000000"/>
                </a:solidFill>
              </a:rPr>
              <a:t>		thoigian DECIMAL(3,1) NOT NULL,</a:t>
            </a:r>
          </a:p>
          <a:p>
            <a:pPr eaLnBrk="1" hangingPunct="1">
              <a:buFont typeface="Wingdings" pitchFamily="2" charset="2"/>
              <a:buNone/>
              <a:defRPr/>
            </a:pPr>
            <a:r>
              <a:rPr lang="en-US" altLang="en-US" sz="2400">
                <a:solidFill>
                  <a:srgbClr val="000000"/>
                </a:solidFill>
              </a:rPr>
              <a:t>		</a:t>
            </a:r>
            <a:r>
              <a:rPr lang="en-US" altLang="en-US" sz="2400">
                <a:solidFill>
                  <a:srgbClr val="990000"/>
                </a:solidFill>
              </a:rPr>
              <a:t>PRIMARY KEY (ma_nvien, soda),</a:t>
            </a:r>
          </a:p>
          <a:p>
            <a:pPr eaLnBrk="1" hangingPunct="1">
              <a:buFont typeface="Wingdings" pitchFamily="2" charset="2"/>
              <a:buNone/>
              <a:defRPr/>
            </a:pPr>
            <a:r>
              <a:rPr lang="en-US" altLang="en-US" sz="2400">
                <a:solidFill>
                  <a:srgbClr val="000000"/>
                </a:solidFill>
              </a:rPr>
              <a:t>		</a:t>
            </a:r>
            <a:r>
              <a:rPr lang="en-US" altLang="en-US" sz="2400">
                <a:solidFill>
                  <a:srgbClr val="990000"/>
                </a:solidFill>
              </a:rPr>
              <a:t>FOREIGN KEY (ma_nvien) REFERENCES NHANVIEN),</a:t>
            </a:r>
          </a:p>
          <a:p>
            <a:pPr eaLnBrk="1" hangingPunct="1">
              <a:buFont typeface="Wingdings" pitchFamily="2" charset="2"/>
              <a:buNone/>
              <a:defRPr/>
            </a:pPr>
            <a:r>
              <a:rPr lang="en-US" altLang="en-US" sz="2400">
                <a:solidFill>
                  <a:srgbClr val="990000"/>
                </a:solidFill>
              </a:rPr>
              <a:t>		FOREIGN KEY (soda) REFERENCES DEAN(mada),</a:t>
            </a:r>
          </a:p>
          <a:p>
            <a:pPr eaLnBrk="1" hangingPunct="1">
              <a:buFont typeface="Wingdings" pitchFamily="2" charset="2"/>
              <a:buNone/>
              <a:defRPr/>
            </a:pPr>
            <a:r>
              <a:rPr lang="en-US" altLang="en-US" sz="2400">
                <a:solidFill>
                  <a:srgbClr val="000000"/>
                </a:solidFill>
              </a:rPr>
              <a:t>		</a:t>
            </a:r>
            <a:r>
              <a:rPr lang="en-US" altLang="en-US" sz="2400">
                <a:solidFill>
                  <a:srgbClr val="008000"/>
                </a:solidFill>
              </a:rPr>
              <a:t>CHECK (thoigian </a:t>
            </a:r>
            <a:r>
              <a:rPr lang="en-US" altLang="en-US" sz="2400">
                <a:solidFill>
                  <a:srgbClr val="008000"/>
                </a:solidFill>
                <a:sym typeface="Symbol" pitchFamily="18" charset="2"/>
              </a:rPr>
              <a:t></a:t>
            </a:r>
            <a:r>
              <a:rPr lang="en-US" altLang="en-US" sz="2400">
                <a:solidFill>
                  <a:srgbClr val="008000"/>
                </a:solidFill>
              </a:rPr>
              <a:t> 0))</a:t>
            </a:r>
          </a:p>
        </p:txBody>
      </p:sp>
      <p:sp>
        <p:nvSpPr>
          <p:cNvPr id="63491" name="Title 1">
            <a:extLst>
              <a:ext uri="{FF2B5EF4-FFF2-40B4-BE49-F238E27FC236}">
                <a16:creationId xmlns:a16="http://schemas.microsoft.com/office/drawing/2014/main" id="{358C5B19-DAF2-480C-A9D2-8107334B212C}"/>
              </a:ext>
            </a:extLst>
          </p:cNvPr>
          <p:cNvSpPr>
            <a:spLocks/>
          </p:cNvSpPr>
          <p:nvPr/>
        </p:nvSpPr>
        <p:spPr bwMode="auto">
          <a:xfrm>
            <a:off x="1066800" y="990600"/>
            <a:ext cx="8229600" cy="614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rgbClr val="800000"/>
                </a:solidFill>
                <a:latin typeface="Arial" panose="020B0604020202020204" pitchFamily="34" charset="0"/>
              </a:rPr>
              <a:t>Ràng buộc Check</a:t>
            </a:r>
          </a:p>
        </p:txBody>
      </p:sp>
      <p:sp>
        <p:nvSpPr>
          <p:cNvPr id="4" name="Title 1">
            <a:extLst>
              <a:ext uri="{FF2B5EF4-FFF2-40B4-BE49-F238E27FC236}">
                <a16:creationId xmlns:a16="http://schemas.microsoft.com/office/drawing/2014/main" id="{2720A21E-D952-4C78-A7C9-75E2C1143315}"/>
              </a:ext>
            </a:extLst>
          </p:cNvPr>
          <p:cNvSpPr txBox="1">
            <a:spLocks/>
          </p:cNvSpPr>
          <p:nvPr/>
        </p:nvSpPr>
        <p:spPr>
          <a:xfrm>
            <a:off x="1066800" y="458788"/>
            <a:ext cx="7772400" cy="762000"/>
          </a:xfrm>
          <a:prstGeom prst="rect">
            <a:avLst/>
          </a:prstGeom>
        </p:spPr>
        <p:txBody>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a:defRPr/>
            </a:pPr>
            <a:r>
              <a:rPr lang="en-US" kern="0"/>
              <a:t>Bảo toàn tham chiếu</a:t>
            </a:r>
            <a:endParaRPr lang="en-US" kern="0" dirty="0"/>
          </a:p>
        </p:txBody>
      </p:sp>
      <p:sp>
        <p:nvSpPr>
          <p:cNvPr id="63493" name="Footer Placeholder 1">
            <a:extLst>
              <a:ext uri="{FF2B5EF4-FFF2-40B4-BE49-F238E27FC236}">
                <a16:creationId xmlns:a16="http://schemas.microsoft.com/office/drawing/2014/main" id="{48BC7E6E-A0EC-4D9E-859F-D7524562680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B649E3F-D60F-4121-ACB7-F7CCF396E737}"/>
              </a:ext>
            </a:extLst>
          </p:cNvPr>
          <p:cNvSpPr>
            <a:spLocks noGrp="1"/>
          </p:cNvSpPr>
          <p:nvPr>
            <p:ph idx="1"/>
          </p:nvPr>
        </p:nvSpPr>
        <p:spPr/>
        <p:txBody>
          <a:bodyPr>
            <a:normAutofit lnSpcReduction="10000"/>
          </a:bodyPr>
          <a:lstStyle/>
          <a:p>
            <a:pPr marL="920750" lvl="2" indent="-711200">
              <a:buFontTx/>
              <a:buNone/>
              <a:defRPr/>
            </a:pPr>
            <a:r>
              <a:rPr lang="en-US" dirty="0" err="1"/>
              <a:t>Ví</a:t>
            </a:r>
            <a:r>
              <a:rPr lang="en-US" dirty="0"/>
              <a:t> </a:t>
            </a:r>
            <a:r>
              <a:rPr lang="en-US" dirty="0" err="1"/>
              <a:t>dụ</a:t>
            </a:r>
            <a:r>
              <a:rPr lang="en-US" dirty="0"/>
              <a:t>:</a:t>
            </a:r>
          </a:p>
          <a:p>
            <a:pPr marL="920750" lvl="2" indent="-711200">
              <a:buFontTx/>
              <a:buNone/>
              <a:defRPr/>
            </a:pPr>
            <a:r>
              <a:rPr lang="en-US" dirty="0"/>
              <a:t>	Create table </a:t>
            </a:r>
            <a:r>
              <a:rPr lang="en-US" b="1" dirty="0" err="1"/>
              <a:t>nhanvien</a:t>
            </a:r>
            <a:endParaRPr lang="en-US" b="1" dirty="0"/>
          </a:p>
          <a:p>
            <a:pPr marL="1625600" lvl="2" indent="-711200">
              <a:buFontTx/>
              <a:buNone/>
              <a:defRPr/>
            </a:pPr>
            <a:r>
              <a:rPr lang="en-US" dirty="0"/>
              <a:t>(</a:t>
            </a:r>
          </a:p>
          <a:p>
            <a:pPr marL="2082800" lvl="3" indent="-711200">
              <a:buFontTx/>
              <a:buNone/>
              <a:defRPr/>
            </a:pPr>
            <a:r>
              <a:rPr lang="en-US" sz="2400" dirty="0" err="1">
                <a:solidFill>
                  <a:srgbClr val="FF0000"/>
                </a:solidFill>
              </a:rPr>
              <a:t>manv</a:t>
            </a:r>
            <a:r>
              <a:rPr lang="en-US" sz="2400" dirty="0">
                <a:solidFill>
                  <a:srgbClr val="FF0000"/>
                </a:solidFill>
              </a:rPr>
              <a:t> </a:t>
            </a:r>
            <a:r>
              <a:rPr lang="en-US" sz="2400" dirty="0" err="1"/>
              <a:t>int</a:t>
            </a:r>
            <a:r>
              <a:rPr lang="en-US" sz="2400" dirty="0"/>
              <a:t>, </a:t>
            </a:r>
            <a:r>
              <a:rPr lang="en-US" sz="2400" dirty="0" err="1"/>
              <a:t>Hoten</a:t>
            </a:r>
            <a:r>
              <a:rPr lang="en-US" sz="2400" dirty="0"/>
              <a:t> </a:t>
            </a:r>
            <a:r>
              <a:rPr lang="en-US" sz="2400" dirty="0" err="1"/>
              <a:t>varchar</a:t>
            </a:r>
            <a:r>
              <a:rPr lang="en-US" sz="2400" dirty="0"/>
              <a:t>(40), </a:t>
            </a:r>
          </a:p>
          <a:p>
            <a:pPr marL="2082800" lvl="3" indent="-711200">
              <a:buFontTx/>
              <a:buNone/>
              <a:defRPr/>
            </a:pPr>
            <a:r>
              <a:rPr lang="en-US" sz="2400" dirty="0" err="1">
                <a:solidFill>
                  <a:srgbClr val="0000CC"/>
                </a:solidFill>
              </a:rPr>
              <a:t>Mapb</a:t>
            </a:r>
            <a:r>
              <a:rPr lang="en-US" sz="2400" dirty="0">
                <a:solidFill>
                  <a:srgbClr val="0000CC"/>
                </a:solidFill>
              </a:rPr>
              <a:t> </a:t>
            </a:r>
            <a:r>
              <a:rPr lang="en-US" sz="2400" dirty="0" err="1"/>
              <a:t>int</a:t>
            </a:r>
            <a:r>
              <a:rPr lang="en-US" sz="2400" dirty="0"/>
              <a:t>,</a:t>
            </a:r>
          </a:p>
          <a:p>
            <a:pPr marL="2082800" lvl="3" indent="-711200">
              <a:buFontTx/>
              <a:buNone/>
              <a:defRPr/>
            </a:pPr>
            <a:r>
              <a:rPr lang="en-US" sz="2400" dirty="0"/>
              <a:t>Constraint </a:t>
            </a:r>
            <a:r>
              <a:rPr lang="en-US" sz="2400" dirty="0" err="1"/>
              <a:t>manv_PK</a:t>
            </a:r>
            <a:r>
              <a:rPr lang="en-US" sz="2400" dirty="0"/>
              <a:t> primary key (</a:t>
            </a:r>
            <a:r>
              <a:rPr lang="en-US" sz="2400" dirty="0" err="1"/>
              <a:t>manv</a:t>
            </a:r>
            <a:r>
              <a:rPr lang="en-US" sz="2400" dirty="0"/>
              <a:t>),</a:t>
            </a:r>
          </a:p>
          <a:p>
            <a:pPr marL="2082800" lvl="3" indent="-711200">
              <a:buFontTx/>
              <a:buNone/>
              <a:defRPr/>
            </a:pPr>
            <a:r>
              <a:rPr lang="en-US" sz="2400" dirty="0" err="1"/>
              <a:t>Contraint</a:t>
            </a:r>
            <a:r>
              <a:rPr lang="en-US" sz="2400" dirty="0"/>
              <a:t> </a:t>
            </a:r>
            <a:r>
              <a:rPr lang="en-US" sz="2400" dirty="0" err="1"/>
              <a:t>mapb_Fk</a:t>
            </a:r>
            <a:r>
              <a:rPr lang="en-US" sz="2400" dirty="0"/>
              <a:t> foreign key(</a:t>
            </a:r>
            <a:r>
              <a:rPr lang="en-US" sz="2400" dirty="0" err="1"/>
              <a:t>mapb</a:t>
            </a:r>
            <a:r>
              <a:rPr lang="en-US" sz="2400" dirty="0"/>
              <a:t>)</a:t>
            </a:r>
          </a:p>
          <a:p>
            <a:pPr marL="2082800" lvl="3" indent="-711200">
              <a:buFontTx/>
              <a:buNone/>
              <a:defRPr/>
            </a:pPr>
            <a:r>
              <a:rPr lang="en-US" sz="2400" dirty="0"/>
              <a:t>references </a:t>
            </a:r>
            <a:r>
              <a:rPr lang="en-US" sz="2400" dirty="0" err="1"/>
              <a:t>phongban</a:t>
            </a:r>
            <a:r>
              <a:rPr lang="en-US" sz="2400" dirty="0"/>
              <a:t>(</a:t>
            </a:r>
            <a:r>
              <a:rPr lang="en-US" sz="2400" dirty="0" err="1"/>
              <a:t>mapb</a:t>
            </a:r>
            <a:r>
              <a:rPr lang="en-US" sz="2400" dirty="0"/>
              <a:t>) </a:t>
            </a:r>
            <a:r>
              <a:rPr lang="en-US" sz="2400" dirty="0">
                <a:solidFill>
                  <a:srgbClr val="C00000"/>
                </a:solidFill>
              </a:rPr>
              <a:t>on delete set</a:t>
            </a:r>
          </a:p>
          <a:p>
            <a:pPr marL="2082800" lvl="3" indent="-711200">
              <a:buFontTx/>
              <a:buNone/>
              <a:defRPr/>
            </a:pPr>
            <a:r>
              <a:rPr lang="en-US" sz="2400" dirty="0">
                <a:solidFill>
                  <a:srgbClr val="C00000"/>
                </a:solidFill>
              </a:rPr>
              <a:t>default on update cascade </a:t>
            </a:r>
          </a:p>
          <a:p>
            <a:pPr marL="0" indent="0">
              <a:buFontTx/>
              <a:buNone/>
              <a:defRPr/>
            </a:pPr>
            <a:r>
              <a:rPr lang="en-US" sz="2400" dirty="0">
                <a:solidFill>
                  <a:srgbClr val="000000"/>
                </a:solidFill>
              </a:rPr>
              <a:t>	 );</a:t>
            </a:r>
            <a:endParaRPr lang="en-US" sz="2400" dirty="0"/>
          </a:p>
          <a:p>
            <a:pPr>
              <a:defRPr/>
            </a:pPr>
            <a:endParaRPr lang="en-US" sz="2400" dirty="0"/>
          </a:p>
        </p:txBody>
      </p:sp>
      <p:sp>
        <p:nvSpPr>
          <p:cNvPr id="6" name="Title 1">
            <a:extLst>
              <a:ext uri="{FF2B5EF4-FFF2-40B4-BE49-F238E27FC236}">
                <a16:creationId xmlns:a16="http://schemas.microsoft.com/office/drawing/2014/main" id="{178D847E-5BA0-4AE1-8AC2-D28BA5F95396}"/>
              </a:ext>
            </a:extLst>
          </p:cNvPr>
          <p:cNvSpPr>
            <a:spLocks noGrp="1"/>
          </p:cNvSpPr>
          <p:nvPr>
            <p:ph type="title"/>
          </p:nvPr>
        </p:nvSpPr>
        <p:spPr/>
        <p:txBody>
          <a:bodyPr/>
          <a:lstStyle/>
          <a:p>
            <a:pPr>
              <a:defRPr/>
            </a:pPr>
            <a:r>
              <a:rPr lang="en-US"/>
              <a:t>Bảo toàn tham chiếu</a:t>
            </a:r>
            <a:endParaRPr lang="en-US" dirty="0"/>
          </a:p>
        </p:txBody>
      </p:sp>
      <p:sp>
        <p:nvSpPr>
          <p:cNvPr id="64516" name="Footer Placeholder 1">
            <a:extLst>
              <a:ext uri="{FF2B5EF4-FFF2-40B4-BE49-F238E27FC236}">
                <a16:creationId xmlns:a16="http://schemas.microsoft.com/office/drawing/2014/main" id="{41ACD7D4-BAB1-4D4B-97DB-30CA341206F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a:extLst>
              <a:ext uri="{FF2B5EF4-FFF2-40B4-BE49-F238E27FC236}">
                <a16:creationId xmlns:a16="http://schemas.microsoft.com/office/drawing/2014/main" id="{4DA08C8D-1F63-4BFD-A3AC-27E36E676E1D}"/>
              </a:ext>
            </a:extLst>
          </p:cNvPr>
          <p:cNvSpPr>
            <a:spLocks noGrp="1" noChangeArrowheads="1"/>
          </p:cNvSpPr>
          <p:nvPr>
            <p:ph type="title"/>
          </p:nvPr>
        </p:nvSpPr>
        <p:spPr>
          <a:xfrm>
            <a:off x="1046163" y="531813"/>
            <a:ext cx="7793037" cy="1143000"/>
          </a:xfrm>
        </p:spPr>
        <p:txBody>
          <a:bodyPr/>
          <a:lstStyle/>
          <a:p>
            <a:pPr eaLnBrk="1" hangingPunct="1">
              <a:defRPr/>
            </a:pPr>
            <a:r>
              <a:rPr lang="en-US" altLang="en-US" sz="4000">
                <a:solidFill>
                  <a:srgbClr val="800000"/>
                </a:solidFill>
              </a:rPr>
              <a:t>Sửa cấu trúc bảng</a:t>
            </a:r>
          </a:p>
        </p:txBody>
      </p:sp>
      <p:sp>
        <p:nvSpPr>
          <p:cNvPr id="650243" name="Text Box 3">
            <a:extLst>
              <a:ext uri="{FF2B5EF4-FFF2-40B4-BE49-F238E27FC236}">
                <a16:creationId xmlns:a16="http://schemas.microsoft.com/office/drawing/2014/main" id="{DDB7F021-043C-48EF-8B36-53A246AE2E51}"/>
              </a:ext>
            </a:extLst>
          </p:cNvPr>
          <p:cNvSpPr txBox="1">
            <a:spLocks noChangeArrowheads="1"/>
          </p:cNvSpPr>
          <p:nvPr/>
        </p:nvSpPr>
        <p:spPr bwMode="auto">
          <a:xfrm>
            <a:off x="1044575" y="2471738"/>
            <a:ext cx="7277100" cy="2100262"/>
          </a:xfrm>
          <a:prstGeom prst="rect">
            <a:avLst/>
          </a:prstGeom>
          <a:solidFill>
            <a:srgbClr val="FFFF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400">
                <a:solidFill>
                  <a:srgbClr val="C60000"/>
                </a:solidFill>
                <a:cs typeface="Courier New" panose="02070309020205020404" pitchFamily="49" charset="0"/>
              </a:rPr>
              <a:t>ALTER TABLE &lt;table_name&gt;</a:t>
            </a:r>
          </a:p>
          <a:p>
            <a:pPr eaLnBrk="1" hangingPunct="1">
              <a:spcBef>
                <a:spcPct val="50000"/>
              </a:spcBef>
              <a:buFontTx/>
              <a:buNone/>
            </a:pPr>
            <a:r>
              <a:rPr lang="en-US" altLang="en-US" sz="2400">
                <a:solidFill>
                  <a:srgbClr val="C60000"/>
                </a:solidFill>
                <a:cs typeface="Courier New" panose="02070309020205020404" pitchFamily="49" charset="0"/>
              </a:rPr>
              <a:t>{ALTER COLUMN &lt;column_name&gt; &lt;new_data_type&gt;}</a:t>
            </a:r>
          </a:p>
          <a:p>
            <a:pPr eaLnBrk="1" hangingPunct="1">
              <a:spcBef>
                <a:spcPct val="50000"/>
              </a:spcBef>
              <a:buFontTx/>
              <a:buNone/>
            </a:pPr>
            <a:r>
              <a:rPr lang="en-US" altLang="en-US" sz="2400">
                <a:solidFill>
                  <a:srgbClr val="C60000"/>
                </a:solidFill>
                <a:cs typeface="Courier New" panose="02070309020205020404" pitchFamily="49" charset="0"/>
              </a:rPr>
              <a:t>| {ADD [&lt;column_name&gt; &lt;data_type&gt;]}</a:t>
            </a:r>
          </a:p>
          <a:p>
            <a:pPr eaLnBrk="1" hangingPunct="1">
              <a:spcBef>
                <a:spcPct val="50000"/>
              </a:spcBef>
              <a:buFontTx/>
              <a:buNone/>
            </a:pPr>
            <a:r>
              <a:rPr lang="en-US" altLang="en-US" sz="2400">
                <a:solidFill>
                  <a:srgbClr val="C60000"/>
                </a:solidFill>
                <a:cs typeface="Courier New" panose="02070309020205020404" pitchFamily="49" charset="0"/>
              </a:rPr>
              <a:t>| {DROP COLUMN &lt;column_name&gt;}</a:t>
            </a:r>
          </a:p>
        </p:txBody>
      </p:sp>
      <p:sp>
        <p:nvSpPr>
          <p:cNvPr id="650244" name="Text Box 4">
            <a:extLst>
              <a:ext uri="{FF2B5EF4-FFF2-40B4-BE49-F238E27FC236}">
                <a16:creationId xmlns:a16="http://schemas.microsoft.com/office/drawing/2014/main" id="{9D87794C-CFB4-4B70-B6D1-386076ACE95C}"/>
              </a:ext>
            </a:extLst>
          </p:cNvPr>
          <p:cNvSpPr txBox="1">
            <a:spLocks noChangeArrowheads="1"/>
          </p:cNvSpPr>
          <p:nvPr/>
        </p:nvSpPr>
        <p:spPr bwMode="auto">
          <a:xfrm>
            <a:off x="1066800" y="1919288"/>
            <a:ext cx="25146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u="sng">
                <a:solidFill>
                  <a:schemeClr val="tx2"/>
                </a:solidFill>
                <a:cs typeface="Courier New" panose="02070309020205020404" pitchFamily="49" charset="0"/>
              </a:rPr>
              <a:t>Cú pháp</a:t>
            </a:r>
          </a:p>
        </p:txBody>
      </p:sp>
      <p:sp>
        <p:nvSpPr>
          <p:cNvPr id="65541" name="Footer Placeholder 1">
            <a:extLst>
              <a:ext uri="{FF2B5EF4-FFF2-40B4-BE49-F238E27FC236}">
                <a16:creationId xmlns:a16="http://schemas.microsoft.com/office/drawing/2014/main" id="{B0FC16CC-FC26-4FFA-BB0E-6F91243F8F5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50244"/>
                                        </p:tgtEl>
                                        <p:attrNameLst>
                                          <p:attrName>style.visibility</p:attrName>
                                        </p:attrNameLst>
                                      </p:cBhvr>
                                      <p:to>
                                        <p:strVal val="visible"/>
                                      </p:to>
                                    </p:set>
                                    <p:anim calcmode="lin" valueType="num">
                                      <p:cBhvr additive="base">
                                        <p:cTn id="7" dur="500" fill="hold"/>
                                        <p:tgtEl>
                                          <p:spTgt spid="650244"/>
                                        </p:tgtEl>
                                        <p:attrNameLst>
                                          <p:attrName>ppt_x</p:attrName>
                                        </p:attrNameLst>
                                      </p:cBhvr>
                                      <p:tavLst>
                                        <p:tav tm="0">
                                          <p:val>
                                            <p:strVal val="0-#ppt_w/2"/>
                                          </p:val>
                                        </p:tav>
                                        <p:tav tm="100000">
                                          <p:val>
                                            <p:strVal val="#ppt_x"/>
                                          </p:val>
                                        </p:tav>
                                      </p:tavLst>
                                    </p:anim>
                                    <p:anim calcmode="lin" valueType="num">
                                      <p:cBhvr additive="base">
                                        <p:cTn id="8" dur="500" fill="hold"/>
                                        <p:tgtEl>
                                          <p:spTgt spid="650244"/>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50243"/>
                                        </p:tgtEl>
                                        <p:attrNameLst>
                                          <p:attrName>style.visibility</p:attrName>
                                        </p:attrNameLst>
                                      </p:cBhvr>
                                      <p:to>
                                        <p:strVal val="visible"/>
                                      </p:to>
                                    </p:set>
                                    <p:animEffect transition="in" filter="dissolve">
                                      <p:cBhvr>
                                        <p:cTn id="13" dur="500"/>
                                        <p:tgtEl>
                                          <p:spTgt spid="6502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0243" grpId="0" animBg="1" autoUpdateAnimBg="0"/>
      <p:bldP spid="650244" grpId="0" autoUpdateAnimBg="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0CA04D-CC09-4806-BB5A-65F261B08EFD}"/>
              </a:ext>
            </a:extLst>
          </p:cNvPr>
          <p:cNvSpPr>
            <a:spLocks noGrp="1"/>
          </p:cNvSpPr>
          <p:nvPr>
            <p:ph type="title"/>
          </p:nvPr>
        </p:nvSpPr>
        <p:spPr/>
        <p:txBody>
          <a:bodyPr/>
          <a:lstStyle/>
          <a:p>
            <a:pPr>
              <a:defRPr/>
            </a:pPr>
            <a:r>
              <a:rPr lang="en-US" dirty="0" err="1"/>
              <a:t>Hiệu</a:t>
            </a:r>
            <a:r>
              <a:rPr lang="en-US" dirty="0"/>
              <a:t> </a:t>
            </a:r>
            <a:r>
              <a:rPr lang="en-US" dirty="0" err="1"/>
              <a:t>chỉnh</a:t>
            </a:r>
            <a:r>
              <a:rPr lang="en-US" dirty="0"/>
              <a:t> </a:t>
            </a:r>
            <a:r>
              <a:rPr lang="en-US" dirty="0" err="1"/>
              <a:t>cấu</a:t>
            </a:r>
            <a:r>
              <a:rPr lang="en-US" dirty="0"/>
              <a:t> </a:t>
            </a:r>
            <a:r>
              <a:rPr lang="en-US" dirty="0" err="1"/>
              <a:t>trúc</a:t>
            </a:r>
            <a:r>
              <a:rPr lang="en-US" dirty="0"/>
              <a:t> </a:t>
            </a:r>
            <a:r>
              <a:rPr lang="en-US" dirty="0" err="1"/>
              <a:t>bảng</a:t>
            </a:r>
            <a:endParaRPr lang="en-US" dirty="0"/>
          </a:p>
        </p:txBody>
      </p:sp>
      <p:sp>
        <p:nvSpPr>
          <p:cNvPr id="3" name="Content Placeholder 2">
            <a:extLst>
              <a:ext uri="{FF2B5EF4-FFF2-40B4-BE49-F238E27FC236}">
                <a16:creationId xmlns:a16="http://schemas.microsoft.com/office/drawing/2014/main" id="{9F3013E0-1229-4B4C-8F4F-8F63AC73E69C}"/>
              </a:ext>
            </a:extLst>
          </p:cNvPr>
          <p:cNvSpPr>
            <a:spLocks noGrp="1"/>
          </p:cNvSpPr>
          <p:nvPr>
            <p:ph idx="1"/>
          </p:nvPr>
        </p:nvSpPr>
        <p:spPr/>
        <p:txBody>
          <a:bodyPr/>
          <a:lstStyle/>
          <a:p>
            <a:pPr>
              <a:defRPr/>
            </a:pPr>
            <a:r>
              <a:rPr lang="vi-VN" b="1" dirty="0"/>
              <a:t>Thêm thuộc tính (thêm cột)</a:t>
            </a:r>
          </a:p>
          <a:p>
            <a:pPr marL="0" indent="0">
              <a:buFontTx/>
              <a:buNone/>
              <a:defRPr/>
            </a:pPr>
            <a:r>
              <a:rPr lang="vi-VN" dirty="0"/>
              <a:t> Cú pháp:</a:t>
            </a:r>
          </a:p>
        </p:txBody>
      </p:sp>
      <p:sp>
        <p:nvSpPr>
          <p:cNvPr id="5" name="TextBox 4">
            <a:extLst>
              <a:ext uri="{FF2B5EF4-FFF2-40B4-BE49-F238E27FC236}">
                <a16:creationId xmlns:a16="http://schemas.microsoft.com/office/drawing/2014/main" id="{E43CFB11-9FE5-4225-B2FE-6E839E06165A}"/>
              </a:ext>
            </a:extLst>
          </p:cNvPr>
          <p:cNvSpPr txBox="1"/>
          <p:nvPr/>
        </p:nvSpPr>
        <p:spPr>
          <a:xfrm>
            <a:off x="990600" y="3276600"/>
            <a:ext cx="7696200" cy="138430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280988" eaLnBrk="1" hangingPunct="1">
              <a:defRPr/>
            </a:pPr>
            <a:r>
              <a:rPr lang="vi-VN" sz="2800" b="1" dirty="0">
                <a:solidFill>
                  <a:srgbClr val="C00000"/>
                </a:solidFill>
                <a:latin typeface="Cambria" panose="02040503050406030204" pitchFamily="18" charset="0"/>
              </a:rPr>
              <a:t>ALTER TABLE</a:t>
            </a:r>
            <a:r>
              <a:rPr lang="vi-VN" sz="2800" dirty="0">
                <a:latin typeface="Cambria" panose="02040503050406030204" pitchFamily="18" charset="0"/>
              </a:rPr>
              <a:t>  &lt;Tên bảng&gt;</a:t>
            </a:r>
          </a:p>
          <a:p>
            <a:pPr marL="280988" eaLnBrk="1" hangingPunct="1">
              <a:defRPr/>
            </a:pPr>
            <a:r>
              <a:rPr lang="vi-VN" sz="2800">
                <a:solidFill>
                  <a:srgbClr val="C00000"/>
                </a:solidFill>
                <a:latin typeface="Cambria" panose="02040503050406030204" pitchFamily="18" charset="0"/>
              </a:rPr>
              <a:t>ADD </a:t>
            </a:r>
            <a:r>
              <a:rPr lang="vi-VN" sz="2800">
                <a:latin typeface="Cambria" panose="02040503050406030204" pitchFamily="18" charset="0"/>
              </a:rPr>
              <a:t>&lt;</a:t>
            </a:r>
            <a:r>
              <a:rPr lang="vi-VN" sz="2800" dirty="0">
                <a:latin typeface="Cambria" panose="02040503050406030204" pitchFamily="18" charset="0"/>
              </a:rPr>
              <a:t>tên cột&gt; &lt;kiểu dữ liệu&gt; [NOT NULL] [CONSTRAINT…]</a:t>
            </a:r>
            <a:endParaRPr lang="en-US" sz="2800" dirty="0">
              <a:latin typeface="Cambria" panose="02040503050406030204" pitchFamily="18" charset="0"/>
            </a:endParaRPr>
          </a:p>
        </p:txBody>
      </p:sp>
      <p:sp>
        <p:nvSpPr>
          <p:cNvPr id="6" name="Text Box 5">
            <a:extLst>
              <a:ext uri="{FF2B5EF4-FFF2-40B4-BE49-F238E27FC236}">
                <a16:creationId xmlns:a16="http://schemas.microsoft.com/office/drawing/2014/main" id="{96008C5D-C964-404F-B62D-9A90C6874E24}"/>
              </a:ext>
            </a:extLst>
          </p:cNvPr>
          <p:cNvSpPr txBox="1">
            <a:spLocks noChangeArrowheads="1"/>
          </p:cNvSpPr>
          <p:nvPr/>
        </p:nvSpPr>
        <p:spPr bwMode="auto">
          <a:xfrm>
            <a:off x="1208088" y="4872038"/>
            <a:ext cx="2252662" cy="461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a:solidFill>
                  <a:schemeClr val="tx2"/>
                </a:solidFill>
                <a:latin typeface="Arial" panose="020B0604020202020204" pitchFamily="34" charset="0"/>
                <a:cs typeface="Courier New" panose="02070309020205020404" pitchFamily="49" charset="0"/>
              </a:rPr>
              <a:t>Ví dụ: thêm cột</a:t>
            </a:r>
            <a:endParaRPr lang="en-US" altLang="en-US" sz="2400">
              <a:solidFill>
                <a:schemeClr val="tx2"/>
              </a:solidFill>
              <a:latin typeface="Arial" panose="020B0604020202020204" pitchFamily="34" charset="0"/>
            </a:endParaRPr>
          </a:p>
        </p:txBody>
      </p:sp>
      <p:sp>
        <p:nvSpPr>
          <p:cNvPr id="7" name="Rectangle 6">
            <a:extLst>
              <a:ext uri="{FF2B5EF4-FFF2-40B4-BE49-F238E27FC236}">
                <a16:creationId xmlns:a16="http://schemas.microsoft.com/office/drawing/2014/main" id="{EA04F792-1DF1-45CA-84B9-13C818E51EFE}"/>
              </a:ext>
            </a:extLst>
          </p:cNvPr>
          <p:cNvSpPr>
            <a:spLocks noChangeArrowheads="1"/>
          </p:cNvSpPr>
          <p:nvPr/>
        </p:nvSpPr>
        <p:spPr bwMode="auto">
          <a:xfrm>
            <a:off x="1123950" y="5562600"/>
            <a:ext cx="7239000" cy="9144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ALTER TABLE SanPham</a:t>
            </a:r>
            <a:endParaRPr lang="en-US" altLang="en-US" sz="2400">
              <a:solidFill>
                <a:srgbClr val="006699"/>
              </a:solidFill>
              <a:cs typeface="Times New Roman" panose="02020603050405020304" pitchFamily="18" charset="0"/>
            </a:endParaRPr>
          </a:p>
          <a:p>
            <a:pPr algn="just"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ADD NgayNhap SmallDateTime </a:t>
            </a:r>
          </a:p>
        </p:txBody>
      </p:sp>
      <p:sp>
        <p:nvSpPr>
          <p:cNvPr id="66567" name="Footer Placeholder 3">
            <a:extLst>
              <a:ext uri="{FF2B5EF4-FFF2-40B4-BE49-F238E27FC236}">
                <a16:creationId xmlns:a16="http://schemas.microsoft.com/office/drawing/2014/main" id="{6C872F8E-C5FE-46E9-A811-B11885E5BAF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8DB62-6F31-4119-A22F-E9A81D01A0FB}"/>
              </a:ext>
            </a:extLst>
          </p:cNvPr>
          <p:cNvSpPr>
            <a:spLocks noGrp="1"/>
          </p:cNvSpPr>
          <p:nvPr>
            <p:ph type="title"/>
          </p:nvPr>
        </p:nvSpPr>
        <p:spPr/>
        <p:txBody>
          <a:bodyPr/>
          <a:lstStyle/>
          <a:p>
            <a:pPr>
              <a:defRPr/>
            </a:pPr>
            <a:r>
              <a:rPr lang="en-US" dirty="0" err="1"/>
              <a:t>Hiệu</a:t>
            </a:r>
            <a:r>
              <a:rPr lang="en-US" dirty="0"/>
              <a:t> </a:t>
            </a:r>
            <a:r>
              <a:rPr lang="en-US" dirty="0" err="1"/>
              <a:t>chỉnh</a:t>
            </a:r>
            <a:r>
              <a:rPr lang="en-US" dirty="0"/>
              <a:t> </a:t>
            </a:r>
            <a:r>
              <a:rPr lang="en-US" dirty="0" err="1"/>
              <a:t>cấu</a:t>
            </a:r>
            <a:r>
              <a:rPr lang="en-US" dirty="0"/>
              <a:t> </a:t>
            </a:r>
            <a:r>
              <a:rPr lang="en-US" dirty="0" err="1"/>
              <a:t>trúc</a:t>
            </a:r>
            <a:r>
              <a:rPr lang="en-US" dirty="0"/>
              <a:t> </a:t>
            </a:r>
            <a:r>
              <a:rPr lang="en-US" dirty="0" err="1"/>
              <a:t>bảng</a:t>
            </a:r>
            <a:endParaRPr lang="en-US" dirty="0"/>
          </a:p>
        </p:txBody>
      </p:sp>
      <p:sp>
        <p:nvSpPr>
          <p:cNvPr id="3" name="Content Placeholder 2">
            <a:extLst>
              <a:ext uri="{FF2B5EF4-FFF2-40B4-BE49-F238E27FC236}">
                <a16:creationId xmlns:a16="http://schemas.microsoft.com/office/drawing/2014/main" id="{25D8A352-7B75-4F5F-8CA7-7CB0604F7271}"/>
              </a:ext>
            </a:extLst>
          </p:cNvPr>
          <p:cNvSpPr>
            <a:spLocks noGrp="1"/>
          </p:cNvSpPr>
          <p:nvPr>
            <p:ph idx="1"/>
          </p:nvPr>
        </p:nvSpPr>
        <p:spPr/>
        <p:txBody>
          <a:bodyPr/>
          <a:lstStyle/>
          <a:p>
            <a:pPr>
              <a:defRPr/>
            </a:pPr>
            <a:r>
              <a:rPr lang="vi-VN" b="1" dirty="0"/>
              <a:t>Xóa thuộc tính (xóa cột)</a:t>
            </a:r>
          </a:p>
          <a:p>
            <a:pPr marL="0" indent="0">
              <a:buFontTx/>
              <a:buNone/>
              <a:defRPr/>
            </a:pPr>
            <a:r>
              <a:rPr lang="vi-VN" dirty="0"/>
              <a:t> Cú pháp:</a:t>
            </a:r>
            <a:endParaRPr lang="en-US" dirty="0"/>
          </a:p>
          <a:p>
            <a:pPr lvl="1">
              <a:defRPr/>
            </a:pPr>
            <a:endParaRPr lang="vi-VN" dirty="0"/>
          </a:p>
        </p:txBody>
      </p:sp>
      <p:sp>
        <p:nvSpPr>
          <p:cNvPr id="5" name="TextBox 4">
            <a:extLst>
              <a:ext uri="{FF2B5EF4-FFF2-40B4-BE49-F238E27FC236}">
                <a16:creationId xmlns:a16="http://schemas.microsoft.com/office/drawing/2014/main" id="{F688DC7E-4FFE-4F67-9A9B-7F32765D116A}"/>
              </a:ext>
            </a:extLst>
          </p:cNvPr>
          <p:cNvSpPr txBox="1"/>
          <p:nvPr/>
        </p:nvSpPr>
        <p:spPr>
          <a:xfrm>
            <a:off x="1143000" y="3352800"/>
            <a:ext cx="7772400" cy="95408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hangingPunct="1">
              <a:defRPr/>
            </a:pPr>
            <a:r>
              <a:rPr lang="vi-VN" sz="2800" dirty="0"/>
              <a:t>ALTER TABLE &lt;Tên bảng&gt;</a:t>
            </a:r>
          </a:p>
          <a:p>
            <a:pPr eaLnBrk="1" hangingPunct="1">
              <a:defRPr/>
            </a:pPr>
            <a:r>
              <a:rPr lang="vi-VN" sz="2800" dirty="0">
                <a:solidFill>
                  <a:srgbClr val="C00000"/>
                </a:solidFill>
              </a:rPr>
              <a:t>DROP COLUMN </a:t>
            </a:r>
            <a:r>
              <a:rPr lang="vi-VN" sz="2800" dirty="0"/>
              <a:t>&lt;tên cột&gt;</a:t>
            </a:r>
            <a:r>
              <a:rPr lang="en-US" sz="2800" dirty="0"/>
              <a:t> </a:t>
            </a:r>
            <a:r>
              <a:rPr lang="vi-VN" sz="2800" dirty="0"/>
              <a:t>[CONSTRAINT…] </a:t>
            </a:r>
            <a:endParaRPr lang="en-US" sz="2800" dirty="0"/>
          </a:p>
        </p:txBody>
      </p:sp>
      <p:sp>
        <p:nvSpPr>
          <p:cNvPr id="6" name="Rectangle 5">
            <a:extLst>
              <a:ext uri="{FF2B5EF4-FFF2-40B4-BE49-F238E27FC236}">
                <a16:creationId xmlns:a16="http://schemas.microsoft.com/office/drawing/2014/main" id="{A6945403-C9BF-4673-A340-DC37ACB0B12C}"/>
              </a:ext>
            </a:extLst>
          </p:cNvPr>
          <p:cNvSpPr>
            <a:spLocks noChangeArrowheads="1"/>
          </p:cNvSpPr>
          <p:nvPr/>
        </p:nvSpPr>
        <p:spPr bwMode="auto">
          <a:xfrm>
            <a:off x="1200150" y="5183188"/>
            <a:ext cx="7239000" cy="9144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ALTER TABLE Sanpham</a:t>
            </a:r>
            <a:endParaRPr lang="en-US" altLang="en-US" sz="2400">
              <a:solidFill>
                <a:srgbClr val="006699"/>
              </a:solidFill>
              <a:cs typeface="Times New Roman" panose="02020603050405020304" pitchFamily="18" charset="0"/>
            </a:endParaRPr>
          </a:p>
          <a:p>
            <a:pPr algn="just"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DROP COLUMN NgayNhap</a:t>
            </a:r>
          </a:p>
        </p:txBody>
      </p:sp>
      <p:sp>
        <p:nvSpPr>
          <p:cNvPr id="67590" name="Footer Placeholder 3">
            <a:extLst>
              <a:ext uri="{FF2B5EF4-FFF2-40B4-BE49-F238E27FC236}">
                <a16:creationId xmlns:a16="http://schemas.microsoft.com/office/drawing/2014/main" id="{A9F1386A-2D9F-4648-A256-FA131A42B0B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1E446-FDD0-4510-8626-5A234D36FCD9}"/>
              </a:ext>
            </a:extLst>
          </p:cNvPr>
          <p:cNvSpPr>
            <a:spLocks noGrp="1"/>
          </p:cNvSpPr>
          <p:nvPr>
            <p:ph type="title"/>
          </p:nvPr>
        </p:nvSpPr>
        <p:spPr/>
        <p:txBody>
          <a:bodyPr/>
          <a:lstStyle/>
          <a:p>
            <a:pPr>
              <a:defRPr/>
            </a:pPr>
            <a:r>
              <a:rPr lang="en-US" dirty="0" err="1"/>
              <a:t>Hiệu</a:t>
            </a:r>
            <a:r>
              <a:rPr lang="en-US" dirty="0"/>
              <a:t> </a:t>
            </a:r>
            <a:r>
              <a:rPr lang="en-US" dirty="0" err="1"/>
              <a:t>chỉnh</a:t>
            </a:r>
            <a:r>
              <a:rPr lang="en-US" dirty="0"/>
              <a:t> </a:t>
            </a:r>
            <a:r>
              <a:rPr lang="en-US" dirty="0" err="1"/>
              <a:t>cấu</a:t>
            </a:r>
            <a:r>
              <a:rPr lang="en-US" dirty="0"/>
              <a:t> </a:t>
            </a:r>
            <a:r>
              <a:rPr lang="en-US" dirty="0" err="1"/>
              <a:t>trúc</a:t>
            </a:r>
            <a:r>
              <a:rPr lang="en-US" dirty="0"/>
              <a:t> </a:t>
            </a:r>
            <a:r>
              <a:rPr lang="en-US" dirty="0" err="1"/>
              <a:t>bảng</a:t>
            </a:r>
            <a:endParaRPr lang="en-US" dirty="0"/>
          </a:p>
        </p:txBody>
      </p:sp>
      <p:sp>
        <p:nvSpPr>
          <p:cNvPr id="3" name="Content Placeholder 2">
            <a:extLst>
              <a:ext uri="{FF2B5EF4-FFF2-40B4-BE49-F238E27FC236}">
                <a16:creationId xmlns:a16="http://schemas.microsoft.com/office/drawing/2014/main" id="{1C61989F-86D5-44A9-BDF5-8ACC4F9A69B1}"/>
              </a:ext>
            </a:extLst>
          </p:cNvPr>
          <p:cNvSpPr>
            <a:spLocks noGrp="1"/>
          </p:cNvSpPr>
          <p:nvPr>
            <p:ph idx="1"/>
          </p:nvPr>
        </p:nvSpPr>
        <p:spPr/>
        <p:txBody>
          <a:bodyPr/>
          <a:lstStyle/>
          <a:p>
            <a:pPr>
              <a:defRPr/>
            </a:pPr>
            <a:r>
              <a:rPr lang="vi-VN" b="1" dirty="0"/>
              <a:t>Thay đổi kiểu dữ liệu của thuộc tính</a:t>
            </a:r>
          </a:p>
          <a:p>
            <a:pPr marL="0" indent="0">
              <a:buFontTx/>
              <a:buNone/>
              <a:defRPr/>
            </a:pPr>
            <a:r>
              <a:rPr lang="vi-VN" dirty="0"/>
              <a:t> Cú pháp:</a:t>
            </a:r>
          </a:p>
        </p:txBody>
      </p:sp>
      <p:sp>
        <p:nvSpPr>
          <p:cNvPr id="5" name="TextBox 4">
            <a:extLst>
              <a:ext uri="{FF2B5EF4-FFF2-40B4-BE49-F238E27FC236}">
                <a16:creationId xmlns:a16="http://schemas.microsoft.com/office/drawing/2014/main" id="{16E71663-C49D-46EC-8665-BF3C8FB5A221}"/>
              </a:ext>
            </a:extLst>
          </p:cNvPr>
          <p:cNvSpPr txBox="1"/>
          <p:nvPr/>
        </p:nvSpPr>
        <p:spPr>
          <a:xfrm>
            <a:off x="990600" y="3276600"/>
            <a:ext cx="7889875" cy="138430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hangingPunct="1">
              <a:defRPr/>
            </a:pPr>
            <a:r>
              <a:rPr lang="vi-VN" sz="2800" dirty="0">
                <a:latin typeface="Cambria" panose="02040503050406030204" pitchFamily="18" charset="0"/>
              </a:rPr>
              <a:t>ALTER TABLE &lt;Tên bảng&gt;</a:t>
            </a:r>
          </a:p>
          <a:p>
            <a:pPr eaLnBrk="1" hangingPunct="1">
              <a:defRPr/>
            </a:pPr>
            <a:r>
              <a:rPr lang="vi-VN" sz="2800" b="1" dirty="0">
                <a:solidFill>
                  <a:srgbClr val="C00000"/>
                </a:solidFill>
                <a:latin typeface="Cambria" panose="02040503050406030204" pitchFamily="18" charset="0"/>
              </a:rPr>
              <a:t>ALTER COLUMN</a:t>
            </a:r>
            <a:r>
              <a:rPr lang="vi-VN" sz="2800" dirty="0">
                <a:solidFill>
                  <a:srgbClr val="C00000"/>
                </a:solidFill>
                <a:latin typeface="Cambria" panose="02040503050406030204" pitchFamily="18" charset="0"/>
              </a:rPr>
              <a:t> </a:t>
            </a:r>
            <a:r>
              <a:rPr lang="vi-VN" sz="2800" dirty="0">
                <a:latin typeface="Cambria" panose="02040503050406030204" pitchFamily="18" charset="0"/>
              </a:rPr>
              <a:t>&lt;Thuộc tính&gt;</a:t>
            </a:r>
            <a:r>
              <a:rPr lang="en-US" sz="2800" dirty="0">
                <a:latin typeface="Cambria" panose="02040503050406030204" pitchFamily="18" charset="0"/>
              </a:rPr>
              <a:t> </a:t>
            </a:r>
            <a:r>
              <a:rPr lang="vi-VN" sz="2800" dirty="0">
                <a:latin typeface="Cambria" panose="02040503050406030204" pitchFamily="18" charset="0"/>
              </a:rPr>
              <a:t>&lt;Kiểu dữ liệu&gt; [CONSTRAINT…]</a:t>
            </a:r>
            <a:endParaRPr lang="en-US" sz="2800" dirty="0">
              <a:latin typeface="Cambria" panose="02040503050406030204" pitchFamily="18" charset="0"/>
            </a:endParaRPr>
          </a:p>
        </p:txBody>
      </p:sp>
      <p:sp>
        <p:nvSpPr>
          <p:cNvPr id="6" name="Text Box 4">
            <a:extLst>
              <a:ext uri="{FF2B5EF4-FFF2-40B4-BE49-F238E27FC236}">
                <a16:creationId xmlns:a16="http://schemas.microsoft.com/office/drawing/2014/main" id="{E6B0EF98-3378-44D4-B4B3-B6D1147E5902}"/>
              </a:ext>
            </a:extLst>
          </p:cNvPr>
          <p:cNvSpPr txBox="1">
            <a:spLocks noChangeArrowheads="1"/>
          </p:cNvSpPr>
          <p:nvPr/>
        </p:nvSpPr>
        <p:spPr bwMode="auto">
          <a:xfrm>
            <a:off x="1128713" y="4749800"/>
            <a:ext cx="39751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a:solidFill>
                  <a:schemeClr val="tx2"/>
                </a:solidFill>
                <a:cs typeface="Courier New" panose="02070309020205020404" pitchFamily="49" charset="0"/>
              </a:rPr>
              <a:t>Ví dụ: sửa kiểu dữ liệu cho cột</a:t>
            </a:r>
            <a:endParaRPr lang="en-US" altLang="en-US" sz="2400">
              <a:solidFill>
                <a:schemeClr val="tx2"/>
              </a:solidFill>
            </a:endParaRPr>
          </a:p>
        </p:txBody>
      </p:sp>
      <p:sp>
        <p:nvSpPr>
          <p:cNvPr id="7" name="Rectangle 5">
            <a:extLst>
              <a:ext uri="{FF2B5EF4-FFF2-40B4-BE49-F238E27FC236}">
                <a16:creationId xmlns:a16="http://schemas.microsoft.com/office/drawing/2014/main" id="{89B70200-F5D8-4F5F-8372-A5E49BB7B1AA}"/>
              </a:ext>
            </a:extLst>
          </p:cNvPr>
          <p:cNvSpPr>
            <a:spLocks noChangeArrowheads="1"/>
          </p:cNvSpPr>
          <p:nvPr/>
        </p:nvSpPr>
        <p:spPr bwMode="auto">
          <a:xfrm>
            <a:off x="1406525" y="5322888"/>
            <a:ext cx="7239000" cy="9144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ALTER TABLE SanPham</a:t>
            </a:r>
            <a:endParaRPr lang="en-US" altLang="en-US" sz="2400">
              <a:solidFill>
                <a:srgbClr val="006699"/>
              </a:solidFill>
              <a:cs typeface="Times New Roman" panose="02020603050405020304" pitchFamily="18" charset="0"/>
            </a:endParaRPr>
          </a:p>
          <a:p>
            <a:pPr algn="just" eaLnBrk="1" hangingPunct="1">
              <a:buClr>
                <a:schemeClr val="folHlink"/>
              </a:buClr>
              <a:buSzPct val="60000"/>
              <a:buFont typeface="Wingdings" panose="05000000000000000000" pitchFamily="2" charset="2"/>
              <a:buNone/>
            </a:pPr>
            <a:r>
              <a:rPr lang="en-US" altLang="en-US" sz="2400">
                <a:solidFill>
                  <a:srgbClr val="006699"/>
                </a:solidFill>
                <a:cs typeface="Courier New" panose="02070309020205020404" pitchFamily="49" charset="0"/>
              </a:rPr>
              <a:t>ALTER COLUMN NgayNhap DateTime </a:t>
            </a:r>
            <a:r>
              <a:rPr lang="en-US" altLang="en-US" sz="2000">
                <a:solidFill>
                  <a:srgbClr val="006699"/>
                </a:solidFill>
                <a:cs typeface="Courier New" panose="02070309020205020404" pitchFamily="49" charset="0"/>
              </a:rPr>
              <a:t>NOT NULL </a:t>
            </a:r>
          </a:p>
        </p:txBody>
      </p:sp>
      <p:sp>
        <p:nvSpPr>
          <p:cNvPr id="68615" name="Footer Placeholder 3">
            <a:extLst>
              <a:ext uri="{FF2B5EF4-FFF2-40B4-BE49-F238E27FC236}">
                <a16:creationId xmlns:a16="http://schemas.microsoft.com/office/drawing/2014/main" id="{DAFE24CB-A3CB-46FD-8B33-D833DE573BA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dissolve">
                                      <p:cBhvr>
                                        <p:cTn id="13"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utoUpdateAnimBg="0"/>
      <p:bldP spid="7" grpId="0" animBg="1" autoUpdateAnimBg="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7">
            <a:extLst>
              <a:ext uri="{FF2B5EF4-FFF2-40B4-BE49-F238E27FC236}">
                <a16:creationId xmlns:a16="http://schemas.microsoft.com/office/drawing/2014/main" id="{BF985047-7C7F-4E76-A678-CD057A774D59}"/>
              </a:ext>
            </a:extLst>
          </p:cNvPr>
          <p:cNvSpPr>
            <a:spLocks noGrp="1" noChangeArrowheads="1"/>
          </p:cNvSpPr>
          <p:nvPr>
            <p:ph type="title"/>
          </p:nvPr>
        </p:nvSpPr>
        <p:spPr/>
        <p:txBody>
          <a:bodyPr/>
          <a:lstStyle/>
          <a:p>
            <a:pPr eaLnBrk="1" hangingPunct="1">
              <a:defRPr/>
            </a:pPr>
            <a:r>
              <a:rPr lang="en-US" altLang="en-US">
                <a:solidFill>
                  <a:srgbClr val="A50021"/>
                </a:solidFill>
              </a:rPr>
              <a:t>Creating a New Database</a:t>
            </a:r>
          </a:p>
        </p:txBody>
      </p:sp>
      <p:sp>
        <p:nvSpPr>
          <p:cNvPr id="12291" name="Rectangle 3">
            <a:extLst>
              <a:ext uri="{FF2B5EF4-FFF2-40B4-BE49-F238E27FC236}">
                <a16:creationId xmlns:a16="http://schemas.microsoft.com/office/drawing/2014/main" id="{9D24D2EB-1828-4F52-A0E1-26613FD3CDFF}"/>
              </a:ext>
            </a:extLst>
          </p:cNvPr>
          <p:cNvSpPr>
            <a:spLocks noChangeArrowheads="1"/>
          </p:cNvSpPr>
          <p:nvPr/>
        </p:nvSpPr>
        <p:spPr bwMode="auto">
          <a:xfrm>
            <a:off x="762000" y="2057400"/>
            <a:ext cx="7924800" cy="480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lvl1pPr marL="265113" indent="-265113">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bg2"/>
              </a:buClr>
              <a:buSzPct val="75000"/>
              <a:buFont typeface="Wingdings" panose="05000000000000000000" pitchFamily="2" charset="2"/>
              <a:buChar char="n"/>
            </a:pPr>
            <a:r>
              <a:rPr lang="en-US" altLang="en-US" sz="2000">
                <a:solidFill>
                  <a:srgbClr val="990000"/>
                </a:solidFill>
                <a:latin typeface="Arial" panose="020B0604020202020204" pitchFamily="34" charset="0"/>
              </a:rPr>
              <a:t>Cú pháp lệnh tạo CSDL :</a:t>
            </a:r>
          </a:p>
          <a:p>
            <a:pPr lvl="1" eaLnBrk="1" hangingPunct="1">
              <a:buClr>
                <a:schemeClr val="accent2"/>
              </a:buClr>
              <a:buSzPct val="80000"/>
              <a:buFont typeface="Wingdings" panose="05000000000000000000" pitchFamily="2" charset="2"/>
              <a:buNone/>
            </a:pPr>
            <a:r>
              <a:rPr lang="en-US" altLang="en-US" sz="2000">
                <a:solidFill>
                  <a:srgbClr val="0000FF"/>
                </a:solidFill>
                <a:latin typeface="Arial" panose="020B0604020202020204" pitchFamily="34" charset="0"/>
              </a:rPr>
              <a:t>CREATE DATABASE</a:t>
            </a:r>
            <a:r>
              <a:rPr lang="en-US" altLang="en-US" sz="2000">
                <a:latin typeface="Arial" panose="020B0604020202020204" pitchFamily="34" charset="0"/>
              </a:rPr>
              <a:t> </a:t>
            </a:r>
            <a:r>
              <a:rPr lang="en-US" altLang="en-US" sz="2000" i="1">
                <a:latin typeface="Arial" panose="020B0604020202020204" pitchFamily="34" charset="0"/>
              </a:rPr>
              <a:t>database_name</a:t>
            </a:r>
          </a:p>
          <a:p>
            <a:pPr lvl="1" eaLnBrk="1" hangingPunct="1">
              <a:buClr>
                <a:schemeClr val="accent2"/>
              </a:buClr>
              <a:buSzPct val="80000"/>
              <a:buFont typeface="Wingdings" panose="05000000000000000000" pitchFamily="2" charset="2"/>
              <a:buNone/>
            </a:pPr>
            <a:r>
              <a:rPr lang="en-US" altLang="en-US" sz="2000">
                <a:latin typeface="Arial" panose="020B0604020202020204" pitchFamily="34" charset="0"/>
              </a:rPr>
              <a:t>[ </a:t>
            </a:r>
            <a:r>
              <a:rPr lang="en-US" altLang="en-US" sz="2000">
                <a:solidFill>
                  <a:srgbClr val="0000FF"/>
                </a:solidFill>
                <a:latin typeface="Arial" panose="020B0604020202020204" pitchFamily="34" charset="0"/>
              </a:rPr>
              <a:t>ON</a:t>
            </a:r>
          </a:p>
          <a:p>
            <a:pPr lvl="1" eaLnBrk="1" hangingPunct="1">
              <a:buClr>
                <a:schemeClr val="accent2"/>
              </a:buClr>
              <a:buSzPct val="80000"/>
              <a:buFont typeface="Wingdings" panose="05000000000000000000" pitchFamily="2" charset="2"/>
              <a:buNone/>
            </a:pPr>
            <a:r>
              <a:rPr lang="en-US" altLang="en-US" sz="2000">
                <a:latin typeface="Arial" panose="020B0604020202020204" pitchFamily="34" charset="0"/>
              </a:rPr>
              <a:t>[ &lt; filespec &gt; [ ,...</a:t>
            </a:r>
            <a:r>
              <a:rPr lang="en-US" altLang="en-US" sz="2000" i="1">
                <a:latin typeface="Arial" panose="020B0604020202020204" pitchFamily="34" charset="0"/>
              </a:rPr>
              <a:t>n </a:t>
            </a:r>
            <a:r>
              <a:rPr lang="en-US" altLang="en-US" sz="2000">
                <a:latin typeface="Arial" panose="020B0604020202020204" pitchFamily="34" charset="0"/>
              </a:rPr>
              <a:t>] ]</a:t>
            </a:r>
          </a:p>
          <a:p>
            <a:pPr lvl="1" eaLnBrk="1" hangingPunct="1">
              <a:buClr>
                <a:schemeClr val="accent2"/>
              </a:buClr>
              <a:buSzPct val="80000"/>
              <a:buFont typeface="Wingdings" panose="05000000000000000000" pitchFamily="2" charset="2"/>
              <a:buNone/>
            </a:pPr>
            <a:r>
              <a:rPr lang="en-US" altLang="en-US" sz="2000">
                <a:latin typeface="Arial" panose="020B0604020202020204" pitchFamily="34" charset="0"/>
              </a:rPr>
              <a:t>[ , &lt; filegroup &gt; [ ,...</a:t>
            </a:r>
            <a:r>
              <a:rPr lang="en-US" altLang="en-US" sz="2000" i="1">
                <a:latin typeface="Arial" panose="020B0604020202020204" pitchFamily="34" charset="0"/>
              </a:rPr>
              <a:t>n </a:t>
            </a:r>
            <a:r>
              <a:rPr lang="en-US" altLang="en-US" sz="2000">
                <a:latin typeface="Arial" panose="020B0604020202020204" pitchFamily="34" charset="0"/>
              </a:rPr>
              <a:t>] ]</a:t>
            </a:r>
          </a:p>
          <a:p>
            <a:pPr lvl="1" eaLnBrk="1" hangingPunct="1">
              <a:buClr>
                <a:schemeClr val="accent2"/>
              </a:buClr>
              <a:buSzPct val="80000"/>
              <a:buFont typeface="Wingdings" panose="05000000000000000000" pitchFamily="2" charset="2"/>
              <a:buNone/>
            </a:pPr>
            <a:r>
              <a:rPr lang="en-US" altLang="en-US" sz="2000">
                <a:latin typeface="Arial" panose="020B0604020202020204" pitchFamily="34" charset="0"/>
              </a:rPr>
              <a:t>]</a:t>
            </a:r>
          </a:p>
          <a:p>
            <a:pPr lvl="1" eaLnBrk="1" hangingPunct="1">
              <a:buClr>
                <a:schemeClr val="accent2"/>
              </a:buClr>
              <a:buSzPct val="80000"/>
              <a:buFont typeface="Wingdings" panose="05000000000000000000" pitchFamily="2" charset="2"/>
              <a:buNone/>
            </a:pPr>
            <a:r>
              <a:rPr lang="en-US" altLang="en-US" sz="2000">
                <a:latin typeface="Arial" panose="020B0604020202020204" pitchFamily="34" charset="0"/>
              </a:rPr>
              <a:t>[ </a:t>
            </a:r>
            <a:r>
              <a:rPr lang="en-US" altLang="en-US" sz="2000">
                <a:solidFill>
                  <a:srgbClr val="0000FF"/>
                </a:solidFill>
                <a:latin typeface="Arial" panose="020B0604020202020204" pitchFamily="34" charset="0"/>
              </a:rPr>
              <a:t>LOG ON</a:t>
            </a:r>
            <a:r>
              <a:rPr lang="en-US" altLang="en-US" sz="2000">
                <a:latin typeface="Arial" panose="020B0604020202020204" pitchFamily="34" charset="0"/>
              </a:rPr>
              <a:t> { &lt; filespec &gt; [ ,...</a:t>
            </a:r>
            <a:r>
              <a:rPr lang="en-US" altLang="en-US" sz="2000" i="1">
                <a:latin typeface="Arial" panose="020B0604020202020204" pitchFamily="34" charset="0"/>
              </a:rPr>
              <a:t>n </a:t>
            </a:r>
            <a:r>
              <a:rPr lang="en-US" altLang="en-US" sz="2000">
                <a:latin typeface="Arial" panose="020B0604020202020204" pitchFamily="34" charset="0"/>
              </a:rPr>
              <a:t>] } ]</a:t>
            </a:r>
          </a:p>
          <a:p>
            <a:pPr eaLnBrk="1" hangingPunct="1">
              <a:buClr>
                <a:schemeClr val="bg2"/>
              </a:buClr>
              <a:buSzPct val="75000"/>
              <a:buFont typeface="Wingdings" panose="05000000000000000000" pitchFamily="2" charset="2"/>
              <a:buChar char="n"/>
            </a:pPr>
            <a:r>
              <a:rPr lang="en-US" altLang="en-US" sz="2000">
                <a:solidFill>
                  <a:srgbClr val="990000"/>
                </a:solidFill>
                <a:latin typeface="Arial" panose="020B0604020202020204" pitchFamily="34" charset="0"/>
              </a:rPr>
              <a:t>Cú pháp Filespec:</a:t>
            </a:r>
          </a:p>
          <a:p>
            <a:pPr lvl="1" eaLnBrk="1" hangingPunct="1">
              <a:buClr>
                <a:schemeClr val="accent2"/>
              </a:buClr>
              <a:buSzPct val="80000"/>
              <a:buFont typeface="Wingdings" panose="05000000000000000000" pitchFamily="2" charset="2"/>
              <a:buNone/>
            </a:pPr>
            <a:r>
              <a:rPr lang="en-US" altLang="en-US" sz="2000">
                <a:latin typeface="Arial" panose="020B0604020202020204" pitchFamily="34" charset="0"/>
              </a:rPr>
              <a:t>(</a:t>
            </a:r>
            <a:r>
              <a:rPr lang="en-US" altLang="en-US" sz="2000">
                <a:solidFill>
                  <a:srgbClr val="0000FF"/>
                </a:solidFill>
                <a:latin typeface="Arial" panose="020B0604020202020204" pitchFamily="34" charset="0"/>
              </a:rPr>
              <a:t>NAME</a:t>
            </a:r>
            <a:r>
              <a:rPr lang="en-US" altLang="en-US" sz="2000">
                <a:latin typeface="Arial" panose="020B0604020202020204" pitchFamily="34" charset="0"/>
              </a:rPr>
              <a:t> = </a:t>
            </a:r>
            <a:r>
              <a:rPr lang="en-US" altLang="en-US" sz="2000" i="1">
                <a:latin typeface="Arial" panose="020B0604020202020204" pitchFamily="34" charset="0"/>
              </a:rPr>
              <a:t>logical_name</a:t>
            </a:r>
            <a:r>
              <a:rPr lang="en-US" altLang="en-US" sz="2000">
                <a:latin typeface="Arial" panose="020B0604020202020204" pitchFamily="34" charset="0"/>
              </a:rPr>
              <a:t>,</a:t>
            </a:r>
          </a:p>
          <a:p>
            <a:pPr lvl="1" eaLnBrk="1" hangingPunct="1">
              <a:buClr>
                <a:schemeClr val="accent2"/>
              </a:buClr>
              <a:buSzPct val="80000"/>
              <a:buFont typeface="Wingdings" panose="05000000000000000000" pitchFamily="2" charset="2"/>
              <a:buNone/>
            </a:pPr>
            <a:r>
              <a:rPr lang="en-US" altLang="en-US" sz="2000">
                <a:solidFill>
                  <a:srgbClr val="0000FF"/>
                </a:solidFill>
                <a:latin typeface="Arial" panose="020B0604020202020204" pitchFamily="34" charset="0"/>
              </a:rPr>
              <a:t>FILENAME</a:t>
            </a:r>
            <a:r>
              <a:rPr lang="en-US" altLang="en-US" sz="2000">
                <a:latin typeface="Arial" panose="020B0604020202020204" pitchFamily="34" charset="0"/>
              </a:rPr>
              <a:t> = '</a:t>
            </a:r>
            <a:r>
              <a:rPr lang="en-US" altLang="en-US" sz="2000" i="1">
                <a:latin typeface="Arial" panose="020B0604020202020204" pitchFamily="34" charset="0"/>
              </a:rPr>
              <a:t>path\filename</a:t>
            </a:r>
            <a:r>
              <a:rPr lang="en-US" altLang="en-US" sz="2000">
                <a:latin typeface="Arial" panose="020B0604020202020204" pitchFamily="34" charset="0"/>
              </a:rPr>
              <a:t>',</a:t>
            </a:r>
          </a:p>
          <a:p>
            <a:pPr lvl="1" eaLnBrk="1" hangingPunct="1">
              <a:buClr>
                <a:schemeClr val="accent2"/>
              </a:buClr>
              <a:buSzPct val="80000"/>
              <a:buFont typeface="Wingdings" panose="05000000000000000000" pitchFamily="2" charset="2"/>
              <a:buNone/>
            </a:pPr>
            <a:r>
              <a:rPr lang="en-US" altLang="en-US" sz="2000">
                <a:solidFill>
                  <a:srgbClr val="0000FF"/>
                </a:solidFill>
                <a:latin typeface="Arial" panose="020B0604020202020204" pitchFamily="34" charset="0"/>
              </a:rPr>
              <a:t>SIZE</a:t>
            </a:r>
            <a:r>
              <a:rPr lang="en-US" altLang="en-US" sz="2000">
                <a:latin typeface="Arial" panose="020B0604020202020204" pitchFamily="34" charset="0"/>
              </a:rPr>
              <a:t> = </a:t>
            </a:r>
            <a:r>
              <a:rPr lang="en-US" altLang="en-US" sz="2000" i="1">
                <a:latin typeface="Arial" panose="020B0604020202020204" pitchFamily="34" charset="0"/>
              </a:rPr>
              <a:t>size_in_MB</a:t>
            </a:r>
            <a:r>
              <a:rPr lang="en-US" altLang="en-US" sz="2000">
                <a:latin typeface="Arial" panose="020B0604020202020204" pitchFamily="34" charset="0"/>
              </a:rPr>
              <a:t>,</a:t>
            </a:r>
          </a:p>
          <a:p>
            <a:pPr lvl="1" eaLnBrk="1" hangingPunct="1">
              <a:buClr>
                <a:schemeClr val="accent2"/>
              </a:buClr>
              <a:buSzPct val="80000"/>
              <a:buFont typeface="Wingdings" panose="05000000000000000000" pitchFamily="2" charset="2"/>
              <a:buNone/>
            </a:pPr>
            <a:r>
              <a:rPr lang="en-US" altLang="en-US" sz="2000">
                <a:solidFill>
                  <a:srgbClr val="0000FF"/>
                </a:solidFill>
                <a:latin typeface="Arial" panose="020B0604020202020204" pitchFamily="34" charset="0"/>
              </a:rPr>
              <a:t>MAXSIZE </a:t>
            </a:r>
            <a:r>
              <a:rPr lang="en-US" altLang="en-US" sz="2000">
                <a:latin typeface="Arial" panose="020B0604020202020204" pitchFamily="34" charset="0"/>
              </a:rPr>
              <a:t>= </a:t>
            </a:r>
            <a:r>
              <a:rPr lang="en-US" altLang="en-US" sz="2000" i="1">
                <a:latin typeface="Arial" panose="020B0604020202020204" pitchFamily="34" charset="0"/>
              </a:rPr>
              <a:t>size_in_MB </a:t>
            </a:r>
            <a:r>
              <a:rPr lang="en-US" altLang="en-US" sz="2000">
                <a:latin typeface="Arial" panose="020B0604020202020204" pitchFamily="34" charset="0"/>
              </a:rPr>
              <a:t>| UNLIMITED,</a:t>
            </a:r>
          </a:p>
          <a:p>
            <a:pPr lvl="1" eaLnBrk="1" hangingPunct="1">
              <a:buClr>
                <a:schemeClr val="accent2"/>
              </a:buClr>
              <a:buSzPct val="80000"/>
              <a:buFont typeface="Wingdings" panose="05000000000000000000" pitchFamily="2" charset="2"/>
              <a:buNone/>
            </a:pPr>
            <a:r>
              <a:rPr lang="en-US" altLang="en-US" sz="2000">
                <a:solidFill>
                  <a:srgbClr val="0000FF"/>
                </a:solidFill>
                <a:latin typeface="Arial" panose="020B0604020202020204" pitchFamily="34" charset="0"/>
              </a:rPr>
              <a:t>FILEGROWTH </a:t>
            </a:r>
            <a:r>
              <a:rPr lang="en-US" altLang="en-US" sz="2000">
                <a:latin typeface="Arial" panose="020B0604020202020204" pitchFamily="34" charset="0"/>
              </a:rPr>
              <a:t>= </a:t>
            </a:r>
            <a:r>
              <a:rPr lang="en-US" altLang="en-US" sz="2000" i="1">
                <a:latin typeface="Arial" panose="020B0604020202020204" pitchFamily="34" charset="0"/>
              </a:rPr>
              <a:t>%_or_MB</a:t>
            </a:r>
            <a:r>
              <a:rPr lang="en-US" altLang="en-US" sz="2000">
                <a:latin typeface="Arial" panose="020B0604020202020204" pitchFamily="34" charset="0"/>
              </a:rPr>
              <a:t>)</a:t>
            </a:r>
          </a:p>
        </p:txBody>
      </p:sp>
      <p:sp>
        <p:nvSpPr>
          <p:cNvPr id="12292" name="Footer Placeholder 1">
            <a:extLst>
              <a:ext uri="{FF2B5EF4-FFF2-40B4-BE49-F238E27FC236}">
                <a16:creationId xmlns:a16="http://schemas.microsoft.com/office/drawing/2014/main" id="{F1F8388F-687D-4CB9-90BB-A8A16278AC8B}"/>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B7A93-AC9D-4D7C-94A2-CFFFCC4648DB}"/>
              </a:ext>
            </a:extLst>
          </p:cNvPr>
          <p:cNvSpPr>
            <a:spLocks noGrp="1"/>
          </p:cNvSpPr>
          <p:nvPr>
            <p:ph type="title"/>
          </p:nvPr>
        </p:nvSpPr>
        <p:spPr/>
        <p:txBody>
          <a:bodyPr/>
          <a:lstStyle/>
          <a:p>
            <a:pPr>
              <a:defRPr/>
            </a:pPr>
            <a:r>
              <a:rPr lang="en-US" dirty="0" err="1"/>
              <a:t>Hiệu</a:t>
            </a:r>
            <a:r>
              <a:rPr lang="en-US" dirty="0"/>
              <a:t> </a:t>
            </a:r>
            <a:r>
              <a:rPr lang="en-US" dirty="0" err="1"/>
              <a:t>chỉnh</a:t>
            </a:r>
            <a:r>
              <a:rPr lang="en-US" dirty="0"/>
              <a:t> </a:t>
            </a:r>
            <a:r>
              <a:rPr lang="en-US" dirty="0" err="1"/>
              <a:t>cấu</a:t>
            </a:r>
            <a:r>
              <a:rPr lang="en-US" dirty="0"/>
              <a:t> </a:t>
            </a:r>
            <a:r>
              <a:rPr lang="en-US" dirty="0" err="1"/>
              <a:t>trúc</a:t>
            </a:r>
            <a:r>
              <a:rPr lang="en-US" dirty="0"/>
              <a:t> </a:t>
            </a:r>
            <a:r>
              <a:rPr lang="en-US" dirty="0" err="1"/>
              <a:t>bảng</a:t>
            </a:r>
            <a:endParaRPr lang="en-US" dirty="0"/>
          </a:p>
        </p:txBody>
      </p:sp>
      <p:sp>
        <p:nvSpPr>
          <p:cNvPr id="3" name="Content Placeholder 2">
            <a:extLst>
              <a:ext uri="{FF2B5EF4-FFF2-40B4-BE49-F238E27FC236}">
                <a16:creationId xmlns:a16="http://schemas.microsoft.com/office/drawing/2014/main" id="{A1261DFD-B770-4257-B85F-BCE65C8926FB}"/>
              </a:ext>
            </a:extLst>
          </p:cNvPr>
          <p:cNvSpPr>
            <a:spLocks noGrp="1"/>
          </p:cNvSpPr>
          <p:nvPr>
            <p:ph idx="1"/>
          </p:nvPr>
        </p:nvSpPr>
        <p:spPr/>
        <p:txBody>
          <a:bodyPr/>
          <a:lstStyle/>
          <a:p>
            <a:pPr>
              <a:defRPr/>
            </a:pPr>
            <a:r>
              <a:rPr lang="vi-VN" b="1" dirty="0"/>
              <a:t>Thêm ràng buộc</a:t>
            </a:r>
          </a:p>
          <a:p>
            <a:pPr marL="0" indent="-60325">
              <a:buFontTx/>
              <a:buNone/>
              <a:defRPr/>
            </a:pPr>
            <a:r>
              <a:rPr lang="en-US" dirty="0"/>
              <a:t>    </a:t>
            </a:r>
            <a:r>
              <a:rPr lang="vi-VN" dirty="0"/>
              <a:t>Cú pháp:</a:t>
            </a:r>
          </a:p>
        </p:txBody>
      </p:sp>
      <p:sp>
        <p:nvSpPr>
          <p:cNvPr id="5" name="TextBox 4">
            <a:extLst>
              <a:ext uri="{FF2B5EF4-FFF2-40B4-BE49-F238E27FC236}">
                <a16:creationId xmlns:a16="http://schemas.microsoft.com/office/drawing/2014/main" id="{C17776A6-C19E-4CD8-92C5-DCDA2E32D955}"/>
              </a:ext>
            </a:extLst>
          </p:cNvPr>
          <p:cNvSpPr txBox="1"/>
          <p:nvPr/>
        </p:nvSpPr>
        <p:spPr>
          <a:xfrm>
            <a:off x="1143000" y="3373438"/>
            <a:ext cx="6781800" cy="95408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53975" eaLnBrk="1" hangingPunct="1">
              <a:defRPr/>
            </a:pPr>
            <a:r>
              <a:rPr lang="vi-VN" sz="2800" dirty="0"/>
              <a:t>ALTER TABLE &lt;Tên bảng&gt;</a:t>
            </a:r>
          </a:p>
          <a:p>
            <a:pPr marL="53975" eaLnBrk="1" hangingPunct="1">
              <a:defRPr/>
            </a:pPr>
            <a:r>
              <a:rPr lang="vi-VN" sz="2800" b="1" dirty="0">
                <a:solidFill>
                  <a:srgbClr val="C00000"/>
                </a:solidFill>
              </a:rPr>
              <a:t>ADD CONSTRAINT…</a:t>
            </a:r>
            <a:r>
              <a:rPr lang="vi-VN" sz="2800" dirty="0"/>
              <a:t> </a:t>
            </a:r>
            <a:endParaRPr lang="en-US" sz="2800" dirty="0"/>
          </a:p>
        </p:txBody>
      </p:sp>
      <p:sp>
        <p:nvSpPr>
          <p:cNvPr id="69637" name="Footer Placeholder 3">
            <a:extLst>
              <a:ext uri="{FF2B5EF4-FFF2-40B4-BE49-F238E27FC236}">
                <a16:creationId xmlns:a16="http://schemas.microsoft.com/office/drawing/2014/main" id="{FED7F42C-1489-4F80-B9F9-4533074BCEE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4EE194-6E1C-4A77-9E0E-EC25823C1BD9}"/>
              </a:ext>
            </a:extLst>
          </p:cNvPr>
          <p:cNvSpPr>
            <a:spLocks noGrp="1"/>
          </p:cNvSpPr>
          <p:nvPr>
            <p:ph type="title"/>
          </p:nvPr>
        </p:nvSpPr>
        <p:spPr/>
        <p:txBody>
          <a:bodyPr/>
          <a:lstStyle/>
          <a:p>
            <a:pPr>
              <a:defRPr/>
            </a:pPr>
            <a:r>
              <a:rPr lang="en-US" dirty="0" err="1"/>
              <a:t>Hiệu</a:t>
            </a:r>
            <a:r>
              <a:rPr lang="en-US" dirty="0"/>
              <a:t> </a:t>
            </a:r>
            <a:r>
              <a:rPr lang="en-US" dirty="0" err="1"/>
              <a:t>chỉnh</a:t>
            </a:r>
            <a:r>
              <a:rPr lang="en-US" dirty="0"/>
              <a:t> </a:t>
            </a:r>
            <a:r>
              <a:rPr lang="en-US" dirty="0" err="1"/>
              <a:t>cấu</a:t>
            </a:r>
            <a:r>
              <a:rPr lang="en-US" dirty="0"/>
              <a:t> </a:t>
            </a:r>
            <a:r>
              <a:rPr lang="en-US" dirty="0" err="1"/>
              <a:t>trúc</a:t>
            </a:r>
            <a:r>
              <a:rPr lang="en-US" dirty="0"/>
              <a:t> </a:t>
            </a:r>
            <a:r>
              <a:rPr lang="en-US" dirty="0" err="1"/>
              <a:t>bảng</a:t>
            </a:r>
            <a:endParaRPr lang="en-US" dirty="0"/>
          </a:p>
        </p:txBody>
      </p:sp>
      <p:sp>
        <p:nvSpPr>
          <p:cNvPr id="3" name="Content Placeholder 2">
            <a:extLst>
              <a:ext uri="{FF2B5EF4-FFF2-40B4-BE49-F238E27FC236}">
                <a16:creationId xmlns:a16="http://schemas.microsoft.com/office/drawing/2014/main" id="{696E6F56-8AC4-4978-962A-CA7D3A6E2AD4}"/>
              </a:ext>
            </a:extLst>
          </p:cNvPr>
          <p:cNvSpPr>
            <a:spLocks noGrp="1"/>
          </p:cNvSpPr>
          <p:nvPr>
            <p:ph idx="1"/>
          </p:nvPr>
        </p:nvSpPr>
        <p:spPr>
          <a:xfrm>
            <a:off x="982663" y="1905000"/>
            <a:ext cx="7848600" cy="4114800"/>
          </a:xfrm>
        </p:spPr>
        <p:txBody>
          <a:bodyPr/>
          <a:lstStyle/>
          <a:p>
            <a:pPr>
              <a:defRPr/>
            </a:pPr>
            <a:r>
              <a:rPr lang="vi-VN" sz="2400" b="1" dirty="0"/>
              <a:t>Thêm ràng buộc</a:t>
            </a:r>
          </a:p>
          <a:p>
            <a:pPr marL="0" indent="-60325">
              <a:buFontTx/>
              <a:buNone/>
              <a:defRPr/>
            </a:pPr>
            <a:r>
              <a:rPr lang="en-US" sz="2400"/>
              <a:t>    Ví dụ 1</a:t>
            </a:r>
            <a:r>
              <a:rPr lang="vi-VN" sz="2400"/>
              <a:t>:</a:t>
            </a:r>
            <a:endParaRPr lang="vi-VN" sz="2400" dirty="0"/>
          </a:p>
        </p:txBody>
      </p:sp>
      <p:sp>
        <p:nvSpPr>
          <p:cNvPr id="6" name="Rectangle 3">
            <a:extLst>
              <a:ext uri="{FF2B5EF4-FFF2-40B4-BE49-F238E27FC236}">
                <a16:creationId xmlns:a16="http://schemas.microsoft.com/office/drawing/2014/main" id="{917BBB44-F8E1-4B23-8EDF-1E3A57206098}"/>
              </a:ext>
            </a:extLst>
          </p:cNvPr>
          <p:cNvSpPr>
            <a:spLocks noChangeArrowheads="1"/>
          </p:cNvSpPr>
          <p:nvPr/>
        </p:nvSpPr>
        <p:spPr bwMode="auto">
          <a:xfrm>
            <a:off x="1143000" y="2976563"/>
            <a:ext cx="7516813" cy="1219200"/>
          </a:xfrm>
          <a:prstGeom prst="rect">
            <a:avLst/>
          </a:prstGeom>
          <a:solidFill>
            <a:srgbClr val="FFFF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200">
                <a:solidFill>
                  <a:srgbClr val="CC0000"/>
                </a:solidFill>
                <a:cs typeface="Courier New" panose="02070309020205020404" pitchFamily="49" charset="0"/>
              </a:rPr>
              <a:t>CREATE TABLE HoaDon</a:t>
            </a:r>
            <a:endParaRPr lang="en-US" altLang="en-US" sz="2200">
              <a:solidFill>
                <a:srgbClr val="CC0000"/>
              </a:solidFill>
              <a:cs typeface="Times New Roman" panose="02020603050405020304" pitchFamily="18" charset="0"/>
            </a:endParaRPr>
          </a:p>
          <a:p>
            <a:pPr algn="just" eaLnBrk="1" hangingPunct="1">
              <a:buClr>
                <a:schemeClr val="folHlink"/>
              </a:buClr>
              <a:buSzPct val="60000"/>
              <a:buFont typeface="Wingdings" panose="05000000000000000000" pitchFamily="2" charset="2"/>
              <a:buNone/>
            </a:pPr>
            <a:r>
              <a:rPr lang="en-US" altLang="en-US" sz="2200">
                <a:solidFill>
                  <a:srgbClr val="CC0000"/>
                </a:solidFill>
                <a:cs typeface="Courier New" panose="02070309020205020404" pitchFamily="49" charset="0"/>
              </a:rPr>
              <a:t>(MaHD int, LoaiHD Char(1) DEFAULT ‘X’, NgayLap DateTime NOT NULL)</a:t>
            </a:r>
            <a:r>
              <a:rPr lang="en-US" altLang="en-US" sz="2200">
                <a:solidFill>
                  <a:srgbClr val="CC0000"/>
                </a:solidFill>
              </a:rPr>
              <a:t> </a:t>
            </a:r>
          </a:p>
        </p:txBody>
      </p:sp>
      <p:sp>
        <p:nvSpPr>
          <p:cNvPr id="7" name="Rectangle 6">
            <a:extLst>
              <a:ext uri="{FF2B5EF4-FFF2-40B4-BE49-F238E27FC236}">
                <a16:creationId xmlns:a16="http://schemas.microsoft.com/office/drawing/2014/main" id="{C9F40AB1-192E-4F42-9053-056E4933CB9A}"/>
              </a:ext>
            </a:extLst>
          </p:cNvPr>
          <p:cNvSpPr>
            <a:spLocks noChangeArrowheads="1"/>
          </p:cNvSpPr>
          <p:nvPr/>
        </p:nvSpPr>
        <p:spPr bwMode="auto">
          <a:xfrm>
            <a:off x="1173163" y="4446588"/>
            <a:ext cx="7467600" cy="2362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200">
                <a:cs typeface="Courier New" panose="02070309020205020404" pitchFamily="49" charset="0"/>
              </a:rPr>
              <a:t>	ALTER TABLE HoaDon</a:t>
            </a:r>
            <a:endParaRPr lang="en-US" altLang="en-US" sz="2200">
              <a:cs typeface="Times New Roman" panose="02020603050405020304" pitchFamily="18" charset="0"/>
            </a:endParaRPr>
          </a:p>
          <a:p>
            <a:pPr algn="just" eaLnBrk="1" hangingPunct="1">
              <a:buClr>
                <a:schemeClr val="folHlink"/>
              </a:buClr>
              <a:buSzPct val="60000"/>
              <a:buFont typeface="Wingdings" panose="05000000000000000000" pitchFamily="2" charset="2"/>
              <a:buNone/>
            </a:pPr>
            <a:r>
              <a:rPr lang="en-US" altLang="en-US" sz="2200">
                <a:cs typeface="Courier New" panose="02070309020205020404" pitchFamily="49" charset="0"/>
              </a:rPr>
              <a:t>	ADD DEFAULT Getdate() FOR NgayLap</a:t>
            </a:r>
          </a:p>
          <a:p>
            <a:pPr algn="just" eaLnBrk="1" hangingPunct="1">
              <a:buClr>
                <a:schemeClr val="folHlink"/>
              </a:buClr>
              <a:buSzPct val="60000"/>
              <a:buFont typeface="Wingdings" panose="05000000000000000000" pitchFamily="2" charset="2"/>
              <a:buNone/>
            </a:pPr>
            <a:r>
              <a:rPr lang="en-US" altLang="en-US" sz="2200">
                <a:cs typeface="Courier New" panose="02070309020205020404" pitchFamily="49" charset="0"/>
              </a:rPr>
              <a:t>Hay </a:t>
            </a:r>
          </a:p>
          <a:p>
            <a:pPr eaLnBrk="1" hangingPunct="1">
              <a:spcBef>
                <a:spcPct val="0"/>
              </a:spcBef>
              <a:buFontTx/>
              <a:buNone/>
            </a:pPr>
            <a:r>
              <a:rPr lang="en-US" altLang="en-US" sz="2200"/>
              <a:t> 	ALTER TABLE HoaDon</a:t>
            </a:r>
          </a:p>
          <a:p>
            <a:pPr eaLnBrk="1" hangingPunct="1">
              <a:spcBef>
                <a:spcPct val="0"/>
              </a:spcBef>
              <a:buFontTx/>
              <a:buNone/>
            </a:pPr>
            <a:r>
              <a:rPr lang="en-US" altLang="en-US" sz="2200"/>
              <a:t>	ADD CONSTRAINT Ngay_DF DEFAULT 	Getdate() FOR NgayLap</a:t>
            </a:r>
          </a:p>
          <a:p>
            <a:pPr algn="just" eaLnBrk="1" hangingPunct="1">
              <a:buClr>
                <a:schemeClr val="folHlink"/>
              </a:buClr>
              <a:buSzPct val="60000"/>
              <a:buFont typeface="Wingdings" panose="05000000000000000000" pitchFamily="2" charset="2"/>
              <a:buNone/>
            </a:pPr>
            <a:endParaRPr lang="en-US" altLang="en-US" sz="2200"/>
          </a:p>
        </p:txBody>
      </p:sp>
      <p:sp>
        <p:nvSpPr>
          <p:cNvPr id="70662" name="Footer Placeholder 3">
            <a:extLst>
              <a:ext uri="{FF2B5EF4-FFF2-40B4-BE49-F238E27FC236}">
                <a16:creationId xmlns:a16="http://schemas.microsoft.com/office/drawing/2014/main" id="{AF0B070B-DF0D-4246-8474-2CB6A7EA9A3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autoUpdateAnimBg="0"/>
      <p:bldP spid="7" grpId="0" animBg="1" autoUpdateAnimBg="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B5DD4-3BD4-4455-9997-1A51E0BFD39D}"/>
              </a:ext>
            </a:extLst>
          </p:cNvPr>
          <p:cNvSpPr>
            <a:spLocks noGrp="1"/>
          </p:cNvSpPr>
          <p:nvPr>
            <p:ph type="title"/>
          </p:nvPr>
        </p:nvSpPr>
        <p:spPr/>
        <p:txBody>
          <a:bodyPr/>
          <a:lstStyle/>
          <a:p>
            <a:pPr>
              <a:defRPr/>
            </a:pPr>
            <a:r>
              <a:rPr lang="en-US" dirty="0" err="1"/>
              <a:t>Hiệu</a:t>
            </a:r>
            <a:r>
              <a:rPr lang="en-US" dirty="0"/>
              <a:t> </a:t>
            </a:r>
            <a:r>
              <a:rPr lang="en-US" dirty="0" err="1"/>
              <a:t>chỉnh</a:t>
            </a:r>
            <a:r>
              <a:rPr lang="en-US" dirty="0"/>
              <a:t> </a:t>
            </a:r>
            <a:r>
              <a:rPr lang="en-US" dirty="0" err="1"/>
              <a:t>cấu</a:t>
            </a:r>
            <a:r>
              <a:rPr lang="en-US" dirty="0"/>
              <a:t> </a:t>
            </a:r>
            <a:r>
              <a:rPr lang="en-US" dirty="0" err="1"/>
              <a:t>trúc</a:t>
            </a:r>
            <a:r>
              <a:rPr lang="en-US" dirty="0"/>
              <a:t> </a:t>
            </a:r>
            <a:r>
              <a:rPr lang="en-US" dirty="0" err="1"/>
              <a:t>bảng</a:t>
            </a:r>
            <a:endParaRPr lang="en-US" dirty="0"/>
          </a:p>
        </p:txBody>
      </p:sp>
      <p:sp>
        <p:nvSpPr>
          <p:cNvPr id="3" name="Content Placeholder 2">
            <a:extLst>
              <a:ext uri="{FF2B5EF4-FFF2-40B4-BE49-F238E27FC236}">
                <a16:creationId xmlns:a16="http://schemas.microsoft.com/office/drawing/2014/main" id="{4E547151-9262-4E95-875F-6C7B10C257E2}"/>
              </a:ext>
            </a:extLst>
          </p:cNvPr>
          <p:cNvSpPr>
            <a:spLocks noGrp="1"/>
          </p:cNvSpPr>
          <p:nvPr>
            <p:ph idx="1"/>
          </p:nvPr>
        </p:nvSpPr>
        <p:spPr>
          <a:xfrm>
            <a:off x="982663" y="1905000"/>
            <a:ext cx="7848600" cy="4114800"/>
          </a:xfrm>
        </p:spPr>
        <p:txBody>
          <a:bodyPr/>
          <a:lstStyle/>
          <a:p>
            <a:pPr>
              <a:defRPr/>
            </a:pPr>
            <a:r>
              <a:rPr lang="vi-VN" sz="2400" b="1" dirty="0"/>
              <a:t>Thêm ràng buộc</a:t>
            </a:r>
          </a:p>
          <a:p>
            <a:pPr marL="0" indent="-60325">
              <a:buFontTx/>
              <a:buNone/>
              <a:defRPr/>
            </a:pPr>
            <a:r>
              <a:rPr lang="en-US" sz="2400"/>
              <a:t>    Ví dụ 2</a:t>
            </a:r>
            <a:r>
              <a:rPr lang="vi-VN" sz="2400"/>
              <a:t>:</a:t>
            </a:r>
            <a:endParaRPr lang="vi-VN" sz="2400" dirty="0"/>
          </a:p>
        </p:txBody>
      </p:sp>
      <p:sp>
        <p:nvSpPr>
          <p:cNvPr id="8" name="Content Placeholder 2">
            <a:extLst>
              <a:ext uri="{FF2B5EF4-FFF2-40B4-BE49-F238E27FC236}">
                <a16:creationId xmlns:a16="http://schemas.microsoft.com/office/drawing/2014/main" id="{ED6F00A6-A617-449A-B23D-696A1BB68FEE}"/>
              </a:ext>
            </a:extLst>
          </p:cNvPr>
          <p:cNvSpPr txBox="1">
            <a:spLocks/>
          </p:cNvSpPr>
          <p:nvPr/>
        </p:nvSpPr>
        <p:spPr bwMode="auto">
          <a:xfrm>
            <a:off x="793750" y="2667000"/>
            <a:ext cx="8077200" cy="4724400"/>
          </a:xfrm>
          <a:prstGeom prst="rect">
            <a:avLst/>
          </a:prstGeom>
          <a:noFill/>
          <a:ln>
            <a:noFill/>
          </a:ln>
          <a:effectLst/>
        </p:spPr>
        <p:txBody>
          <a:bodyPr lIns="182880" tIns="91440"/>
          <a:lstStyle>
            <a:lvl1pPr marL="342900" indent="-342900" algn="l" rtl="0" eaLnBrk="0" fontAlgn="base" hangingPunct="0">
              <a:spcBef>
                <a:spcPct val="20000"/>
              </a:spcBef>
              <a:spcAft>
                <a:spcPct val="0"/>
              </a:spcAft>
              <a:buChar char="•"/>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har char="•"/>
              <a:defRPr sz="2400">
                <a:solidFill>
                  <a:schemeClr val="tx1"/>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har char="»"/>
              <a:defRPr sz="2000">
                <a:solidFill>
                  <a:schemeClr val="tx1"/>
                </a:solidFill>
                <a:effectLst>
                  <a:outerShdw blurRad="38100" dist="38100" dir="2700000" algn="tl">
                    <a:srgbClr val="C0C0C0"/>
                  </a:outerShdw>
                </a:effectLst>
                <a:latin typeface="+mn-lt"/>
              </a:defRPr>
            </a:lvl5pPr>
            <a:lvl6pPr marL="25146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6pPr>
            <a:lvl7pPr marL="29718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7pPr>
            <a:lvl8pPr marL="34290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8pPr>
            <a:lvl9pPr marL="38862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9pPr>
          </a:lstStyle>
          <a:p>
            <a:pPr algn="just" eaLnBrk="1" hangingPunct="1">
              <a:buFont typeface="Wingdings" pitchFamily="2" charset="2"/>
              <a:buNone/>
              <a:defRPr/>
            </a:pPr>
            <a:r>
              <a:rPr lang="en-US" altLang="en-US" sz="2400" kern="0"/>
              <a:t>	CREATE TABLE NhanVien</a:t>
            </a:r>
          </a:p>
          <a:p>
            <a:pPr algn="just" eaLnBrk="1" hangingPunct="1">
              <a:buFont typeface="Wingdings" pitchFamily="2" charset="2"/>
              <a:buNone/>
              <a:defRPr/>
            </a:pPr>
            <a:r>
              <a:rPr lang="en-US" altLang="en-US" sz="2400" kern="0"/>
              <a:t>	(MaNV char(4) CHECK (Manv LIKE '[0-9][0-9][0- 9][0-9]‘, Hoten Varchar(40), LCB int CHECK (LCB BETWEEN 0 AND 50000, HSPC real, Thanhpho varchar(10) CONSTRAINT chkCity CHECK(Thanhpho IN ('Berkeley', 'Boston', 'Chicago', ' Dallas‘))</a:t>
            </a:r>
          </a:p>
          <a:p>
            <a:pPr algn="just" eaLnBrk="1" hangingPunct="1">
              <a:defRPr/>
            </a:pPr>
            <a:r>
              <a:rPr lang="en-US" altLang="en-US" sz="2400" b="1" kern="0"/>
              <a:t>Hay</a:t>
            </a:r>
            <a:endParaRPr lang="en-US" altLang="en-US" sz="2400" kern="0"/>
          </a:p>
          <a:p>
            <a:pPr algn="just" eaLnBrk="1" hangingPunct="1">
              <a:buFont typeface="Wingdings" pitchFamily="2" charset="2"/>
              <a:buNone/>
              <a:defRPr/>
            </a:pPr>
            <a:r>
              <a:rPr lang="en-US" altLang="en-US" sz="2400" kern="0"/>
              <a:t>	ALTER TABLE Nhanvien</a:t>
            </a:r>
          </a:p>
          <a:p>
            <a:pPr algn="just" eaLnBrk="1" hangingPunct="1">
              <a:buFont typeface="Wingdings" pitchFamily="2" charset="2"/>
              <a:buNone/>
              <a:defRPr/>
            </a:pPr>
            <a:r>
              <a:rPr lang="en-US" altLang="en-US" sz="2400" kern="0"/>
              <a:t>		ADD CONSTRAINT NV_HSPC </a:t>
            </a:r>
          </a:p>
          <a:p>
            <a:pPr algn="just" eaLnBrk="1" hangingPunct="1">
              <a:buFont typeface="Wingdings" pitchFamily="2" charset="2"/>
              <a:buNone/>
              <a:defRPr/>
            </a:pPr>
            <a:r>
              <a:rPr lang="en-US" altLang="en-US" sz="2400" kern="0"/>
              <a:t>			CHECK (HSPC&gt;=0.1 AND HSPC&lt;0.5)</a:t>
            </a:r>
          </a:p>
        </p:txBody>
      </p:sp>
      <p:sp>
        <p:nvSpPr>
          <p:cNvPr id="71685" name="Footer Placeholder 3">
            <a:extLst>
              <a:ext uri="{FF2B5EF4-FFF2-40B4-BE49-F238E27FC236}">
                <a16:creationId xmlns:a16="http://schemas.microsoft.com/office/drawing/2014/main" id="{44110374-7E42-4691-878A-14210C1BEEB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B6890-07E6-4A1A-AF81-AB93BC49D653}"/>
              </a:ext>
            </a:extLst>
          </p:cNvPr>
          <p:cNvSpPr>
            <a:spLocks noGrp="1"/>
          </p:cNvSpPr>
          <p:nvPr>
            <p:ph type="title"/>
          </p:nvPr>
        </p:nvSpPr>
        <p:spPr/>
        <p:txBody>
          <a:bodyPr/>
          <a:lstStyle/>
          <a:p>
            <a:pPr>
              <a:defRPr/>
            </a:pPr>
            <a:r>
              <a:rPr lang="en-US" dirty="0" err="1"/>
              <a:t>Hiệu</a:t>
            </a:r>
            <a:r>
              <a:rPr lang="en-US" dirty="0"/>
              <a:t> </a:t>
            </a:r>
            <a:r>
              <a:rPr lang="en-US" dirty="0" err="1"/>
              <a:t>chỉnh</a:t>
            </a:r>
            <a:r>
              <a:rPr lang="en-US" dirty="0"/>
              <a:t> </a:t>
            </a:r>
            <a:r>
              <a:rPr lang="en-US" dirty="0" err="1"/>
              <a:t>cấu</a:t>
            </a:r>
            <a:r>
              <a:rPr lang="en-US" dirty="0"/>
              <a:t> </a:t>
            </a:r>
            <a:r>
              <a:rPr lang="en-US" dirty="0" err="1"/>
              <a:t>trúc</a:t>
            </a:r>
            <a:r>
              <a:rPr lang="en-US" dirty="0"/>
              <a:t> </a:t>
            </a:r>
            <a:r>
              <a:rPr lang="en-US" dirty="0" err="1"/>
              <a:t>bảng</a:t>
            </a:r>
            <a:endParaRPr lang="en-US" dirty="0"/>
          </a:p>
        </p:txBody>
      </p:sp>
      <p:sp>
        <p:nvSpPr>
          <p:cNvPr id="3" name="Content Placeholder 2">
            <a:extLst>
              <a:ext uri="{FF2B5EF4-FFF2-40B4-BE49-F238E27FC236}">
                <a16:creationId xmlns:a16="http://schemas.microsoft.com/office/drawing/2014/main" id="{1F76D60C-25CA-4C0D-A15F-58333A6F3ACB}"/>
              </a:ext>
            </a:extLst>
          </p:cNvPr>
          <p:cNvSpPr>
            <a:spLocks noGrp="1"/>
          </p:cNvSpPr>
          <p:nvPr>
            <p:ph idx="1"/>
          </p:nvPr>
        </p:nvSpPr>
        <p:spPr>
          <a:xfrm>
            <a:off x="982663" y="1905000"/>
            <a:ext cx="7848600" cy="4114800"/>
          </a:xfrm>
        </p:spPr>
        <p:txBody>
          <a:bodyPr/>
          <a:lstStyle/>
          <a:p>
            <a:pPr>
              <a:defRPr/>
            </a:pPr>
            <a:r>
              <a:rPr lang="vi-VN" sz="2400" b="1" dirty="0"/>
              <a:t>Thêm ràng buộc</a:t>
            </a:r>
          </a:p>
          <a:p>
            <a:pPr marL="0" indent="-60325">
              <a:buFontTx/>
              <a:buNone/>
              <a:defRPr/>
            </a:pPr>
            <a:r>
              <a:rPr lang="en-US" sz="2400"/>
              <a:t>    Ví dụ 2</a:t>
            </a:r>
            <a:r>
              <a:rPr lang="vi-VN" sz="2400"/>
              <a:t>:</a:t>
            </a:r>
            <a:endParaRPr lang="vi-VN" sz="2400" dirty="0"/>
          </a:p>
        </p:txBody>
      </p:sp>
      <p:sp>
        <p:nvSpPr>
          <p:cNvPr id="8" name="Content Placeholder 2">
            <a:extLst>
              <a:ext uri="{FF2B5EF4-FFF2-40B4-BE49-F238E27FC236}">
                <a16:creationId xmlns:a16="http://schemas.microsoft.com/office/drawing/2014/main" id="{DC2E5BEC-3056-4252-8935-600BA5182E12}"/>
              </a:ext>
            </a:extLst>
          </p:cNvPr>
          <p:cNvSpPr txBox="1">
            <a:spLocks/>
          </p:cNvSpPr>
          <p:nvPr/>
        </p:nvSpPr>
        <p:spPr bwMode="auto">
          <a:xfrm>
            <a:off x="793750" y="2667000"/>
            <a:ext cx="8077200" cy="4724400"/>
          </a:xfrm>
          <a:prstGeom prst="rect">
            <a:avLst/>
          </a:prstGeom>
          <a:noFill/>
          <a:ln>
            <a:noFill/>
          </a:ln>
          <a:effectLst/>
        </p:spPr>
        <p:txBody>
          <a:bodyPr lIns="182880" tIns="91440"/>
          <a:lstStyle>
            <a:lvl1pPr marL="342900" indent="-342900" algn="l" rtl="0" eaLnBrk="0" fontAlgn="base" hangingPunct="0">
              <a:spcBef>
                <a:spcPct val="20000"/>
              </a:spcBef>
              <a:spcAft>
                <a:spcPct val="0"/>
              </a:spcAft>
              <a:buChar char="•"/>
              <a:defRPr sz="3200">
                <a:solidFill>
                  <a:schemeClr val="tx1"/>
                </a:solidFill>
                <a:effectLst>
                  <a:outerShdw blurRad="38100" dist="38100" dir="2700000" algn="tl">
                    <a:srgbClr val="C0C0C0"/>
                  </a:outerShdw>
                </a:effectLst>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effectLst>
                  <a:outerShdw blurRad="38100" dist="38100" dir="2700000" algn="tl">
                    <a:srgbClr val="C0C0C0"/>
                  </a:outerShdw>
                </a:effectLst>
                <a:latin typeface="+mn-lt"/>
              </a:defRPr>
            </a:lvl2pPr>
            <a:lvl3pPr marL="1143000" indent="-228600" algn="l" rtl="0" eaLnBrk="0" fontAlgn="base" hangingPunct="0">
              <a:spcBef>
                <a:spcPct val="20000"/>
              </a:spcBef>
              <a:spcAft>
                <a:spcPct val="0"/>
              </a:spcAft>
              <a:buChar char="•"/>
              <a:defRPr sz="2400">
                <a:solidFill>
                  <a:schemeClr val="tx1"/>
                </a:solidFill>
                <a:effectLst>
                  <a:outerShdw blurRad="38100" dist="38100" dir="2700000" algn="tl">
                    <a:srgbClr val="C0C0C0"/>
                  </a:outerShdw>
                </a:effectLst>
                <a:latin typeface="+mn-lt"/>
              </a:defRPr>
            </a:lvl3pPr>
            <a:lvl4pPr marL="1600200" indent="-228600" algn="l" rtl="0" eaLnBrk="0" fontAlgn="base" hangingPunct="0">
              <a:spcBef>
                <a:spcPct val="20000"/>
              </a:spcBef>
              <a:spcAft>
                <a:spcPct val="0"/>
              </a:spcAft>
              <a:buChar char="–"/>
              <a:defRPr sz="2000">
                <a:solidFill>
                  <a:schemeClr val="tx1"/>
                </a:solidFill>
                <a:effectLst>
                  <a:outerShdw blurRad="38100" dist="38100" dir="2700000" algn="tl">
                    <a:srgbClr val="C0C0C0"/>
                  </a:outerShdw>
                </a:effectLst>
                <a:latin typeface="+mn-lt"/>
              </a:defRPr>
            </a:lvl4pPr>
            <a:lvl5pPr marL="2057400" indent="-228600" algn="l" rtl="0" eaLnBrk="0" fontAlgn="base" hangingPunct="0">
              <a:spcBef>
                <a:spcPct val="20000"/>
              </a:spcBef>
              <a:spcAft>
                <a:spcPct val="0"/>
              </a:spcAft>
              <a:buChar char="»"/>
              <a:defRPr sz="2000">
                <a:solidFill>
                  <a:schemeClr val="tx1"/>
                </a:solidFill>
                <a:effectLst>
                  <a:outerShdw blurRad="38100" dist="38100" dir="2700000" algn="tl">
                    <a:srgbClr val="C0C0C0"/>
                  </a:outerShdw>
                </a:effectLst>
                <a:latin typeface="+mn-lt"/>
              </a:defRPr>
            </a:lvl5pPr>
            <a:lvl6pPr marL="25146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6pPr>
            <a:lvl7pPr marL="29718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7pPr>
            <a:lvl8pPr marL="34290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8pPr>
            <a:lvl9pPr marL="3886200" indent="-228600" algn="l" rtl="0" fontAlgn="base">
              <a:spcBef>
                <a:spcPct val="20000"/>
              </a:spcBef>
              <a:spcAft>
                <a:spcPct val="0"/>
              </a:spcAft>
              <a:buChar char="»"/>
              <a:defRPr sz="2000">
                <a:solidFill>
                  <a:schemeClr val="tx1"/>
                </a:solidFill>
                <a:effectLst>
                  <a:outerShdw blurRad="38100" dist="38100" dir="2700000" algn="tl">
                    <a:srgbClr val="C0C0C0"/>
                  </a:outerShdw>
                </a:effectLst>
                <a:latin typeface="+mn-lt"/>
              </a:defRPr>
            </a:lvl9pPr>
          </a:lstStyle>
          <a:p>
            <a:pPr algn="just" eaLnBrk="1" hangingPunct="1">
              <a:buFont typeface="Wingdings" pitchFamily="2" charset="2"/>
              <a:buNone/>
              <a:defRPr/>
            </a:pPr>
            <a:r>
              <a:rPr lang="en-US" altLang="en-US" sz="2400" kern="0"/>
              <a:t>	CREATE TABLE NhanVien</a:t>
            </a:r>
          </a:p>
          <a:p>
            <a:pPr algn="just" eaLnBrk="1" hangingPunct="1">
              <a:buFont typeface="Wingdings" pitchFamily="2" charset="2"/>
              <a:buNone/>
              <a:defRPr/>
            </a:pPr>
            <a:r>
              <a:rPr lang="en-US" altLang="en-US" sz="2400" kern="0"/>
              <a:t>	(MaNV char(4) CHECK (Manv LIKE '[0-9][0-9][0- 9][0-9]‘, Hoten Varchar(40), LCB int CHECK (LCB BETWEEN 0 AND 50000, HSPC real, Thanhpho varchar(10) CONSTRAINT chkCity CHECK(Thanhpho IN ('Berkeley', 'Boston', 'Chicago', ' Dallas‘))</a:t>
            </a:r>
          </a:p>
          <a:p>
            <a:pPr algn="just" eaLnBrk="1" hangingPunct="1">
              <a:defRPr/>
            </a:pPr>
            <a:r>
              <a:rPr lang="en-US" altLang="en-US" sz="2400" b="1" kern="0"/>
              <a:t>Hay</a:t>
            </a:r>
            <a:endParaRPr lang="en-US" altLang="en-US" sz="2400" kern="0"/>
          </a:p>
          <a:p>
            <a:pPr algn="just" eaLnBrk="1" hangingPunct="1">
              <a:buFont typeface="Wingdings" pitchFamily="2" charset="2"/>
              <a:buNone/>
              <a:defRPr/>
            </a:pPr>
            <a:r>
              <a:rPr lang="en-US" altLang="en-US" sz="2400" kern="0"/>
              <a:t>	ALTER TABLE Nhanvien</a:t>
            </a:r>
          </a:p>
          <a:p>
            <a:pPr algn="just" eaLnBrk="1" hangingPunct="1">
              <a:buFont typeface="Wingdings" pitchFamily="2" charset="2"/>
              <a:buNone/>
              <a:defRPr/>
            </a:pPr>
            <a:r>
              <a:rPr lang="en-US" altLang="en-US" sz="2400" kern="0"/>
              <a:t>		ADD CONSTRAINT NV_HSPC </a:t>
            </a:r>
          </a:p>
          <a:p>
            <a:pPr algn="just" eaLnBrk="1" hangingPunct="1">
              <a:buFont typeface="Wingdings" pitchFamily="2" charset="2"/>
              <a:buNone/>
              <a:defRPr/>
            </a:pPr>
            <a:r>
              <a:rPr lang="en-US" altLang="en-US" sz="2400" kern="0"/>
              <a:t>			CHECK (HSPC&gt;=0.1 AND HSPC&lt;0.5)</a:t>
            </a:r>
          </a:p>
        </p:txBody>
      </p:sp>
      <p:sp>
        <p:nvSpPr>
          <p:cNvPr id="72709" name="Footer Placeholder 3">
            <a:extLst>
              <a:ext uri="{FF2B5EF4-FFF2-40B4-BE49-F238E27FC236}">
                <a16:creationId xmlns:a16="http://schemas.microsoft.com/office/drawing/2014/main" id="{003BCE75-2524-4E57-A721-342F4A79F02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FBFC4-FDE7-4AF8-A009-F36F0076DFA2}"/>
              </a:ext>
            </a:extLst>
          </p:cNvPr>
          <p:cNvSpPr>
            <a:spLocks noGrp="1"/>
          </p:cNvSpPr>
          <p:nvPr>
            <p:ph type="title"/>
          </p:nvPr>
        </p:nvSpPr>
        <p:spPr/>
        <p:txBody>
          <a:bodyPr/>
          <a:lstStyle/>
          <a:p>
            <a:pPr>
              <a:defRPr/>
            </a:pPr>
            <a:r>
              <a:rPr lang="en-US" dirty="0" err="1"/>
              <a:t>Hiệu</a:t>
            </a:r>
            <a:r>
              <a:rPr lang="en-US" dirty="0"/>
              <a:t> </a:t>
            </a:r>
            <a:r>
              <a:rPr lang="en-US" dirty="0" err="1"/>
              <a:t>chỉnh</a:t>
            </a:r>
            <a:r>
              <a:rPr lang="en-US" dirty="0"/>
              <a:t> </a:t>
            </a:r>
            <a:r>
              <a:rPr lang="en-US" dirty="0" err="1"/>
              <a:t>cấu</a:t>
            </a:r>
            <a:r>
              <a:rPr lang="en-US" dirty="0"/>
              <a:t> </a:t>
            </a:r>
            <a:r>
              <a:rPr lang="en-US" dirty="0" err="1"/>
              <a:t>trúc</a:t>
            </a:r>
            <a:r>
              <a:rPr lang="en-US" dirty="0"/>
              <a:t> </a:t>
            </a:r>
            <a:r>
              <a:rPr lang="en-US" dirty="0" err="1"/>
              <a:t>bảng</a:t>
            </a:r>
            <a:endParaRPr lang="en-US" dirty="0"/>
          </a:p>
        </p:txBody>
      </p:sp>
      <p:sp>
        <p:nvSpPr>
          <p:cNvPr id="3" name="Content Placeholder 2">
            <a:extLst>
              <a:ext uri="{FF2B5EF4-FFF2-40B4-BE49-F238E27FC236}">
                <a16:creationId xmlns:a16="http://schemas.microsoft.com/office/drawing/2014/main" id="{7E6E2FC3-CDD6-470B-85E7-2389516473BD}"/>
              </a:ext>
            </a:extLst>
          </p:cNvPr>
          <p:cNvSpPr>
            <a:spLocks noGrp="1"/>
          </p:cNvSpPr>
          <p:nvPr>
            <p:ph idx="1"/>
          </p:nvPr>
        </p:nvSpPr>
        <p:spPr/>
        <p:txBody>
          <a:bodyPr>
            <a:normAutofit/>
          </a:bodyPr>
          <a:lstStyle/>
          <a:p>
            <a:pPr>
              <a:defRPr/>
            </a:pPr>
            <a:r>
              <a:rPr lang="vi-VN" b="1" dirty="0"/>
              <a:t>Xóa ràng buộc</a:t>
            </a:r>
          </a:p>
          <a:p>
            <a:pPr marL="0" indent="-60325">
              <a:buFontTx/>
              <a:buNone/>
              <a:defRPr/>
            </a:pPr>
            <a:r>
              <a:rPr lang="en-US"/>
              <a:t>    </a:t>
            </a:r>
            <a:r>
              <a:rPr lang="vi-VN"/>
              <a:t>Cú pháp:</a:t>
            </a:r>
            <a:endParaRPr lang="en-US"/>
          </a:p>
          <a:p>
            <a:pPr marL="0" indent="-60325">
              <a:buFontTx/>
              <a:buNone/>
              <a:defRPr/>
            </a:pPr>
            <a:endParaRPr lang="en-US"/>
          </a:p>
          <a:p>
            <a:pPr marL="0" indent="-60325">
              <a:buFontTx/>
              <a:buNone/>
              <a:defRPr/>
            </a:pPr>
            <a:endParaRPr lang="en-US"/>
          </a:p>
          <a:p>
            <a:pPr marL="0" indent="-60325">
              <a:buFontTx/>
              <a:buNone/>
              <a:defRPr/>
            </a:pPr>
            <a:r>
              <a:rPr lang="en-US"/>
              <a:t>    Ví dụ</a:t>
            </a:r>
          </a:p>
          <a:p>
            <a:pPr marL="0" indent="-60325">
              <a:buFontTx/>
              <a:buNone/>
              <a:defRPr/>
            </a:pPr>
            <a:endParaRPr lang="vi-VN" dirty="0"/>
          </a:p>
        </p:txBody>
      </p:sp>
      <p:sp>
        <p:nvSpPr>
          <p:cNvPr id="6" name="TextBox 5">
            <a:extLst>
              <a:ext uri="{FF2B5EF4-FFF2-40B4-BE49-F238E27FC236}">
                <a16:creationId xmlns:a16="http://schemas.microsoft.com/office/drawing/2014/main" id="{09BDEB9F-2088-41E9-9528-05C5162CB6D3}"/>
              </a:ext>
            </a:extLst>
          </p:cNvPr>
          <p:cNvSpPr txBox="1"/>
          <p:nvPr/>
        </p:nvSpPr>
        <p:spPr>
          <a:xfrm>
            <a:off x="1295400" y="3276600"/>
            <a:ext cx="7239000" cy="954088"/>
          </a:xfrm>
          <a:prstGeom prst="rect">
            <a:avLst/>
          </a:prstGeom>
        </p:spPr>
        <p:style>
          <a:lnRef idx="2">
            <a:schemeClr val="accent1"/>
          </a:lnRef>
          <a:fillRef idx="1">
            <a:schemeClr val="lt1"/>
          </a:fillRef>
          <a:effectRef idx="0">
            <a:schemeClr val="accent1"/>
          </a:effectRef>
          <a:fontRef idx="minor">
            <a:schemeClr val="dk1"/>
          </a:fontRef>
        </p:style>
        <p:txBody>
          <a:bodyPr>
            <a:spAutoFit/>
          </a:bodyPr>
          <a:lstStyle/>
          <a:p>
            <a:pPr marL="711200" indent="-711200" eaLnBrk="1" hangingPunct="1">
              <a:buFont typeface="Wingdings" pitchFamily="2" charset="2"/>
              <a:buNone/>
              <a:defRPr/>
            </a:pPr>
            <a:r>
              <a:rPr lang="en-US" sz="2800" b="1" dirty="0">
                <a:solidFill>
                  <a:srgbClr val="C00000"/>
                </a:solidFill>
                <a:latin typeface="Cambria" pitchFamily="18" charset="0"/>
              </a:rPr>
              <a:t>ALTER TABLE  </a:t>
            </a:r>
            <a:r>
              <a:rPr lang="en-US" sz="2800" dirty="0">
                <a:latin typeface="Cambria" pitchFamily="18" charset="0"/>
              </a:rPr>
              <a:t>&lt;</a:t>
            </a:r>
            <a:r>
              <a:rPr lang="en-US" sz="2800" dirty="0" err="1">
                <a:latin typeface="Cambria" pitchFamily="18" charset="0"/>
              </a:rPr>
              <a:t>Tên</a:t>
            </a:r>
            <a:r>
              <a:rPr lang="en-US" sz="2800" dirty="0">
                <a:latin typeface="Cambria" pitchFamily="18" charset="0"/>
              </a:rPr>
              <a:t> </a:t>
            </a:r>
            <a:r>
              <a:rPr lang="en-US" sz="2800" dirty="0" err="1">
                <a:latin typeface="Cambria" pitchFamily="18" charset="0"/>
              </a:rPr>
              <a:t>bảng</a:t>
            </a:r>
            <a:r>
              <a:rPr lang="en-US" sz="2800" dirty="0">
                <a:latin typeface="Cambria" pitchFamily="18" charset="0"/>
              </a:rPr>
              <a:t>&gt;</a:t>
            </a:r>
          </a:p>
          <a:p>
            <a:pPr marL="711200" indent="-711200" eaLnBrk="1" hangingPunct="1">
              <a:buFont typeface="Wingdings" pitchFamily="2" charset="2"/>
              <a:buNone/>
              <a:defRPr/>
            </a:pPr>
            <a:r>
              <a:rPr lang="en-US" sz="2800" dirty="0">
                <a:latin typeface="Cambria" pitchFamily="18" charset="0"/>
              </a:rPr>
              <a:t>	</a:t>
            </a:r>
            <a:r>
              <a:rPr lang="en-US" sz="2800" b="1" dirty="0">
                <a:solidFill>
                  <a:srgbClr val="0000CC"/>
                </a:solidFill>
                <a:latin typeface="Cambria" pitchFamily="18" charset="0"/>
              </a:rPr>
              <a:t>DROP CONSTRAINT </a:t>
            </a:r>
            <a:r>
              <a:rPr lang="en-US" sz="2800" dirty="0">
                <a:solidFill>
                  <a:srgbClr val="7030A0"/>
                </a:solidFill>
                <a:latin typeface="Cambria" pitchFamily="18" charset="0"/>
              </a:rPr>
              <a:t>Constraint_name</a:t>
            </a:r>
          </a:p>
        </p:txBody>
      </p:sp>
      <p:sp>
        <p:nvSpPr>
          <p:cNvPr id="73733" name="Rectangle 3">
            <a:extLst>
              <a:ext uri="{FF2B5EF4-FFF2-40B4-BE49-F238E27FC236}">
                <a16:creationId xmlns:a16="http://schemas.microsoft.com/office/drawing/2014/main" id="{89FC117A-D3BB-4037-A60B-D0E504DF3554}"/>
              </a:ext>
            </a:extLst>
          </p:cNvPr>
          <p:cNvSpPr>
            <a:spLocks noChangeArrowheads="1"/>
          </p:cNvSpPr>
          <p:nvPr/>
        </p:nvSpPr>
        <p:spPr bwMode="auto">
          <a:xfrm>
            <a:off x="1295400" y="5348288"/>
            <a:ext cx="6934200" cy="941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Times New Roman" panose="02020603050405020304" pitchFamily="18" charset="0"/>
              </a:defRPr>
            </a:lvl1pPr>
            <a:lvl2pPr>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lvl="1" eaLnBrk="1" hangingPunct="1">
              <a:spcBef>
                <a:spcPct val="30000"/>
              </a:spcBef>
              <a:buFont typeface="Wingdings" panose="05000000000000000000" pitchFamily="2" charset="2"/>
              <a:buNone/>
            </a:pPr>
            <a:r>
              <a:rPr lang="en-US" altLang="en-US" sz="2400"/>
              <a:t>ALTER TABLE Table3</a:t>
            </a:r>
          </a:p>
          <a:p>
            <a:pPr lvl="1" eaLnBrk="1" hangingPunct="1">
              <a:spcBef>
                <a:spcPct val="30000"/>
              </a:spcBef>
              <a:buFont typeface="Wingdings" panose="05000000000000000000" pitchFamily="2" charset="2"/>
              <a:buNone/>
            </a:pPr>
            <a:r>
              <a:rPr lang="en-US" altLang="en-US" sz="2400"/>
              <a:t>		DROP CONSTRAINT Table3_PK </a:t>
            </a:r>
          </a:p>
        </p:txBody>
      </p:sp>
      <p:sp>
        <p:nvSpPr>
          <p:cNvPr id="73734" name="Footer Placeholder 3">
            <a:extLst>
              <a:ext uri="{FF2B5EF4-FFF2-40B4-BE49-F238E27FC236}">
                <a16:creationId xmlns:a16="http://schemas.microsoft.com/office/drawing/2014/main" id="{538EAA47-71B7-46A3-8F90-2836AED3A73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24BA19-3DCE-4CCB-A263-43139D67B5C5}"/>
              </a:ext>
            </a:extLst>
          </p:cNvPr>
          <p:cNvSpPr>
            <a:spLocks noGrp="1"/>
          </p:cNvSpPr>
          <p:nvPr>
            <p:ph type="title"/>
          </p:nvPr>
        </p:nvSpPr>
        <p:spPr/>
        <p:txBody>
          <a:bodyPr/>
          <a:lstStyle/>
          <a:p>
            <a:pPr>
              <a:defRPr/>
            </a:pPr>
            <a:r>
              <a:rPr lang="en-US" dirty="0" err="1"/>
              <a:t>Xóa</a:t>
            </a:r>
            <a:r>
              <a:rPr lang="en-US" dirty="0"/>
              <a:t> </a:t>
            </a:r>
            <a:r>
              <a:rPr lang="en-US" dirty="0" err="1"/>
              <a:t>bảng</a:t>
            </a:r>
            <a:endParaRPr lang="en-US" dirty="0"/>
          </a:p>
        </p:txBody>
      </p:sp>
      <p:sp>
        <p:nvSpPr>
          <p:cNvPr id="3" name="Content Placeholder 2">
            <a:extLst>
              <a:ext uri="{FF2B5EF4-FFF2-40B4-BE49-F238E27FC236}">
                <a16:creationId xmlns:a16="http://schemas.microsoft.com/office/drawing/2014/main" id="{10761EFF-A40E-43B4-8C29-50AB6DA12FC0}"/>
              </a:ext>
            </a:extLst>
          </p:cNvPr>
          <p:cNvSpPr>
            <a:spLocks noGrp="1"/>
          </p:cNvSpPr>
          <p:nvPr>
            <p:ph idx="1"/>
          </p:nvPr>
        </p:nvSpPr>
        <p:spPr/>
        <p:txBody>
          <a:bodyPr/>
          <a:lstStyle/>
          <a:p>
            <a:pPr>
              <a:defRPr/>
            </a:pPr>
            <a:r>
              <a:rPr lang="en-US" dirty="0" err="1"/>
              <a:t>Xóa</a:t>
            </a:r>
            <a:r>
              <a:rPr lang="en-US" dirty="0"/>
              <a:t> </a:t>
            </a:r>
            <a:r>
              <a:rPr lang="en-US" dirty="0" err="1"/>
              <a:t>bảng</a:t>
            </a:r>
            <a:r>
              <a:rPr lang="en-US" dirty="0"/>
              <a:t> </a:t>
            </a:r>
            <a:r>
              <a:rPr lang="en-US" dirty="0" err="1"/>
              <a:t>và</a:t>
            </a:r>
            <a:r>
              <a:rPr lang="en-US" dirty="0"/>
              <a:t> </a:t>
            </a:r>
            <a:r>
              <a:rPr lang="en-US" dirty="0" err="1"/>
              <a:t>toàn</a:t>
            </a:r>
            <a:r>
              <a:rPr lang="en-US" dirty="0"/>
              <a:t> </a:t>
            </a:r>
            <a:r>
              <a:rPr lang="en-US" dirty="0" err="1"/>
              <a:t>bộ</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bảng</a:t>
            </a:r>
            <a:endParaRPr lang="en-US" dirty="0"/>
          </a:p>
          <a:p>
            <a:pPr marL="0" indent="-60325">
              <a:buFontTx/>
              <a:buNone/>
              <a:defRPr/>
            </a:pPr>
            <a:r>
              <a:rPr lang="en-US" dirty="0"/>
              <a:t>   </a:t>
            </a:r>
            <a:r>
              <a:rPr lang="en-US" dirty="0" err="1"/>
              <a:t>Cú</a:t>
            </a:r>
            <a:r>
              <a:rPr lang="en-US" dirty="0"/>
              <a:t> </a:t>
            </a:r>
            <a:r>
              <a:rPr lang="en-US" dirty="0" err="1"/>
              <a:t>pháp</a:t>
            </a:r>
            <a:r>
              <a:rPr lang="en-US" dirty="0"/>
              <a:t>:</a:t>
            </a:r>
          </a:p>
          <a:p>
            <a:pPr>
              <a:defRPr/>
            </a:pPr>
            <a:endParaRPr lang="en-US" dirty="0"/>
          </a:p>
          <a:p>
            <a:pPr lvl="1">
              <a:defRPr/>
            </a:pPr>
            <a:endParaRPr lang="en-US" dirty="0"/>
          </a:p>
          <a:p>
            <a:pPr marL="0" indent="-60325">
              <a:buFontTx/>
              <a:buNone/>
              <a:defRPr/>
            </a:pPr>
            <a:r>
              <a:rPr lang="en-US" dirty="0"/>
              <a:t>    </a:t>
            </a:r>
            <a:r>
              <a:rPr lang="en-US" dirty="0" err="1"/>
              <a:t>Ví</a:t>
            </a:r>
            <a:r>
              <a:rPr lang="en-US" dirty="0"/>
              <a:t> </a:t>
            </a:r>
            <a:r>
              <a:rPr lang="en-US" dirty="0" err="1"/>
              <a:t>dụ</a:t>
            </a:r>
            <a:r>
              <a:rPr lang="en-US" dirty="0"/>
              <a:t>:</a:t>
            </a:r>
          </a:p>
          <a:p>
            <a:pPr marL="0" indent="-60325">
              <a:buFontTx/>
              <a:buNone/>
              <a:defRPr/>
            </a:pPr>
            <a:r>
              <a:rPr lang="en-US" dirty="0"/>
              <a:t>	DROP TABLE DEPARTMENT</a:t>
            </a:r>
          </a:p>
        </p:txBody>
      </p:sp>
      <p:sp>
        <p:nvSpPr>
          <p:cNvPr id="5" name="TextBox 4">
            <a:extLst>
              <a:ext uri="{FF2B5EF4-FFF2-40B4-BE49-F238E27FC236}">
                <a16:creationId xmlns:a16="http://schemas.microsoft.com/office/drawing/2014/main" id="{64A0930B-A55C-458A-A0F1-C2E8ED6771F9}"/>
              </a:ext>
            </a:extLst>
          </p:cNvPr>
          <p:cNvSpPr txBox="1"/>
          <p:nvPr/>
        </p:nvSpPr>
        <p:spPr>
          <a:xfrm>
            <a:off x="1676400" y="3433763"/>
            <a:ext cx="5746750" cy="584200"/>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hangingPunct="1">
              <a:defRPr/>
            </a:pPr>
            <a:r>
              <a:rPr lang="en-US" sz="3200" dirty="0">
                <a:solidFill>
                  <a:srgbClr val="C00000"/>
                </a:solidFill>
                <a:latin typeface="Cambria" panose="02040503050406030204" pitchFamily="18" charset="0"/>
              </a:rPr>
              <a:t>DROP TABLE </a:t>
            </a:r>
            <a:r>
              <a:rPr lang="en-US" sz="3200" dirty="0">
                <a:latin typeface="Cambria" panose="02040503050406030204" pitchFamily="18" charset="0"/>
              </a:rPr>
              <a:t>&lt;</a:t>
            </a:r>
            <a:r>
              <a:rPr lang="en-US" sz="3200" dirty="0" err="1">
                <a:latin typeface="Cambria" panose="02040503050406030204" pitchFamily="18" charset="0"/>
              </a:rPr>
              <a:t>Tên</a:t>
            </a:r>
            <a:r>
              <a:rPr lang="en-US" sz="3200" dirty="0">
                <a:latin typeface="Cambria" panose="02040503050406030204" pitchFamily="18" charset="0"/>
              </a:rPr>
              <a:t> </a:t>
            </a:r>
            <a:r>
              <a:rPr lang="en-US" sz="3200" dirty="0" err="1">
                <a:latin typeface="Cambria" panose="02040503050406030204" pitchFamily="18" charset="0"/>
              </a:rPr>
              <a:t>bảng</a:t>
            </a:r>
            <a:r>
              <a:rPr lang="en-US" sz="3200" dirty="0">
                <a:latin typeface="Cambria" panose="02040503050406030204" pitchFamily="18" charset="0"/>
              </a:rPr>
              <a:t>&gt;</a:t>
            </a:r>
          </a:p>
        </p:txBody>
      </p:sp>
      <p:sp>
        <p:nvSpPr>
          <p:cNvPr id="74757" name="Footer Placeholder 3">
            <a:extLst>
              <a:ext uri="{FF2B5EF4-FFF2-40B4-BE49-F238E27FC236}">
                <a16:creationId xmlns:a16="http://schemas.microsoft.com/office/drawing/2014/main" id="{BA05A2EE-8604-48BB-9A3A-1F82BFA6BF18}"/>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9A0FCC-3A0B-4956-9196-1C0184C36385}"/>
              </a:ext>
            </a:extLst>
          </p:cNvPr>
          <p:cNvSpPr>
            <a:spLocks noGrp="1"/>
          </p:cNvSpPr>
          <p:nvPr>
            <p:ph type="title"/>
          </p:nvPr>
        </p:nvSpPr>
        <p:spPr/>
        <p:txBody>
          <a:bodyPr/>
          <a:lstStyle/>
          <a:p>
            <a:pPr>
              <a:defRPr/>
            </a:pPr>
            <a:r>
              <a:rPr lang="en-US" dirty="0" err="1"/>
              <a:t>Xóa</a:t>
            </a:r>
            <a:r>
              <a:rPr lang="en-US" dirty="0"/>
              <a:t> </a:t>
            </a:r>
            <a:r>
              <a:rPr lang="en-US" dirty="0" err="1"/>
              <a:t>bảng</a:t>
            </a:r>
            <a:r>
              <a:rPr lang="en-US" dirty="0"/>
              <a:t> (Truncate table)</a:t>
            </a:r>
          </a:p>
        </p:txBody>
      </p:sp>
      <p:sp>
        <p:nvSpPr>
          <p:cNvPr id="3" name="Content Placeholder 2">
            <a:extLst>
              <a:ext uri="{FF2B5EF4-FFF2-40B4-BE49-F238E27FC236}">
                <a16:creationId xmlns:a16="http://schemas.microsoft.com/office/drawing/2014/main" id="{B4D6DC15-B488-4404-B267-D6AD673C8825}"/>
              </a:ext>
            </a:extLst>
          </p:cNvPr>
          <p:cNvSpPr>
            <a:spLocks noGrp="1"/>
          </p:cNvSpPr>
          <p:nvPr>
            <p:ph idx="1"/>
          </p:nvPr>
        </p:nvSpPr>
        <p:spPr/>
        <p:txBody>
          <a:bodyPr>
            <a:normAutofit/>
          </a:bodyPr>
          <a:lstStyle/>
          <a:p>
            <a:pPr>
              <a:defRPr/>
            </a:pPr>
            <a:r>
              <a:rPr lang="en-US" dirty="0" err="1"/>
              <a:t>Lệnh</a:t>
            </a:r>
            <a:r>
              <a:rPr lang="en-US" dirty="0"/>
              <a:t> TRUNCATE TABLE </a:t>
            </a:r>
            <a:r>
              <a:rPr lang="en-US" dirty="0" err="1"/>
              <a:t>xóa</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dòng</a:t>
            </a:r>
            <a:r>
              <a:rPr lang="en-US" dirty="0"/>
              <a:t> </a:t>
            </a:r>
            <a:r>
              <a:rPr lang="en-US" dirty="0" err="1"/>
              <a:t>trong</a:t>
            </a:r>
            <a:r>
              <a:rPr lang="en-US" dirty="0"/>
              <a:t> </a:t>
            </a:r>
            <a:r>
              <a:rPr lang="en-US" dirty="0" err="1"/>
              <a:t>bảng</a:t>
            </a:r>
            <a:r>
              <a:rPr lang="en-US" dirty="0"/>
              <a:t> </a:t>
            </a:r>
            <a:r>
              <a:rPr lang="en-US" dirty="0" err="1"/>
              <a:t>đồng</a:t>
            </a:r>
            <a:r>
              <a:rPr lang="en-US" dirty="0"/>
              <a:t> </a:t>
            </a:r>
            <a:r>
              <a:rPr lang="en-US" dirty="0" err="1"/>
              <a:t>thời</a:t>
            </a:r>
            <a:r>
              <a:rPr lang="en-US" dirty="0"/>
              <a:t> </a:t>
            </a:r>
            <a:r>
              <a:rPr lang="en-US" dirty="0" err="1"/>
              <a:t>giải</a:t>
            </a:r>
            <a:r>
              <a:rPr lang="en-US" dirty="0"/>
              <a:t> </a:t>
            </a:r>
            <a:r>
              <a:rPr lang="en-US" dirty="0" err="1"/>
              <a:t>phóng</a:t>
            </a:r>
            <a:r>
              <a:rPr lang="en-US" dirty="0"/>
              <a:t> </a:t>
            </a:r>
            <a:r>
              <a:rPr lang="en-US" dirty="0" err="1"/>
              <a:t>không</a:t>
            </a:r>
            <a:r>
              <a:rPr lang="en-US" dirty="0"/>
              <a:t> </a:t>
            </a:r>
            <a:r>
              <a:rPr lang="en-US" dirty="0" err="1"/>
              <a:t>gian</a:t>
            </a:r>
            <a:r>
              <a:rPr lang="en-US" dirty="0"/>
              <a:t> </a:t>
            </a:r>
            <a:r>
              <a:rPr lang="en-US" dirty="0" err="1"/>
              <a:t>lưu</a:t>
            </a:r>
            <a:r>
              <a:rPr lang="en-US" dirty="0"/>
              <a:t> </a:t>
            </a:r>
            <a:r>
              <a:rPr lang="en-US" dirty="0" err="1"/>
              <a:t>trữ</a:t>
            </a:r>
            <a:r>
              <a:rPr lang="en-US" dirty="0"/>
              <a:t> </a:t>
            </a:r>
            <a:r>
              <a:rPr lang="en-US" dirty="0" err="1"/>
              <a:t>bảng</a:t>
            </a:r>
            <a:r>
              <a:rPr lang="en-US" dirty="0"/>
              <a:t>.</a:t>
            </a:r>
          </a:p>
          <a:p>
            <a:pPr marL="0" indent="-60325">
              <a:buFontTx/>
              <a:buNone/>
              <a:defRPr/>
            </a:pPr>
            <a:r>
              <a:rPr lang="en-US" dirty="0"/>
              <a:t>     </a:t>
            </a:r>
            <a:r>
              <a:rPr lang="en-US" dirty="0" err="1"/>
              <a:t>Cú</a:t>
            </a:r>
            <a:r>
              <a:rPr lang="en-US" dirty="0"/>
              <a:t> </a:t>
            </a:r>
            <a:r>
              <a:rPr lang="en-US" dirty="0" err="1"/>
              <a:t>pháp</a:t>
            </a:r>
            <a:r>
              <a:rPr lang="en-US" dirty="0"/>
              <a:t>:</a:t>
            </a:r>
          </a:p>
        </p:txBody>
      </p:sp>
      <p:sp>
        <p:nvSpPr>
          <p:cNvPr id="5" name="TextBox 4">
            <a:extLst>
              <a:ext uri="{FF2B5EF4-FFF2-40B4-BE49-F238E27FC236}">
                <a16:creationId xmlns:a16="http://schemas.microsoft.com/office/drawing/2014/main" id="{340AD398-A115-462C-9030-34A5EBC2BEE4}"/>
              </a:ext>
            </a:extLst>
          </p:cNvPr>
          <p:cNvSpPr txBox="1"/>
          <p:nvPr/>
        </p:nvSpPr>
        <p:spPr>
          <a:xfrm>
            <a:off x="1263650" y="3687763"/>
            <a:ext cx="6515100" cy="58578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hangingPunct="1">
              <a:defRPr/>
            </a:pPr>
            <a:r>
              <a:rPr lang="en-US" sz="3200" b="1" dirty="0">
                <a:solidFill>
                  <a:srgbClr val="C00000"/>
                </a:solidFill>
                <a:latin typeface="Cambria" panose="02040503050406030204" pitchFamily="18" charset="0"/>
              </a:rPr>
              <a:t>TRUNCATE TABLE </a:t>
            </a:r>
            <a:r>
              <a:rPr lang="en-US" sz="3200" b="1" dirty="0" err="1">
                <a:latin typeface="Cambria" panose="02040503050406030204" pitchFamily="18" charset="0"/>
              </a:rPr>
              <a:t>Tên</a:t>
            </a:r>
            <a:r>
              <a:rPr lang="en-US" sz="3200" b="1" dirty="0">
                <a:latin typeface="Cambria" panose="02040503050406030204" pitchFamily="18" charset="0"/>
              </a:rPr>
              <a:t> </a:t>
            </a:r>
            <a:r>
              <a:rPr lang="en-US" sz="3200" b="1" dirty="0" err="1">
                <a:latin typeface="Cambria" panose="02040503050406030204" pitchFamily="18" charset="0"/>
              </a:rPr>
              <a:t>bảng</a:t>
            </a:r>
            <a:endParaRPr lang="en-US" sz="3200" b="1" dirty="0">
              <a:latin typeface="Cambria" panose="02040503050406030204" pitchFamily="18" charset="0"/>
            </a:endParaRPr>
          </a:p>
        </p:txBody>
      </p:sp>
      <p:sp>
        <p:nvSpPr>
          <p:cNvPr id="75781" name="Footer Placeholder 3">
            <a:extLst>
              <a:ext uri="{FF2B5EF4-FFF2-40B4-BE49-F238E27FC236}">
                <a16:creationId xmlns:a16="http://schemas.microsoft.com/office/drawing/2014/main" id="{C137D641-E964-4B4D-B154-7F2B794A152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0C5034-F8AD-4CF7-967E-83A3E6DBF957}"/>
              </a:ext>
            </a:extLst>
          </p:cNvPr>
          <p:cNvSpPr>
            <a:spLocks noGrp="1"/>
          </p:cNvSpPr>
          <p:nvPr>
            <p:ph type="title"/>
          </p:nvPr>
        </p:nvSpPr>
        <p:spPr/>
        <p:txBody>
          <a:bodyPr/>
          <a:lstStyle/>
          <a:p>
            <a:pPr>
              <a:defRPr/>
            </a:pPr>
            <a:r>
              <a:rPr lang="en-US" dirty="0" err="1"/>
              <a:t>Ngôn</a:t>
            </a:r>
            <a:r>
              <a:rPr lang="en-US" dirty="0"/>
              <a:t> </a:t>
            </a:r>
            <a:r>
              <a:rPr lang="en-US" dirty="0" err="1"/>
              <a:t>ngữ</a:t>
            </a:r>
            <a:r>
              <a:rPr lang="en-US" dirty="0"/>
              <a:t> </a:t>
            </a:r>
            <a:r>
              <a:rPr lang="en-US" dirty="0" err="1"/>
              <a:t>thao</a:t>
            </a:r>
            <a:r>
              <a:rPr lang="en-US" dirty="0"/>
              <a:t> </a:t>
            </a:r>
            <a:r>
              <a:rPr lang="en-US" dirty="0" err="1"/>
              <a:t>tác</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E46DB36B-D41B-462C-B6A3-C1966F474812}"/>
              </a:ext>
            </a:extLst>
          </p:cNvPr>
          <p:cNvSpPr>
            <a:spLocks noGrp="1"/>
          </p:cNvSpPr>
          <p:nvPr>
            <p:ph idx="1"/>
          </p:nvPr>
        </p:nvSpPr>
        <p:spPr/>
        <p:txBody>
          <a:bodyPr>
            <a:normAutofit lnSpcReduction="10000"/>
          </a:bodyPr>
          <a:lstStyle/>
          <a:p>
            <a:pPr>
              <a:defRPr/>
            </a:pPr>
            <a:r>
              <a:rPr lang="en-US" b="1" dirty="0" err="1"/>
              <a:t>Thêm</a:t>
            </a:r>
            <a:r>
              <a:rPr lang="en-US" b="1" dirty="0"/>
              <a:t> </a:t>
            </a:r>
            <a:r>
              <a:rPr lang="en-US" b="1" dirty="0" err="1"/>
              <a:t>một</a:t>
            </a:r>
            <a:r>
              <a:rPr lang="en-US" b="1" dirty="0"/>
              <a:t> record </a:t>
            </a:r>
            <a:r>
              <a:rPr lang="en-US" b="1" dirty="0" err="1"/>
              <a:t>mới</a:t>
            </a:r>
            <a:r>
              <a:rPr lang="en-US" b="1" dirty="0"/>
              <a:t> </a:t>
            </a:r>
            <a:r>
              <a:rPr lang="en-US" b="1" dirty="0" err="1"/>
              <a:t>vào</a:t>
            </a:r>
            <a:r>
              <a:rPr lang="en-US" b="1" dirty="0"/>
              <a:t> </a:t>
            </a:r>
            <a:r>
              <a:rPr lang="en-US" b="1" dirty="0" err="1"/>
              <a:t>bảng</a:t>
            </a:r>
            <a:r>
              <a:rPr lang="en-US" dirty="0"/>
              <a:t>:</a:t>
            </a:r>
          </a:p>
          <a:p>
            <a:pPr marL="0" indent="-60325">
              <a:buFontTx/>
              <a:buNone/>
              <a:defRPr/>
            </a:pPr>
            <a:r>
              <a:rPr lang="en-US" dirty="0"/>
              <a:t>    </a:t>
            </a:r>
            <a:r>
              <a:rPr lang="en-US" dirty="0" err="1"/>
              <a:t>Cú</a:t>
            </a:r>
            <a:r>
              <a:rPr lang="en-US" dirty="0"/>
              <a:t> </a:t>
            </a:r>
            <a:r>
              <a:rPr lang="en-US" dirty="0" err="1"/>
              <a:t>pháp</a:t>
            </a:r>
            <a:r>
              <a:rPr lang="en-US" dirty="0"/>
              <a:t>:</a:t>
            </a:r>
          </a:p>
          <a:p>
            <a:pPr lvl="1">
              <a:defRPr/>
            </a:pPr>
            <a:endParaRPr lang="en-US" dirty="0"/>
          </a:p>
          <a:p>
            <a:pPr lvl="1">
              <a:defRPr/>
            </a:pPr>
            <a:endParaRPr lang="en-US" dirty="0"/>
          </a:p>
          <a:p>
            <a:pPr lvl="1">
              <a:defRPr/>
            </a:pPr>
            <a:endParaRPr lang="en-US" dirty="0"/>
          </a:p>
          <a:p>
            <a:pPr lvl="1">
              <a:defRPr/>
            </a:pPr>
            <a:r>
              <a:rPr lang="en-US" dirty="0" err="1"/>
              <a:t>Ví</a:t>
            </a:r>
            <a:r>
              <a:rPr lang="en-US" dirty="0"/>
              <a:t> </a:t>
            </a:r>
            <a:r>
              <a:rPr lang="en-US" dirty="0" err="1"/>
              <a:t>dụ</a:t>
            </a:r>
            <a:r>
              <a:rPr lang="en-US" dirty="0"/>
              <a:t>:</a:t>
            </a:r>
          </a:p>
          <a:p>
            <a:pPr marL="457200" lvl="1" indent="0">
              <a:buFontTx/>
              <a:buNone/>
              <a:defRPr/>
            </a:pPr>
            <a:r>
              <a:rPr lang="en-US" dirty="0"/>
              <a:t>Insert into </a:t>
            </a:r>
            <a:r>
              <a:rPr lang="en-US" dirty="0" err="1"/>
              <a:t>sinhvien</a:t>
            </a:r>
            <a:r>
              <a:rPr lang="en-US" dirty="0"/>
              <a:t> values (’01’,’Le van A',‘CDTH1A')</a:t>
            </a:r>
          </a:p>
        </p:txBody>
      </p:sp>
      <p:sp>
        <p:nvSpPr>
          <p:cNvPr id="5" name="TextBox 4">
            <a:extLst>
              <a:ext uri="{FF2B5EF4-FFF2-40B4-BE49-F238E27FC236}">
                <a16:creationId xmlns:a16="http://schemas.microsoft.com/office/drawing/2014/main" id="{6D813738-2113-4046-B62B-D1C869BC89FA}"/>
              </a:ext>
            </a:extLst>
          </p:cNvPr>
          <p:cNvSpPr txBox="1"/>
          <p:nvPr/>
        </p:nvSpPr>
        <p:spPr>
          <a:xfrm>
            <a:off x="1295400" y="3217863"/>
            <a:ext cx="6629400" cy="954087"/>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eaLnBrk="1" hangingPunct="1">
              <a:defRPr/>
            </a:pPr>
            <a:r>
              <a:rPr lang="en-US" sz="2800" b="1" dirty="0">
                <a:solidFill>
                  <a:srgbClr val="800000"/>
                </a:solidFill>
                <a:latin typeface="Cambria" panose="02040503050406030204" pitchFamily="18" charset="0"/>
              </a:rPr>
              <a:t>INSERT INTO </a:t>
            </a:r>
            <a:r>
              <a:rPr lang="en-US" sz="2800" dirty="0" err="1">
                <a:latin typeface="Cambria" panose="02040503050406030204" pitchFamily="18" charset="0"/>
              </a:rPr>
              <a:t>tablename</a:t>
            </a:r>
            <a:endParaRPr lang="en-US" sz="2800" dirty="0">
              <a:latin typeface="Cambria" panose="02040503050406030204" pitchFamily="18" charset="0"/>
            </a:endParaRPr>
          </a:p>
          <a:p>
            <a:pPr eaLnBrk="1" hangingPunct="1">
              <a:defRPr/>
            </a:pPr>
            <a:r>
              <a:rPr lang="en-US" sz="2800" b="1" dirty="0">
                <a:solidFill>
                  <a:srgbClr val="800000"/>
                </a:solidFill>
                <a:latin typeface="Cambria" panose="02040503050406030204" pitchFamily="18" charset="0"/>
              </a:rPr>
              <a:t>VALUES</a:t>
            </a:r>
            <a:r>
              <a:rPr lang="en-US" sz="2800" dirty="0">
                <a:latin typeface="Cambria" panose="02040503050406030204" pitchFamily="18" charset="0"/>
              </a:rPr>
              <a:t> ('value1', 'value2',. . . ,'</a:t>
            </a:r>
            <a:r>
              <a:rPr lang="en-US" sz="2800" dirty="0" err="1">
                <a:latin typeface="Cambria" panose="02040503050406030204" pitchFamily="18" charset="0"/>
              </a:rPr>
              <a:t>valueN</a:t>
            </a:r>
            <a:r>
              <a:rPr lang="en-US" sz="2800" dirty="0">
                <a:latin typeface="Cambria" panose="02040503050406030204" pitchFamily="18" charset="0"/>
              </a:rPr>
              <a:t>')</a:t>
            </a:r>
          </a:p>
        </p:txBody>
      </p:sp>
      <p:sp>
        <p:nvSpPr>
          <p:cNvPr id="76805" name="Footer Placeholder 3">
            <a:extLst>
              <a:ext uri="{FF2B5EF4-FFF2-40B4-BE49-F238E27FC236}">
                <a16:creationId xmlns:a16="http://schemas.microsoft.com/office/drawing/2014/main" id="{8C31EC17-A473-4204-BF98-2582C527F57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67A9D-BA06-4291-BB5E-67C2100CFD21}"/>
              </a:ext>
            </a:extLst>
          </p:cNvPr>
          <p:cNvSpPr>
            <a:spLocks noGrp="1"/>
          </p:cNvSpPr>
          <p:nvPr>
            <p:ph type="title"/>
          </p:nvPr>
        </p:nvSpPr>
        <p:spPr/>
        <p:txBody>
          <a:bodyPr/>
          <a:lstStyle/>
          <a:p>
            <a:pPr>
              <a:defRPr/>
            </a:pPr>
            <a:r>
              <a:rPr lang="en-US" dirty="0" err="1"/>
              <a:t>Ngôn</a:t>
            </a:r>
            <a:r>
              <a:rPr lang="en-US" dirty="0"/>
              <a:t> </a:t>
            </a:r>
            <a:r>
              <a:rPr lang="en-US" dirty="0" err="1"/>
              <a:t>ngữ</a:t>
            </a:r>
            <a:r>
              <a:rPr lang="en-US" dirty="0"/>
              <a:t> </a:t>
            </a:r>
            <a:r>
              <a:rPr lang="en-US" dirty="0" err="1"/>
              <a:t>thao</a:t>
            </a:r>
            <a:r>
              <a:rPr lang="en-US" dirty="0"/>
              <a:t> </a:t>
            </a:r>
            <a:r>
              <a:rPr lang="en-US" dirty="0" err="1"/>
              <a:t>tác</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21A5805B-D022-4818-B213-664D35067AA7}"/>
              </a:ext>
            </a:extLst>
          </p:cNvPr>
          <p:cNvSpPr>
            <a:spLocks noGrp="1"/>
          </p:cNvSpPr>
          <p:nvPr>
            <p:ph idx="1"/>
          </p:nvPr>
        </p:nvSpPr>
        <p:spPr>
          <a:xfrm>
            <a:off x="762000" y="1905000"/>
            <a:ext cx="8229600" cy="4953000"/>
          </a:xfrm>
        </p:spPr>
        <p:txBody>
          <a:bodyPr>
            <a:normAutofit lnSpcReduction="10000"/>
          </a:bodyPr>
          <a:lstStyle/>
          <a:p>
            <a:pPr>
              <a:defRPr/>
            </a:pPr>
            <a:r>
              <a:rPr lang="en-US" b="1" dirty="0" err="1"/>
              <a:t>Cập</a:t>
            </a:r>
            <a:r>
              <a:rPr lang="en-US" b="1" dirty="0"/>
              <a:t> </a:t>
            </a:r>
            <a:r>
              <a:rPr lang="en-US" b="1" dirty="0" err="1"/>
              <a:t>nhật</a:t>
            </a:r>
            <a:r>
              <a:rPr lang="en-US" b="1" dirty="0"/>
              <a:t> </a:t>
            </a:r>
            <a:r>
              <a:rPr lang="en-US" b="1" dirty="0" err="1"/>
              <a:t>dữ</a:t>
            </a:r>
            <a:r>
              <a:rPr lang="en-US" b="1" dirty="0"/>
              <a:t> </a:t>
            </a:r>
            <a:r>
              <a:rPr lang="en-US" b="1" dirty="0" err="1"/>
              <a:t>liệu</a:t>
            </a:r>
            <a:r>
              <a:rPr lang="en-US" b="1" dirty="0"/>
              <a:t> </a:t>
            </a:r>
            <a:r>
              <a:rPr lang="en-US" b="1" dirty="0" err="1"/>
              <a:t>trong</a:t>
            </a:r>
            <a:r>
              <a:rPr lang="en-US" b="1" dirty="0"/>
              <a:t> </a:t>
            </a:r>
            <a:r>
              <a:rPr lang="en-US" b="1" dirty="0" err="1"/>
              <a:t>bảng</a:t>
            </a:r>
            <a:r>
              <a:rPr lang="en-US" dirty="0"/>
              <a:t>:</a:t>
            </a:r>
          </a:p>
          <a:p>
            <a:pPr lvl="1">
              <a:defRPr/>
            </a:pPr>
            <a:r>
              <a:rPr lang="en-US" dirty="0" err="1"/>
              <a:t>Cú</a:t>
            </a:r>
            <a:r>
              <a:rPr lang="en-US" dirty="0"/>
              <a:t> </a:t>
            </a:r>
            <a:r>
              <a:rPr lang="en-US" dirty="0" err="1"/>
              <a:t>pháp</a:t>
            </a:r>
            <a:r>
              <a:rPr lang="en-US" dirty="0"/>
              <a:t>:</a:t>
            </a:r>
          </a:p>
          <a:p>
            <a:pPr lvl="1">
              <a:defRPr/>
            </a:pPr>
            <a:endParaRPr lang="en-US" dirty="0"/>
          </a:p>
          <a:p>
            <a:pPr lvl="1">
              <a:defRPr/>
            </a:pPr>
            <a:endParaRPr lang="en-US" dirty="0"/>
          </a:p>
          <a:p>
            <a:pPr lvl="1">
              <a:defRPr/>
            </a:pPr>
            <a:endParaRPr lang="en-US" dirty="0"/>
          </a:p>
          <a:p>
            <a:pPr lvl="1">
              <a:defRPr/>
            </a:pPr>
            <a:endParaRPr lang="en-US" dirty="0"/>
          </a:p>
          <a:p>
            <a:pPr lvl="1">
              <a:defRPr/>
            </a:pPr>
            <a:r>
              <a:rPr lang="en-US" dirty="0" err="1"/>
              <a:t>Ví</a:t>
            </a:r>
            <a:r>
              <a:rPr lang="en-US" dirty="0"/>
              <a:t> </a:t>
            </a:r>
            <a:r>
              <a:rPr lang="en-US" dirty="0" err="1"/>
              <a:t>dụ</a:t>
            </a:r>
            <a:r>
              <a:rPr lang="en-US" dirty="0"/>
              <a:t>:</a:t>
            </a:r>
          </a:p>
          <a:p>
            <a:pPr marL="914400" lvl="2" indent="0">
              <a:buFontTx/>
              <a:buNone/>
              <a:defRPr/>
            </a:pPr>
            <a:r>
              <a:rPr lang="en-US" sz="2800" dirty="0"/>
              <a:t>update </a:t>
            </a:r>
            <a:r>
              <a:rPr lang="en-US" sz="2800" dirty="0" err="1"/>
              <a:t>SinhVien</a:t>
            </a:r>
            <a:endParaRPr lang="en-US" sz="2800" dirty="0"/>
          </a:p>
          <a:p>
            <a:pPr marL="914400" lvl="2" indent="0">
              <a:buFontTx/>
              <a:buNone/>
              <a:defRPr/>
            </a:pPr>
            <a:r>
              <a:rPr lang="en-US" sz="2800" dirty="0"/>
              <a:t>set </a:t>
            </a:r>
            <a:r>
              <a:rPr lang="en-US" sz="2800" dirty="0" err="1"/>
              <a:t>MaLop</a:t>
            </a:r>
            <a:r>
              <a:rPr lang="en-US" sz="2800" dirty="0"/>
              <a:t>=‘CDTH1A'</a:t>
            </a:r>
          </a:p>
          <a:p>
            <a:pPr marL="914400" lvl="2" indent="0">
              <a:buFontTx/>
              <a:buNone/>
              <a:defRPr/>
            </a:pPr>
            <a:r>
              <a:rPr lang="en-US" sz="2800" dirty="0"/>
              <a:t>where </a:t>
            </a:r>
            <a:r>
              <a:rPr lang="en-US" sz="2800" dirty="0" err="1"/>
              <a:t>MaSV</a:t>
            </a:r>
            <a:r>
              <a:rPr lang="en-US" sz="2800" dirty="0"/>
              <a:t>=‘A01' </a:t>
            </a:r>
          </a:p>
          <a:p>
            <a:pPr>
              <a:defRPr/>
            </a:pPr>
            <a:endParaRPr lang="en-US" dirty="0"/>
          </a:p>
        </p:txBody>
      </p:sp>
      <p:sp>
        <p:nvSpPr>
          <p:cNvPr id="5" name="TextBox 4">
            <a:extLst>
              <a:ext uri="{FF2B5EF4-FFF2-40B4-BE49-F238E27FC236}">
                <a16:creationId xmlns:a16="http://schemas.microsoft.com/office/drawing/2014/main" id="{C3125B6E-0773-4AE2-82BB-49C0FE43EF66}"/>
              </a:ext>
            </a:extLst>
          </p:cNvPr>
          <p:cNvSpPr txBox="1"/>
          <p:nvPr/>
        </p:nvSpPr>
        <p:spPr>
          <a:xfrm>
            <a:off x="1447800" y="2971800"/>
            <a:ext cx="6553200" cy="1570038"/>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457200" eaLnBrk="1" hangingPunct="1">
              <a:defRPr/>
            </a:pPr>
            <a:r>
              <a:rPr lang="en-US" sz="3200" b="1" dirty="0">
                <a:solidFill>
                  <a:srgbClr val="800000"/>
                </a:solidFill>
                <a:latin typeface="Cambria" panose="02040503050406030204" pitchFamily="18" charset="0"/>
              </a:rPr>
              <a:t>UPDATE</a:t>
            </a:r>
            <a:r>
              <a:rPr lang="en-US" sz="3200" dirty="0">
                <a:latin typeface="Cambria" panose="02040503050406030204" pitchFamily="18" charset="0"/>
              </a:rPr>
              <a:t> table name</a:t>
            </a:r>
          </a:p>
          <a:p>
            <a:pPr marL="457200" eaLnBrk="1" hangingPunct="1">
              <a:defRPr/>
            </a:pPr>
            <a:r>
              <a:rPr lang="en-US" sz="3200" b="1" dirty="0">
                <a:solidFill>
                  <a:srgbClr val="800000"/>
                </a:solidFill>
                <a:latin typeface="Cambria" panose="02040503050406030204" pitchFamily="18" charset="0"/>
              </a:rPr>
              <a:t>SET</a:t>
            </a:r>
            <a:r>
              <a:rPr lang="en-US" sz="3200" dirty="0">
                <a:latin typeface="Cambria" panose="02040503050406030204" pitchFamily="18" charset="0"/>
              </a:rPr>
              <a:t> attribute value=new value</a:t>
            </a:r>
          </a:p>
          <a:p>
            <a:pPr marL="457200" eaLnBrk="1" hangingPunct="1">
              <a:defRPr/>
            </a:pPr>
            <a:r>
              <a:rPr lang="en-US" sz="3200" b="1" dirty="0">
                <a:solidFill>
                  <a:srgbClr val="800000"/>
                </a:solidFill>
                <a:latin typeface="Cambria" panose="02040503050406030204" pitchFamily="18" charset="0"/>
              </a:rPr>
              <a:t>WHERE </a:t>
            </a:r>
            <a:r>
              <a:rPr lang="en-US" sz="3200" dirty="0">
                <a:latin typeface="Cambria" panose="02040503050406030204" pitchFamily="18" charset="0"/>
              </a:rPr>
              <a:t>condition</a:t>
            </a:r>
          </a:p>
        </p:txBody>
      </p:sp>
      <p:sp>
        <p:nvSpPr>
          <p:cNvPr id="77829" name="Footer Placeholder 3">
            <a:extLst>
              <a:ext uri="{FF2B5EF4-FFF2-40B4-BE49-F238E27FC236}">
                <a16:creationId xmlns:a16="http://schemas.microsoft.com/office/drawing/2014/main" id="{AA32A08A-E105-42FB-AB66-3ED0806E779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E03D3C-5860-41DA-BBA1-E07C4E003200}"/>
              </a:ext>
            </a:extLst>
          </p:cNvPr>
          <p:cNvSpPr>
            <a:spLocks noGrp="1"/>
          </p:cNvSpPr>
          <p:nvPr>
            <p:ph type="title"/>
          </p:nvPr>
        </p:nvSpPr>
        <p:spPr/>
        <p:txBody>
          <a:bodyPr/>
          <a:lstStyle/>
          <a:p>
            <a:pPr>
              <a:defRPr/>
            </a:pPr>
            <a:r>
              <a:rPr lang="en-US" dirty="0" err="1"/>
              <a:t>Ngôn</a:t>
            </a:r>
            <a:r>
              <a:rPr lang="en-US" dirty="0"/>
              <a:t> </a:t>
            </a:r>
            <a:r>
              <a:rPr lang="en-US" dirty="0" err="1"/>
              <a:t>ngữ</a:t>
            </a:r>
            <a:r>
              <a:rPr lang="en-US" dirty="0"/>
              <a:t> </a:t>
            </a:r>
            <a:r>
              <a:rPr lang="en-US" dirty="0" err="1"/>
              <a:t>thao</a:t>
            </a:r>
            <a:r>
              <a:rPr lang="en-US" dirty="0"/>
              <a:t> </a:t>
            </a:r>
            <a:r>
              <a:rPr lang="en-US" dirty="0" err="1"/>
              <a:t>tác</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3318DE61-DD88-4C46-ABD5-D860B8A7C94E}"/>
              </a:ext>
            </a:extLst>
          </p:cNvPr>
          <p:cNvSpPr>
            <a:spLocks noGrp="1"/>
          </p:cNvSpPr>
          <p:nvPr>
            <p:ph idx="1"/>
          </p:nvPr>
        </p:nvSpPr>
        <p:spPr>
          <a:xfrm>
            <a:off x="762000" y="1905000"/>
            <a:ext cx="8229600" cy="4953000"/>
          </a:xfrm>
        </p:spPr>
        <p:txBody>
          <a:bodyPr>
            <a:normAutofit/>
          </a:bodyPr>
          <a:lstStyle/>
          <a:p>
            <a:pPr>
              <a:defRPr/>
            </a:pPr>
            <a:r>
              <a:rPr lang="en-US" b="1" dirty="0" err="1"/>
              <a:t>Cập</a:t>
            </a:r>
            <a:r>
              <a:rPr lang="en-US" b="1" dirty="0"/>
              <a:t> </a:t>
            </a:r>
            <a:r>
              <a:rPr lang="en-US" b="1" dirty="0" err="1"/>
              <a:t>nhật</a:t>
            </a:r>
            <a:r>
              <a:rPr lang="en-US" b="1" dirty="0"/>
              <a:t> </a:t>
            </a:r>
            <a:r>
              <a:rPr lang="en-US" b="1" dirty="0" err="1"/>
              <a:t>dữ</a:t>
            </a:r>
            <a:r>
              <a:rPr lang="en-US" b="1" dirty="0"/>
              <a:t> </a:t>
            </a:r>
            <a:r>
              <a:rPr lang="en-US" b="1" dirty="0" err="1"/>
              <a:t>liệu</a:t>
            </a:r>
            <a:r>
              <a:rPr lang="en-US" b="1" dirty="0"/>
              <a:t> </a:t>
            </a:r>
            <a:r>
              <a:rPr lang="en-US" b="1" dirty="0" err="1"/>
              <a:t>trong</a:t>
            </a:r>
            <a:r>
              <a:rPr lang="en-US" b="1" dirty="0"/>
              <a:t> </a:t>
            </a:r>
            <a:r>
              <a:rPr lang="en-US" b="1" dirty="0" err="1"/>
              <a:t>bảng</a:t>
            </a:r>
            <a:r>
              <a:rPr lang="en-US" dirty="0"/>
              <a:t>:</a:t>
            </a:r>
          </a:p>
          <a:p>
            <a:pPr>
              <a:defRPr/>
            </a:pPr>
            <a:endParaRPr lang="en-US" dirty="0"/>
          </a:p>
        </p:txBody>
      </p:sp>
      <p:pic>
        <p:nvPicPr>
          <p:cNvPr id="78852" name="Picture 3">
            <a:extLst>
              <a:ext uri="{FF2B5EF4-FFF2-40B4-BE49-F238E27FC236}">
                <a16:creationId xmlns:a16="http://schemas.microsoft.com/office/drawing/2014/main" id="{5D110B3A-AA03-4BAD-94E3-DD8680945A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8163" y="2038350"/>
            <a:ext cx="8677275" cy="481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8A582DEA-2D8D-43C0-8B57-0AB9C6855B59}"/>
              </a:ext>
            </a:extLst>
          </p:cNvPr>
          <p:cNvSpPr>
            <a:spLocks noGrp="1" noChangeArrowheads="1"/>
          </p:cNvSpPr>
          <p:nvPr>
            <p:ph type="title"/>
          </p:nvPr>
        </p:nvSpPr>
        <p:spPr>
          <a:xfrm>
            <a:off x="1066800" y="152400"/>
            <a:ext cx="8229600" cy="1371600"/>
          </a:xfrm>
        </p:spPr>
        <p:txBody>
          <a:bodyPr/>
          <a:lstStyle/>
          <a:p>
            <a:pPr eaLnBrk="1" hangingPunct="1">
              <a:defRPr/>
            </a:pPr>
            <a:r>
              <a:rPr lang="en-US" altLang="en-US">
                <a:solidFill>
                  <a:srgbClr val="A50021"/>
                </a:solidFill>
              </a:rPr>
              <a:t>Creating a New Database</a:t>
            </a:r>
          </a:p>
        </p:txBody>
      </p:sp>
      <p:sp>
        <p:nvSpPr>
          <p:cNvPr id="16387" name="Rectangle 3">
            <a:extLst>
              <a:ext uri="{FF2B5EF4-FFF2-40B4-BE49-F238E27FC236}">
                <a16:creationId xmlns:a16="http://schemas.microsoft.com/office/drawing/2014/main" id="{4F78DC30-6634-466F-ADE0-ECF9951AA0EC}"/>
              </a:ext>
            </a:extLst>
          </p:cNvPr>
          <p:cNvSpPr>
            <a:spLocks noGrp="1" noChangeArrowheads="1"/>
          </p:cNvSpPr>
          <p:nvPr>
            <p:ph type="body" idx="1"/>
          </p:nvPr>
        </p:nvSpPr>
        <p:spPr>
          <a:xfrm>
            <a:off x="914400" y="2057400"/>
            <a:ext cx="8229600" cy="3886200"/>
          </a:xfrm>
        </p:spPr>
        <p:txBody>
          <a:bodyPr/>
          <a:lstStyle/>
          <a:p>
            <a:pPr eaLnBrk="1" hangingPunct="1">
              <a:defRPr/>
            </a:pPr>
            <a:r>
              <a:rPr lang="en-US" altLang="en-US"/>
              <a:t>Some arguments: </a:t>
            </a:r>
          </a:p>
          <a:p>
            <a:pPr lvl="1" eaLnBrk="1" hangingPunct="1">
              <a:lnSpc>
                <a:spcPct val="75000"/>
              </a:lnSpc>
              <a:defRPr/>
            </a:pPr>
            <a:r>
              <a:rPr lang="en-US" altLang="en-US"/>
              <a:t>The name of the database</a:t>
            </a:r>
          </a:p>
          <a:p>
            <a:pPr lvl="1" eaLnBrk="1" hangingPunct="1">
              <a:lnSpc>
                <a:spcPct val="75000"/>
              </a:lnSpc>
              <a:defRPr/>
            </a:pPr>
            <a:r>
              <a:rPr lang="en-US" altLang="en-US"/>
              <a:t>The size of the database</a:t>
            </a:r>
          </a:p>
          <a:p>
            <a:pPr lvl="1" eaLnBrk="1" hangingPunct="1">
              <a:lnSpc>
                <a:spcPct val="75000"/>
              </a:lnSpc>
              <a:defRPr/>
            </a:pPr>
            <a:r>
              <a:rPr lang="en-US" altLang="en-US"/>
              <a:t>The files where the database will reside</a:t>
            </a:r>
          </a:p>
        </p:txBody>
      </p:sp>
      <p:sp>
        <p:nvSpPr>
          <p:cNvPr id="13316" name="Text Box 4">
            <a:extLst>
              <a:ext uri="{FF2B5EF4-FFF2-40B4-BE49-F238E27FC236}">
                <a16:creationId xmlns:a16="http://schemas.microsoft.com/office/drawing/2014/main" id="{3DEFD83C-E3E1-4F46-9723-ED5ECC102C01}"/>
              </a:ext>
            </a:extLst>
          </p:cNvPr>
          <p:cNvSpPr txBox="1">
            <a:spLocks noChangeArrowheads="1"/>
          </p:cNvSpPr>
          <p:nvPr/>
        </p:nvSpPr>
        <p:spPr bwMode="auto">
          <a:xfrm>
            <a:off x="1371600" y="3473450"/>
            <a:ext cx="6781800" cy="3384550"/>
          </a:xfrm>
          <a:prstGeom prst="rect">
            <a:avLst/>
          </a:prstGeom>
          <a:solidFill>
            <a:schemeClr val="bg1"/>
          </a:solidFill>
          <a:ln w="3175">
            <a:solidFill>
              <a:schemeClr val="tx1"/>
            </a:solidFill>
            <a:miter lim="800000"/>
            <a:headEnd/>
            <a:tailEnd/>
          </a:ln>
          <a:effectLst>
            <a:outerShdw dist="107763" dir="2700000" algn="ctr" rotWithShape="0">
              <a:srgbClr val="0099CC"/>
            </a:outerShdw>
          </a:effec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lnSpc>
                <a:spcPct val="96000"/>
              </a:lnSpc>
              <a:spcBef>
                <a:spcPct val="0"/>
              </a:spcBef>
              <a:buFontTx/>
              <a:buNone/>
            </a:pPr>
            <a:r>
              <a:rPr lang="en-US" altLang="en-US" sz="1600" noProof="1">
                <a:latin typeface="Lucida Sans Typewriter" panose="020B0509030504030204" pitchFamily="49" charset="0"/>
              </a:rPr>
              <a:t>CREATE DATABASE </a:t>
            </a:r>
            <a:r>
              <a:rPr lang="en-US" altLang="en-US" sz="1600">
                <a:latin typeface="Lucida Sans Typewriter" panose="020B0509030504030204" pitchFamily="49" charset="0"/>
              </a:rPr>
              <a:t>S</a:t>
            </a:r>
            <a:r>
              <a:rPr lang="en-US" altLang="en-US" sz="1600" noProof="1">
                <a:latin typeface="Lucida Sans Typewriter" panose="020B0509030504030204" pitchFamily="49" charset="0"/>
              </a:rPr>
              <a:t>ample</a:t>
            </a:r>
            <a:br>
              <a:rPr lang="en-US" altLang="en-US" sz="1600" noProof="1">
                <a:latin typeface="Lucida Sans Typewriter" panose="020B0509030504030204" pitchFamily="49" charset="0"/>
              </a:rPr>
            </a:br>
            <a:r>
              <a:rPr lang="en-US" altLang="en-US" sz="1600" noProof="1">
                <a:latin typeface="Lucida Sans Typewriter" panose="020B0509030504030204" pitchFamily="49" charset="0"/>
              </a:rPr>
              <a:t>ON</a:t>
            </a:r>
            <a:br>
              <a:rPr lang="en-US" altLang="en-US" sz="1600" noProof="1">
                <a:latin typeface="Lucida Sans Typewriter" panose="020B0509030504030204" pitchFamily="49" charset="0"/>
              </a:rPr>
            </a:br>
            <a:r>
              <a:rPr lang="en-US" altLang="en-US" sz="1600" noProof="1">
                <a:latin typeface="Lucida Sans Typewriter" panose="020B0509030504030204" pitchFamily="49" charset="0"/>
              </a:rPr>
              <a:t>  PRIMARY ( NAME=</a:t>
            </a:r>
            <a:r>
              <a:rPr lang="en-US" altLang="en-US" sz="1600">
                <a:latin typeface="Lucida Sans Typewriter" panose="020B0509030504030204" pitchFamily="49" charset="0"/>
              </a:rPr>
              <a:t>S</a:t>
            </a:r>
            <a:r>
              <a:rPr lang="en-US" altLang="en-US" sz="1600" noProof="1">
                <a:latin typeface="Lucida Sans Typewriter" panose="020B0509030504030204" pitchFamily="49" charset="0"/>
              </a:rPr>
              <a:t>ample</a:t>
            </a:r>
            <a:r>
              <a:rPr lang="en-US" altLang="en-US" sz="1600">
                <a:latin typeface="Lucida Sans Typewriter" panose="020B0509030504030204" pitchFamily="49" charset="0"/>
              </a:rPr>
              <a:t>D</a:t>
            </a:r>
            <a:r>
              <a:rPr lang="en-US" altLang="en-US" sz="1600" noProof="1">
                <a:latin typeface="Lucida Sans Typewriter" panose="020B0509030504030204" pitchFamily="49" charset="0"/>
              </a:rPr>
              <a:t>ata,  </a:t>
            </a:r>
            <a:br>
              <a:rPr lang="en-US" altLang="en-US" sz="1600" noProof="1">
                <a:latin typeface="Lucida Sans Typewriter" panose="020B0509030504030204" pitchFamily="49" charset="0"/>
              </a:rPr>
            </a:br>
            <a:r>
              <a:rPr lang="en-US" altLang="en-US" sz="1600" noProof="1">
                <a:latin typeface="Lucida Sans Typewriter" panose="020B0509030504030204" pitchFamily="49" charset="0"/>
              </a:rPr>
              <a:t>  FILENAME='c:\</a:t>
            </a:r>
            <a:r>
              <a:rPr lang="en-US" altLang="en-US" sz="1600">
                <a:latin typeface="Lucida Sans Typewriter" panose="020B0509030504030204" pitchFamily="49" charset="0"/>
              </a:rPr>
              <a:t>Program Files</a:t>
            </a:r>
            <a:r>
              <a:rPr lang="en-US" altLang="en-US" sz="1600" noProof="1">
                <a:latin typeface="Lucida Sans Typewriter" panose="020B0509030504030204" pitchFamily="49" charset="0"/>
              </a:rPr>
              <a:t>\</a:t>
            </a:r>
            <a:r>
              <a:rPr lang="en-US" altLang="en-US" sz="1600">
                <a:latin typeface="Lucida Sans Typewriter" panose="020B0509030504030204" pitchFamily="49" charset="0"/>
              </a:rPr>
              <a:t>..\..\D</a:t>
            </a:r>
            <a:r>
              <a:rPr lang="en-US" altLang="en-US" sz="1600" noProof="1">
                <a:latin typeface="Lucida Sans Typewriter" panose="020B0509030504030204" pitchFamily="49" charset="0"/>
              </a:rPr>
              <a:t>ata\</a:t>
            </a:r>
            <a:r>
              <a:rPr lang="en-US" altLang="en-US" sz="1600">
                <a:latin typeface="Lucida Sans Typewriter" panose="020B0509030504030204" pitchFamily="49" charset="0"/>
              </a:rPr>
              <a:t>S</a:t>
            </a:r>
            <a:r>
              <a:rPr lang="en-US" altLang="en-US" sz="1600" noProof="1">
                <a:latin typeface="Lucida Sans Typewriter" panose="020B0509030504030204" pitchFamily="49" charset="0"/>
              </a:rPr>
              <a:t>ample.mdf', </a:t>
            </a:r>
            <a:br>
              <a:rPr lang="en-US" altLang="en-US" sz="1600" noProof="1">
                <a:latin typeface="Lucida Sans Typewriter" panose="020B0509030504030204" pitchFamily="49" charset="0"/>
              </a:rPr>
            </a:br>
            <a:r>
              <a:rPr lang="en-US" altLang="en-US" sz="1600" noProof="1">
                <a:latin typeface="Lucida Sans Typewriter" panose="020B0509030504030204" pitchFamily="49" charset="0"/>
              </a:rPr>
              <a:t>  SIZE=10MB,</a:t>
            </a:r>
          </a:p>
          <a:p>
            <a:pPr eaLnBrk="1" hangingPunct="1">
              <a:lnSpc>
                <a:spcPct val="96000"/>
              </a:lnSpc>
              <a:spcBef>
                <a:spcPct val="0"/>
              </a:spcBef>
              <a:buFontTx/>
              <a:buNone/>
            </a:pPr>
            <a:r>
              <a:rPr lang="en-US" altLang="en-US" sz="1600" noProof="1">
                <a:latin typeface="Lucida Sans Typewriter" panose="020B0509030504030204" pitchFamily="49" charset="0"/>
              </a:rPr>
              <a:t>  MAXSIZE=15MB,</a:t>
            </a:r>
          </a:p>
          <a:p>
            <a:pPr eaLnBrk="1" hangingPunct="1">
              <a:lnSpc>
                <a:spcPct val="96000"/>
              </a:lnSpc>
              <a:spcBef>
                <a:spcPct val="0"/>
              </a:spcBef>
              <a:buFontTx/>
              <a:buNone/>
            </a:pPr>
            <a:r>
              <a:rPr lang="en-US" altLang="en-US" sz="1600" noProof="1">
                <a:latin typeface="Lucida Sans Typewriter" panose="020B0509030504030204" pitchFamily="49" charset="0"/>
              </a:rPr>
              <a:t>  FILEGROWTH=20%) </a:t>
            </a:r>
            <a:br>
              <a:rPr lang="en-US" altLang="en-US" sz="1600" noProof="1">
                <a:latin typeface="Lucida Sans Typewriter" panose="020B0509030504030204" pitchFamily="49" charset="0"/>
              </a:rPr>
            </a:br>
            <a:r>
              <a:rPr lang="en-US" altLang="en-US" sz="1600" noProof="1">
                <a:latin typeface="Lucida Sans Typewriter" panose="020B0509030504030204" pitchFamily="49" charset="0"/>
              </a:rPr>
              <a:t>LOG ON </a:t>
            </a:r>
            <a:br>
              <a:rPr lang="en-US" altLang="en-US" sz="1600" noProof="1">
                <a:latin typeface="Lucida Sans Typewriter" panose="020B0509030504030204" pitchFamily="49" charset="0"/>
              </a:rPr>
            </a:br>
            <a:r>
              <a:rPr lang="en-US" altLang="en-US" sz="1600" noProof="1">
                <a:latin typeface="Lucida Sans Typewriter" panose="020B0509030504030204" pitchFamily="49" charset="0"/>
              </a:rPr>
              <a:t>  ( NAME=</a:t>
            </a:r>
            <a:r>
              <a:rPr lang="en-US" altLang="en-US" sz="1600">
                <a:latin typeface="Lucida Sans Typewriter" panose="020B0509030504030204" pitchFamily="49" charset="0"/>
              </a:rPr>
              <a:t>S</a:t>
            </a:r>
            <a:r>
              <a:rPr lang="en-US" altLang="en-US" sz="1600" noProof="1">
                <a:latin typeface="Lucida Sans Typewriter" panose="020B0509030504030204" pitchFamily="49" charset="0"/>
              </a:rPr>
              <a:t>ample</a:t>
            </a:r>
            <a:r>
              <a:rPr lang="en-US" altLang="en-US" sz="1600">
                <a:latin typeface="Lucida Sans Typewriter" panose="020B0509030504030204" pitchFamily="49" charset="0"/>
              </a:rPr>
              <a:t>L</a:t>
            </a:r>
            <a:r>
              <a:rPr lang="en-US" altLang="en-US" sz="1600" noProof="1">
                <a:latin typeface="Lucida Sans Typewriter" panose="020B0509030504030204" pitchFamily="49" charset="0"/>
              </a:rPr>
              <a:t>og, </a:t>
            </a:r>
            <a:br>
              <a:rPr lang="en-US" altLang="en-US" sz="1600" noProof="1">
                <a:latin typeface="Lucida Sans Typewriter" panose="020B0509030504030204" pitchFamily="49" charset="0"/>
              </a:rPr>
            </a:br>
            <a:r>
              <a:rPr lang="en-US" altLang="en-US" sz="1600" noProof="1">
                <a:latin typeface="Lucida Sans Typewriter" panose="020B0509030504030204" pitchFamily="49" charset="0"/>
              </a:rPr>
              <a:t>  FILENAME= 'c:\</a:t>
            </a:r>
            <a:r>
              <a:rPr lang="en-US" altLang="en-US" sz="1600">
                <a:latin typeface="Lucida Sans Typewriter" panose="020B0509030504030204" pitchFamily="49" charset="0"/>
              </a:rPr>
              <a:t>Program Files</a:t>
            </a:r>
            <a:r>
              <a:rPr lang="en-US" altLang="en-US" sz="1600" noProof="1">
                <a:latin typeface="Lucida Sans Typewriter" panose="020B0509030504030204" pitchFamily="49" charset="0"/>
              </a:rPr>
              <a:t>\</a:t>
            </a:r>
            <a:r>
              <a:rPr lang="en-US" altLang="en-US" sz="1600">
                <a:latin typeface="Lucida Sans Typewriter" panose="020B0509030504030204" pitchFamily="49" charset="0"/>
              </a:rPr>
              <a:t>..\..\D</a:t>
            </a:r>
            <a:r>
              <a:rPr lang="en-US" altLang="en-US" sz="1600" noProof="1">
                <a:latin typeface="Lucida Sans Typewriter" panose="020B0509030504030204" pitchFamily="49" charset="0"/>
              </a:rPr>
              <a:t>ata\</a:t>
            </a:r>
            <a:r>
              <a:rPr lang="en-US" altLang="en-US" sz="1600">
                <a:latin typeface="Lucida Sans Typewriter" panose="020B0509030504030204" pitchFamily="49" charset="0"/>
              </a:rPr>
              <a:t>S</a:t>
            </a:r>
            <a:r>
              <a:rPr lang="en-US" altLang="en-US" sz="1600" noProof="1">
                <a:latin typeface="Lucida Sans Typewriter" panose="020B0509030504030204" pitchFamily="49" charset="0"/>
              </a:rPr>
              <a:t>ample.ldf', </a:t>
            </a:r>
            <a:br>
              <a:rPr lang="en-US" altLang="en-US" sz="1600" noProof="1">
                <a:latin typeface="Lucida Sans Typewriter" panose="020B0509030504030204" pitchFamily="49" charset="0"/>
              </a:rPr>
            </a:br>
            <a:r>
              <a:rPr lang="en-US" altLang="en-US" sz="1600" noProof="1">
                <a:latin typeface="Lucida Sans Typewriter" panose="020B0509030504030204" pitchFamily="49" charset="0"/>
              </a:rPr>
              <a:t>  SIZE=3MB,</a:t>
            </a:r>
          </a:p>
          <a:p>
            <a:pPr eaLnBrk="1" hangingPunct="1">
              <a:lnSpc>
                <a:spcPct val="96000"/>
              </a:lnSpc>
              <a:spcBef>
                <a:spcPct val="0"/>
              </a:spcBef>
              <a:buFontTx/>
              <a:buNone/>
            </a:pPr>
            <a:r>
              <a:rPr lang="en-US" altLang="en-US" sz="1600" noProof="1">
                <a:latin typeface="Lucida Sans Typewriter" panose="020B0509030504030204" pitchFamily="49" charset="0"/>
              </a:rPr>
              <a:t>  MAXSIZE=5MB,</a:t>
            </a:r>
          </a:p>
          <a:p>
            <a:pPr eaLnBrk="1" hangingPunct="1">
              <a:lnSpc>
                <a:spcPct val="96000"/>
              </a:lnSpc>
              <a:spcBef>
                <a:spcPct val="0"/>
              </a:spcBef>
              <a:buFontTx/>
              <a:buNone/>
            </a:pPr>
            <a:r>
              <a:rPr lang="en-US" altLang="en-US" sz="1600" noProof="1">
                <a:latin typeface="Lucida Sans Typewriter" panose="020B0509030504030204" pitchFamily="49" charset="0"/>
              </a:rPr>
              <a:t>  FILEGROWTH=1MB)</a:t>
            </a:r>
            <a:br>
              <a:rPr lang="en-US" altLang="en-US" sz="1600">
                <a:latin typeface="Lucida Sans Typewriter" panose="020B0509030504030204" pitchFamily="49" charset="0"/>
              </a:rPr>
            </a:br>
            <a:r>
              <a:rPr lang="en-US" altLang="en-US" sz="1600">
                <a:latin typeface="Lucida Sans Typewriter" panose="020B0509030504030204" pitchFamily="49" charset="0"/>
              </a:rPr>
              <a:t>COLLATE SQL_Latin1_General_Cp1_CI_AS</a:t>
            </a:r>
            <a:endParaRPr lang="en-US" altLang="en-US" sz="1600" noProof="1">
              <a:latin typeface="Lucida Sans Typewriter" panose="020B0509030504030204" pitchFamily="49" charset="0"/>
            </a:endParaRPr>
          </a:p>
        </p:txBody>
      </p:sp>
      <p:sp>
        <p:nvSpPr>
          <p:cNvPr id="13317" name="Footer Placeholder 1">
            <a:extLst>
              <a:ext uri="{FF2B5EF4-FFF2-40B4-BE49-F238E27FC236}">
                <a16:creationId xmlns:a16="http://schemas.microsoft.com/office/drawing/2014/main" id="{76978F15-279B-49ED-911F-982D13C923F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7CB35-696C-4427-A8B6-7EE593B92A1D}"/>
              </a:ext>
            </a:extLst>
          </p:cNvPr>
          <p:cNvSpPr>
            <a:spLocks noGrp="1"/>
          </p:cNvSpPr>
          <p:nvPr>
            <p:ph type="title"/>
          </p:nvPr>
        </p:nvSpPr>
        <p:spPr/>
        <p:txBody>
          <a:bodyPr/>
          <a:lstStyle/>
          <a:p>
            <a:pPr>
              <a:defRPr/>
            </a:pPr>
            <a:r>
              <a:rPr lang="en-US" dirty="0" err="1"/>
              <a:t>Ngôn</a:t>
            </a:r>
            <a:r>
              <a:rPr lang="en-US" dirty="0"/>
              <a:t> </a:t>
            </a:r>
            <a:r>
              <a:rPr lang="en-US" dirty="0" err="1"/>
              <a:t>ngữ</a:t>
            </a:r>
            <a:r>
              <a:rPr lang="en-US" dirty="0"/>
              <a:t> </a:t>
            </a:r>
            <a:r>
              <a:rPr lang="en-US" dirty="0" err="1"/>
              <a:t>thao</a:t>
            </a:r>
            <a:r>
              <a:rPr lang="en-US" dirty="0"/>
              <a:t> </a:t>
            </a:r>
            <a:r>
              <a:rPr lang="en-US" dirty="0" err="1"/>
              <a:t>tác</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1E91B83B-1051-4A9C-95D4-2074908A7F9D}"/>
              </a:ext>
            </a:extLst>
          </p:cNvPr>
          <p:cNvSpPr>
            <a:spLocks noGrp="1"/>
          </p:cNvSpPr>
          <p:nvPr>
            <p:ph idx="1"/>
          </p:nvPr>
        </p:nvSpPr>
        <p:spPr/>
        <p:txBody>
          <a:bodyPr/>
          <a:lstStyle/>
          <a:p>
            <a:pPr>
              <a:defRPr/>
            </a:pPr>
            <a:r>
              <a:rPr lang="en-US" b="1" dirty="0" err="1"/>
              <a:t>Xóa</a:t>
            </a:r>
            <a:r>
              <a:rPr lang="en-US" b="1" dirty="0"/>
              <a:t> </a:t>
            </a:r>
            <a:r>
              <a:rPr lang="en-US" b="1" dirty="0" err="1"/>
              <a:t>các</a:t>
            </a:r>
            <a:r>
              <a:rPr lang="en-US" b="1" dirty="0"/>
              <a:t> record </a:t>
            </a:r>
            <a:r>
              <a:rPr lang="en-US" b="1" dirty="0" err="1"/>
              <a:t>trong</a:t>
            </a:r>
            <a:r>
              <a:rPr lang="en-US" b="1" dirty="0"/>
              <a:t> </a:t>
            </a:r>
            <a:r>
              <a:rPr lang="en-US" b="1" dirty="0" err="1"/>
              <a:t>bảng</a:t>
            </a:r>
            <a:r>
              <a:rPr lang="en-US" b="1" dirty="0"/>
              <a:t>:</a:t>
            </a:r>
          </a:p>
          <a:p>
            <a:pPr lvl="1">
              <a:defRPr/>
            </a:pPr>
            <a:r>
              <a:rPr lang="en-US" dirty="0" err="1"/>
              <a:t>Cú</a:t>
            </a:r>
            <a:r>
              <a:rPr lang="en-US" dirty="0"/>
              <a:t> </a:t>
            </a:r>
            <a:r>
              <a:rPr lang="en-US" dirty="0" err="1"/>
              <a:t>pháp</a:t>
            </a:r>
            <a:r>
              <a:rPr lang="en-US" dirty="0"/>
              <a:t>:</a:t>
            </a:r>
          </a:p>
          <a:p>
            <a:pPr>
              <a:defRPr/>
            </a:pPr>
            <a:endParaRPr lang="en-US" dirty="0"/>
          </a:p>
          <a:p>
            <a:pPr>
              <a:defRPr/>
            </a:pPr>
            <a:endParaRPr lang="en-US" dirty="0"/>
          </a:p>
          <a:p>
            <a:pPr>
              <a:defRPr/>
            </a:pPr>
            <a:endParaRPr lang="en-US" dirty="0"/>
          </a:p>
          <a:p>
            <a:pPr>
              <a:defRPr/>
            </a:pPr>
            <a:r>
              <a:rPr lang="en-US" dirty="0" err="1"/>
              <a:t>Ví</a:t>
            </a:r>
            <a:r>
              <a:rPr lang="en-US" dirty="0"/>
              <a:t> </a:t>
            </a:r>
            <a:r>
              <a:rPr lang="en-US" dirty="0" err="1"/>
              <a:t>dụ</a:t>
            </a:r>
            <a:r>
              <a:rPr lang="en-US" dirty="0"/>
              <a:t>:</a:t>
            </a:r>
          </a:p>
          <a:p>
            <a:pPr lvl="1">
              <a:defRPr/>
            </a:pPr>
            <a:r>
              <a:rPr lang="en-US" dirty="0"/>
              <a:t>Delete from </a:t>
            </a:r>
            <a:r>
              <a:rPr lang="en-US" dirty="0" err="1"/>
              <a:t>Sinhvien</a:t>
            </a:r>
            <a:endParaRPr lang="en-US" dirty="0"/>
          </a:p>
          <a:p>
            <a:pPr marL="457200" lvl="1" indent="0">
              <a:buFontTx/>
              <a:buNone/>
              <a:defRPr/>
            </a:pPr>
            <a:r>
              <a:rPr lang="en-US"/>
              <a:t>    Where </a:t>
            </a:r>
            <a:r>
              <a:rPr lang="en-US" dirty="0" err="1"/>
              <a:t>Malop</a:t>
            </a:r>
            <a:r>
              <a:rPr lang="en-US" dirty="0"/>
              <a:t>=‘CDTH1A’</a:t>
            </a:r>
          </a:p>
        </p:txBody>
      </p:sp>
      <p:sp>
        <p:nvSpPr>
          <p:cNvPr id="5" name="TextBox 4">
            <a:extLst>
              <a:ext uri="{FF2B5EF4-FFF2-40B4-BE49-F238E27FC236}">
                <a16:creationId xmlns:a16="http://schemas.microsoft.com/office/drawing/2014/main" id="{27A8FC9A-F16D-4B69-AEDC-85B4F3425F87}"/>
              </a:ext>
            </a:extLst>
          </p:cNvPr>
          <p:cNvSpPr txBox="1"/>
          <p:nvPr/>
        </p:nvSpPr>
        <p:spPr>
          <a:xfrm>
            <a:off x="1295400" y="3505200"/>
            <a:ext cx="6629400" cy="1077913"/>
          </a:xfrm>
          <a:prstGeom prst="rect">
            <a:avLst/>
          </a:prstGeom>
        </p:spPr>
        <p:style>
          <a:lnRef idx="2">
            <a:schemeClr val="accent2"/>
          </a:lnRef>
          <a:fillRef idx="1">
            <a:schemeClr val="lt1"/>
          </a:fillRef>
          <a:effectRef idx="0">
            <a:schemeClr val="accent2"/>
          </a:effectRef>
          <a:fontRef idx="minor">
            <a:schemeClr val="dk1"/>
          </a:fontRef>
        </p:style>
        <p:txBody>
          <a:bodyPr>
            <a:spAutoFit/>
          </a:bodyPr>
          <a:lstStyle/>
          <a:p>
            <a:pPr marL="457200" eaLnBrk="1" hangingPunct="1">
              <a:defRPr/>
            </a:pPr>
            <a:r>
              <a:rPr lang="en-US" sz="3200" b="1" dirty="0">
                <a:solidFill>
                  <a:srgbClr val="800000"/>
                </a:solidFill>
              </a:rPr>
              <a:t>DELETE FROM</a:t>
            </a:r>
            <a:r>
              <a:rPr lang="en-US" sz="3200" dirty="0"/>
              <a:t> table name</a:t>
            </a:r>
          </a:p>
          <a:p>
            <a:pPr marL="457200" eaLnBrk="1" hangingPunct="1">
              <a:defRPr/>
            </a:pPr>
            <a:r>
              <a:rPr lang="en-US" sz="3200" b="1" dirty="0">
                <a:solidFill>
                  <a:srgbClr val="800000"/>
                </a:solidFill>
              </a:rPr>
              <a:t>WHERE </a:t>
            </a:r>
            <a:r>
              <a:rPr lang="en-US" sz="3200" dirty="0"/>
              <a:t>condition</a:t>
            </a:r>
          </a:p>
        </p:txBody>
      </p:sp>
      <p:sp>
        <p:nvSpPr>
          <p:cNvPr id="79877" name="Footer Placeholder 3">
            <a:extLst>
              <a:ext uri="{FF2B5EF4-FFF2-40B4-BE49-F238E27FC236}">
                <a16:creationId xmlns:a16="http://schemas.microsoft.com/office/drawing/2014/main" id="{B9704632-13AE-4EE3-9113-249F3A80FE1C}"/>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A2555A-C2BC-4972-80B8-1F474E169F76}"/>
              </a:ext>
            </a:extLst>
          </p:cNvPr>
          <p:cNvSpPr>
            <a:spLocks noGrp="1"/>
          </p:cNvSpPr>
          <p:nvPr>
            <p:ph type="title"/>
          </p:nvPr>
        </p:nvSpPr>
        <p:spPr/>
        <p:txBody>
          <a:bodyPr/>
          <a:lstStyle/>
          <a:p>
            <a:pPr>
              <a:defRPr/>
            </a:pPr>
            <a:r>
              <a:rPr lang="en-US" dirty="0" err="1"/>
              <a:t>Ngôn</a:t>
            </a:r>
            <a:r>
              <a:rPr lang="en-US" dirty="0"/>
              <a:t> </a:t>
            </a:r>
            <a:r>
              <a:rPr lang="en-US" dirty="0" err="1"/>
              <a:t>ngữ</a:t>
            </a:r>
            <a:r>
              <a:rPr lang="en-US" dirty="0"/>
              <a:t> </a:t>
            </a:r>
            <a:r>
              <a:rPr lang="en-US" dirty="0" err="1"/>
              <a:t>thao</a:t>
            </a:r>
            <a:r>
              <a:rPr lang="en-US" dirty="0"/>
              <a:t> </a:t>
            </a:r>
            <a:r>
              <a:rPr lang="en-US" dirty="0" err="1"/>
              <a:t>tác</a:t>
            </a:r>
            <a:r>
              <a:rPr lang="en-US" dirty="0"/>
              <a:t> </a:t>
            </a:r>
            <a:r>
              <a:rPr lang="en-US" dirty="0" err="1"/>
              <a:t>dữ</a:t>
            </a:r>
            <a:r>
              <a:rPr lang="en-US" dirty="0"/>
              <a:t> </a:t>
            </a:r>
            <a:r>
              <a:rPr lang="en-US" dirty="0" err="1"/>
              <a:t>liệu</a:t>
            </a:r>
            <a:endParaRPr lang="en-US" dirty="0"/>
          </a:p>
        </p:txBody>
      </p:sp>
      <p:sp>
        <p:nvSpPr>
          <p:cNvPr id="3" name="Content Placeholder 2">
            <a:extLst>
              <a:ext uri="{FF2B5EF4-FFF2-40B4-BE49-F238E27FC236}">
                <a16:creationId xmlns:a16="http://schemas.microsoft.com/office/drawing/2014/main" id="{54A9971A-3B40-4C1E-92D8-D1C85506EE23}"/>
              </a:ext>
            </a:extLst>
          </p:cNvPr>
          <p:cNvSpPr>
            <a:spLocks noGrp="1"/>
          </p:cNvSpPr>
          <p:nvPr>
            <p:ph idx="1"/>
          </p:nvPr>
        </p:nvSpPr>
        <p:spPr/>
        <p:txBody>
          <a:bodyPr/>
          <a:lstStyle/>
          <a:p>
            <a:pPr>
              <a:defRPr/>
            </a:pPr>
            <a:r>
              <a:rPr lang="en-US" b="1" dirty="0" err="1"/>
              <a:t>Xóa</a:t>
            </a:r>
            <a:r>
              <a:rPr lang="en-US" b="1" dirty="0"/>
              <a:t> </a:t>
            </a:r>
            <a:r>
              <a:rPr lang="en-US" b="1" dirty="0" err="1"/>
              <a:t>các</a:t>
            </a:r>
            <a:r>
              <a:rPr lang="en-US" b="1" dirty="0"/>
              <a:t> record </a:t>
            </a:r>
            <a:r>
              <a:rPr lang="en-US" b="1" dirty="0" err="1"/>
              <a:t>trong</a:t>
            </a:r>
            <a:r>
              <a:rPr lang="en-US" b="1" dirty="0"/>
              <a:t> </a:t>
            </a:r>
            <a:r>
              <a:rPr lang="en-US" b="1" err="1"/>
              <a:t>bảng</a:t>
            </a:r>
            <a:r>
              <a:rPr lang="en-US" b="1"/>
              <a:t>:</a:t>
            </a:r>
            <a:endParaRPr lang="en-US" b="1" dirty="0"/>
          </a:p>
        </p:txBody>
      </p:sp>
      <p:pic>
        <p:nvPicPr>
          <p:cNvPr id="80900" name="Picture 3">
            <a:extLst>
              <a:ext uri="{FF2B5EF4-FFF2-40B4-BE49-F238E27FC236}">
                <a16:creationId xmlns:a16="http://schemas.microsoft.com/office/drawing/2014/main" id="{46AE2F18-BDB7-462F-86DE-F3A302280C2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981200"/>
            <a:ext cx="8572500" cy="453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a:extLst>
              <a:ext uri="{FF2B5EF4-FFF2-40B4-BE49-F238E27FC236}">
                <a16:creationId xmlns:a16="http://schemas.microsoft.com/office/drawing/2014/main" id="{A1CC3E41-723C-43CB-970D-E1AD8375F2F6}"/>
              </a:ext>
            </a:extLst>
          </p:cNvPr>
          <p:cNvSpPr>
            <a:spLocks noGrp="1" noChangeArrowheads="1"/>
          </p:cNvSpPr>
          <p:nvPr>
            <p:ph type="title"/>
          </p:nvPr>
        </p:nvSpPr>
        <p:spPr>
          <a:xfrm>
            <a:off x="1198563" y="487363"/>
            <a:ext cx="7793037" cy="1143000"/>
          </a:xfrm>
        </p:spPr>
        <p:txBody>
          <a:bodyPr/>
          <a:lstStyle/>
          <a:p>
            <a:pPr eaLnBrk="1" hangingPunct="1">
              <a:defRPr/>
            </a:pPr>
            <a:r>
              <a:rPr lang="en-US" altLang="en-US">
                <a:solidFill>
                  <a:srgbClr val="800000"/>
                </a:solidFill>
              </a:rPr>
              <a:t>Xem Tables</a:t>
            </a:r>
          </a:p>
        </p:txBody>
      </p:sp>
      <p:sp>
        <p:nvSpPr>
          <p:cNvPr id="662531" name="Rectangle 3">
            <a:extLst>
              <a:ext uri="{FF2B5EF4-FFF2-40B4-BE49-F238E27FC236}">
                <a16:creationId xmlns:a16="http://schemas.microsoft.com/office/drawing/2014/main" id="{9666E99A-9DC9-40F8-9286-DF129B65506D}"/>
              </a:ext>
            </a:extLst>
          </p:cNvPr>
          <p:cNvSpPr>
            <a:spLocks noChangeArrowheads="1"/>
          </p:cNvSpPr>
          <p:nvPr/>
        </p:nvSpPr>
        <p:spPr bwMode="auto">
          <a:xfrm>
            <a:off x="1201738" y="5200650"/>
            <a:ext cx="6096000" cy="533400"/>
          </a:xfrm>
          <a:prstGeom prst="rect">
            <a:avLst/>
          </a:prstGeom>
          <a:solidFill>
            <a:srgbClr val="FFFF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GB" altLang="en-US" sz="2400">
                <a:solidFill>
                  <a:srgbClr val="C60000"/>
                </a:solidFill>
                <a:cs typeface="Times New Roman" panose="02020603050405020304" pitchFamily="18" charset="0"/>
              </a:rPr>
              <a:t>SELECT &lt;select_list&gt; FROM &lt;table_name&gt;</a:t>
            </a:r>
          </a:p>
        </p:txBody>
      </p:sp>
      <p:sp>
        <p:nvSpPr>
          <p:cNvPr id="81924" name="Rectangle 4">
            <a:extLst>
              <a:ext uri="{FF2B5EF4-FFF2-40B4-BE49-F238E27FC236}">
                <a16:creationId xmlns:a16="http://schemas.microsoft.com/office/drawing/2014/main" id="{AD4153F2-F580-42DB-9A31-0CD3A557C733}"/>
              </a:ext>
            </a:extLst>
          </p:cNvPr>
          <p:cNvSpPr>
            <a:spLocks noChangeArrowheads="1"/>
          </p:cNvSpPr>
          <p:nvPr/>
        </p:nvSpPr>
        <p:spPr bwMode="auto">
          <a:xfrm>
            <a:off x="2828925" y="254317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sp>
        <p:nvSpPr>
          <p:cNvPr id="662533" name="Text Box 5">
            <a:extLst>
              <a:ext uri="{FF2B5EF4-FFF2-40B4-BE49-F238E27FC236}">
                <a16:creationId xmlns:a16="http://schemas.microsoft.com/office/drawing/2014/main" id="{4BAFDE2F-C403-4607-97F4-70CA2585D94B}"/>
              </a:ext>
            </a:extLst>
          </p:cNvPr>
          <p:cNvSpPr txBox="1">
            <a:spLocks noChangeArrowheads="1"/>
          </p:cNvSpPr>
          <p:nvPr/>
        </p:nvSpPr>
        <p:spPr bwMode="auto">
          <a:xfrm>
            <a:off x="1006475" y="2087563"/>
            <a:ext cx="8666163"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GB" altLang="en-US" sz="2800" u="sng">
                <a:solidFill>
                  <a:srgbClr val="460CD8"/>
                </a:solidFill>
                <a:cs typeface="Times New Roman" panose="02020603050405020304" pitchFamily="18" charset="0"/>
              </a:rPr>
              <a:t>Cú pháp</a:t>
            </a:r>
            <a:r>
              <a:rPr lang="en-GB" altLang="en-US" sz="2800">
                <a:solidFill>
                  <a:srgbClr val="460CD8"/>
                </a:solidFill>
                <a:cs typeface="Times New Roman" panose="02020603050405020304" pitchFamily="18" charset="0"/>
              </a:rPr>
              <a:t>:  </a:t>
            </a:r>
            <a:r>
              <a:rPr lang="en-GB" altLang="en-US" sz="2800">
                <a:cs typeface="Times New Roman" panose="02020603050405020304" pitchFamily="18" charset="0"/>
              </a:rPr>
              <a:t>Xem thông tin Table</a:t>
            </a:r>
            <a:endParaRPr lang="en-US" altLang="en-US" sz="2800"/>
          </a:p>
        </p:txBody>
      </p:sp>
      <p:sp>
        <p:nvSpPr>
          <p:cNvPr id="662534" name="Text Box 6">
            <a:extLst>
              <a:ext uri="{FF2B5EF4-FFF2-40B4-BE49-F238E27FC236}">
                <a16:creationId xmlns:a16="http://schemas.microsoft.com/office/drawing/2014/main" id="{EC80BF1A-BC2E-4424-9CE6-B93C27567B1E}"/>
              </a:ext>
            </a:extLst>
          </p:cNvPr>
          <p:cNvSpPr txBox="1">
            <a:spLocks noChangeArrowheads="1"/>
          </p:cNvSpPr>
          <p:nvPr/>
        </p:nvSpPr>
        <p:spPr bwMode="auto">
          <a:xfrm>
            <a:off x="1201738" y="2698750"/>
            <a:ext cx="6019800" cy="457200"/>
          </a:xfrm>
          <a:prstGeom prst="rect">
            <a:avLst/>
          </a:prstGeom>
          <a:solidFill>
            <a:srgbClr val="FFFFD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GB" altLang="en-US" sz="2400">
                <a:solidFill>
                  <a:srgbClr val="C60000"/>
                </a:solidFill>
                <a:cs typeface="Times New Roman" panose="02020603050405020304" pitchFamily="18" charset="0"/>
              </a:rPr>
              <a:t>sp_help &lt;table_name&gt;</a:t>
            </a:r>
            <a:endParaRPr lang="en-US" altLang="en-US" sz="2400">
              <a:solidFill>
                <a:srgbClr val="C60000"/>
              </a:solidFill>
            </a:endParaRPr>
          </a:p>
        </p:txBody>
      </p:sp>
      <p:sp>
        <p:nvSpPr>
          <p:cNvPr id="662535" name="Text Box 7">
            <a:extLst>
              <a:ext uri="{FF2B5EF4-FFF2-40B4-BE49-F238E27FC236}">
                <a16:creationId xmlns:a16="http://schemas.microsoft.com/office/drawing/2014/main" id="{2614EF9F-5EC8-4D3B-899E-536D017468BB}"/>
              </a:ext>
            </a:extLst>
          </p:cNvPr>
          <p:cNvSpPr txBox="1">
            <a:spLocks noChangeArrowheads="1"/>
          </p:cNvSpPr>
          <p:nvPr/>
        </p:nvSpPr>
        <p:spPr bwMode="auto">
          <a:xfrm>
            <a:off x="1066800" y="4167188"/>
            <a:ext cx="446563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GB" altLang="en-US" sz="2800" u="sng">
                <a:solidFill>
                  <a:srgbClr val="460CD8"/>
                </a:solidFill>
                <a:cs typeface="Times New Roman" panose="02020603050405020304" pitchFamily="18" charset="0"/>
              </a:rPr>
              <a:t>Cú pháp</a:t>
            </a:r>
            <a:r>
              <a:rPr lang="en-GB" altLang="en-US" sz="2800">
                <a:solidFill>
                  <a:srgbClr val="460CD8"/>
                </a:solidFill>
                <a:cs typeface="Times New Roman" panose="02020603050405020304" pitchFamily="18" charset="0"/>
              </a:rPr>
              <a:t>:</a:t>
            </a:r>
            <a:r>
              <a:rPr lang="en-GB" altLang="en-US" sz="2800" i="1">
                <a:solidFill>
                  <a:srgbClr val="460CD8"/>
                </a:solidFill>
                <a:cs typeface="Times New Roman" panose="02020603050405020304" pitchFamily="18" charset="0"/>
              </a:rPr>
              <a:t> </a:t>
            </a:r>
            <a:r>
              <a:rPr lang="en-GB" altLang="en-US" sz="2800">
                <a:solidFill>
                  <a:srgbClr val="460CD8"/>
                </a:solidFill>
                <a:cs typeface="Times New Roman" panose="02020603050405020304" pitchFamily="18" charset="0"/>
              </a:rPr>
              <a:t> </a:t>
            </a:r>
            <a:r>
              <a:rPr lang="en-GB" altLang="en-US" sz="2800">
                <a:cs typeface="Times New Roman" panose="02020603050405020304" pitchFamily="18" charset="0"/>
              </a:rPr>
              <a:t>Xem dữ liệu Table</a:t>
            </a:r>
            <a:endParaRPr lang="en-US" altLang="en-US" sz="2800"/>
          </a:p>
        </p:txBody>
      </p:sp>
      <p:sp>
        <p:nvSpPr>
          <p:cNvPr id="81928" name="Rectangle 1">
            <a:extLst>
              <a:ext uri="{FF2B5EF4-FFF2-40B4-BE49-F238E27FC236}">
                <a16:creationId xmlns:a16="http://schemas.microsoft.com/office/drawing/2014/main" id="{60C36606-CE3B-46A4-952D-4BC73A03979E}"/>
              </a:ext>
            </a:extLst>
          </p:cNvPr>
          <p:cNvSpPr>
            <a:spLocks noChangeArrowheads="1"/>
          </p:cNvSpPr>
          <p:nvPr/>
        </p:nvSpPr>
        <p:spPr bwMode="auto">
          <a:xfrm>
            <a:off x="1201738" y="3336925"/>
            <a:ext cx="609600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Sp_help cthoadon</a:t>
            </a:r>
          </a:p>
        </p:txBody>
      </p:sp>
      <p:sp>
        <p:nvSpPr>
          <p:cNvPr id="81929" name="Rectangle 2">
            <a:extLst>
              <a:ext uri="{FF2B5EF4-FFF2-40B4-BE49-F238E27FC236}">
                <a16:creationId xmlns:a16="http://schemas.microsoft.com/office/drawing/2014/main" id="{F015FCE3-8060-4310-8AA2-37E901A347DD}"/>
              </a:ext>
            </a:extLst>
          </p:cNvPr>
          <p:cNvSpPr>
            <a:spLocks noChangeArrowheads="1"/>
          </p:cNvSpPr>
          <p:nvPr/>
        </p:nvSpPr>
        <p:spPr bwMode="auto">
          <a:xfrm>
            <a:off x="1201738" y="6091238"/>
            <a:ext cx="33845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latin typeface="Arial" panose="020B0604020202020204" pitchFamily="34" charset="0"/>
              </a:rPr>
              <a:t>Select  * from cthoadon</a:t>
            </a:r>
          </a:p>
        </p:txBody>
      </p:sp>
      <p:sp>
        <p:nvSpPr>
          <p:cNvPr id="81930" name="Footer Placeholder 1">
            <a:extLst>
              <a:ext uri="{FF2B5EF4-FFF2-40B4-BE49-F238E27FC236}">
                <a16:creationId xmlns:a16="http://schemas.microsoft.com/office/drawing/2014/main" id="{4BE64A31-3902-4C8D-BF59-66FD42D30FC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662533"/>
                                        </p:tgtEl>
                                        <p:attrNameLst>
                                          <p:attrName>style.visibility</p:attrName>
                                        </p:attrNameLst>
                                      </p:cBhvr>
                                      <p:to>
                                        <p:strVal val="visible"/>
                                      </p:to>
                                    </p:set>
                                    <p:anim calcmode="lin" valueType="num">
                                      <p:cBhvr additive="base">
                                        <p:cTn id="7" dur="500" fill="hold"/>
                                        <p:tgtEl>
                                          <p:spTgt spid="662533"/>
                                        </p:tgtEl>
                                        <p:attrNameLst>
                                          <p:attrName>ppt_x</p:attrName>
                                        </p:attrNameLst>
                                      </p:cBhvr>
                                      <p:tavLst>
                                        <p:tav tm="0">
                                          <p:val>
                                            <p:strVal val="0-#ppt_w/2"/>
                                          </p:val>
                                        </p:tav>
                                        <p:tav tm="100000">
                                          <p:val>
                                            <p:strVal val="#ppt_x"/>
                                          </p:val>
                                        </p:tav>
                                      </p:tavLst>
                                    </p:anim>
                                    <p:anim calcmode="lin" valueType="num">
                                      <p:cBhvr additive="base">
                                        <p:cTn id="8" dur="500" fill="hold"/>
                                        <p:tgtEl>
                                          <p:spTgt spid="66253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662534"/>
                                        </p:tgtEl>
                                        <p:attrNameLst>
                                          <p:attrName>style.visibility</p:attrName>
                                        </p:attrNameLst>
                                      </p:cBhvr>
                                      <p:to>
                                        <p:strVal val="visible"/>
                                      </p:to>
                                    </p:set>
                                    <p:animEffect transition="in" filter="dissolve">
                                      <p:cBhvr>
                                        <p:cTn id="13" dur="500"/>
                                        <p:tgtEl>
                                          <p:spTgt spid="662534"/>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662535"/>
                                        </p:tgtEl>
                                        <p:attrNameLst>
                                          <p:attrName>style.visibility</p:attrName>
                                        </p:attrNameLst>
                                      </p:cBhvr>
                                      <p:to>
                                        <p:strVal val="visible"/>
                                      </p:to>
                                    </p:set>
                                    <p:anim calcmode="lin" valueType="num">
                                      <p:cBhvr additive="base">
                                        <p:cTn id="18" dur="500" fill="hold"/>
                                        <p:tgtEl>
                                          <p:spTgt spid="662535"/>
                                        </p:tgtEl>
                                        <p:attrNameLst>
                                          <p:attrName>ppt_x</p:attrName>
                                        </p:attrNameLst>
                                      </p:cBhvr>
                                      <p:tavLst>
                                        <p:tav tm="0">
                                          <p:val>
                                            <p:strVal val="0-#ppt_w/2"/>
                                          </p:val>
                                        </p:tav>
                                        <p:tav tm="100000">
                                          <p:val>
                                            <p:strVal val="#ppt_x"/>
                                          </p:val>
                                        </p:tav>
                                      </p:tavLst>
                                    </p:anim>
                                    <p:anim calcmode="lin" valueType="num">
                                      <p:cBhvr additive="base">
                                        <p:cTn id="19" dur="500" fill="hold"/>
                                        <p:tgtEl>
                                          <p:spTgt spid="662535"/>
                                        </p:tgtEl>
                                        <p:attrNameLst>
                                          <p:attrName>ppt_y</p:attrName>
                                        </p:attrNameLst>
                                      </p:cBhvr>
                                      <p:tavLst>
                                        <p:tav tm="0">
                                          <p:val>
                                            <p:strVal val="#ppt_y"/>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662531"/>
                                        </p:tgtEl>
                                        <p:attrNameLst>
                                          <p:attrName>style.visibility</p:attrName>
                                        </p:attrNameLst>
                                      </p:cBhvr>
                                      <p:to>
                                        <p:strVal val="visible"/>
                                      </p:to>
                                    </p:set>
                                    <p:animEffect transition="in" filter="dissolve">
                                      <p:cBhvr>
                                        <p:cTn id="24" dur="500"/>
                                        <p:tgtEl>
                                          <p:spTgt spid="6625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2531" grpId="0" animBg="1" autoUpdateAnimBg="0"/>
      <p:bldP spid="662533" grpId="0" autoUpdateAnimBg="0"/>
      <p:bldP spid="662534" grpId="0" animBg="1" autoUpdateAnimBg="0"/>
      <p:bldP spid="662535" grpId="0" autoUpdateAnimBg="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Title 1">
            <a:extLst>
              <a:ext uri="{FF2B5EF4-FFF2-40B4-BE49-F238E27FC236}">
                <a16:creationId xmlns:a16="http://schemas.microsoft.com/office/drawing/2014/main" id="{20E2441D-C86E-4141-992B-EC2DB9DD4BD4}"/>
              </a:ext>
            </a:extLst>
          </p:cNvPr>
          <p:cNvSpPr>
            <a:spLocks noGrp="1"/>
          </p:cNvSpPr>
          <p:nvPr>
            <p:ph type="title" idx="4294967295"/>
          </p:nvPr>
        </p:nvSpPr>
        <p:spPr>
          <a:xfrm>
            <a:off x="1143000" y="533400"/>
            <a:ext cx="8229600" cy="890588"/>
          </a:xfrm>
        </p:spPr>
        <p:txBody>
          <a:bodyPr/>
          <a:lstStyle/>
          <a:p>
            <a:pPr eaLnBrk="1" hangingPunct="1">
              <a:defRPr/>
            </a:pPr>
            <a:r>
              <a:rPr lang="en-US" altLang="en-US" sz="3200" b="1">
                <a:solidFill>
                  <a:srgbClr val="800000"/>
                </a:solidFill>
              </a:rPr>
              <a:t>Thủ tục lưu trữ hệ thống</a:t>
            </a:r>
          </a:p>
        </p:txBody>
      </p:sp>
      <p:sp>
        <p:nvSpPr>
          <p:cNvPr id="112643" name="Content Placeholder 2">
            <a:extLst>
              <a:ext uri="{FF2B5EF4-FFF2-40B4-BE49-F238E27FC236}">
                <a16:creationId xmlns:a16="http://schemas.microsoft.com/office/drawing/2014/main" id="{1C45D76A-984D-495D-891B-7CF27BDF4925}"/>
              </a:ext>
            </a:extLst>
          </p:cNvPr>
          <p:cNvSpPr>
            <a:spLocks noGrp="1"/>
          </p:cNvSpPr>
          <p:nvPr>
            <p:ph idx="4294967295"/>
          </p:nvPr>
        </p:nvSpPr>
        <p:spPr>
          <a:xfrm>
            <a:off x="914400" y="2286000"/>
            <a:ext cx="8077200" cy="4724400"/>
          </a:xfrm>
        </p:spPr>
        <p:txBody>
          <a:bodyPr lIns="182880" tIns="91440"/>
          <a:lstStyle/>
          <a:p>
            <a:pPr algn="ctr" eaLnBrk="1" hangingPunct="1">
              <a:buFont typeface="Wingdings" pitchFamily="2" charset="2"/>
              <a:buNone/>
              <a:defRPr/>
            </a:pPr>
            <a:r>
              <a:rPr lang="en-US" altLang="en-US" b="1"/>
              <a:t>sp_help- System stored procedure</a:t>
            </a:r>
          </a:p>
          <a:p>
            <a:pPr eaLnBrk="1" hangingPunct="1">
              <a:defRPr/>
            </a:pPr>
            <a:r>
              <a:rPr lang="en-US" altLang="en-US"/>
              <a:t>Để kiểm tra xem bảng đã được tạo hay chưa?</a:t>
            </a:r>
          </a:p>
          <a:p>
            <a:pPr eaLnBrk="1" hangingPunct="1">
              <a:buFont typeface="Wingdings" pitchFamily="2" charset="2"/>
              <a:buNone/>
              <a:defRPr/>
            </a:pPr>
            <a:r>
              <a:rPr lang="en-US" altLang="en-US" b="1" i="1"/>
              <a:t>			sp_help table_name</a:t>
            </a:r>
          </a:p>
          <a:p>
            <a:pPr eaLnBrk="1" hangingPunct="1">
              <a:defRPr/>
            </a:pPr>
            <a:r>
              <a:rPr lang="en-US" altLang="en-US"/>
              <a:t>Để kiểm tra xem kiểu dữ liệu của người dùng đã được tạo hay chưa?</a:t>
            </a:r>
          </a:p>
          <a:p>
            <a:pPr eaLnBrk="1" hangingPunct="1">
              <a:buFont typeface="Wingdings" pitchFamily="2" charset="2"/>
              <a:buNone/>
              <a:defRPr/>
            </a:pPr>
            <a:r>
              <a:rPr lang="en-US" altLang="en-US" b="1" i="1"/>
              <a:t>			sp_help datatype_name</a:t>
            </a:r>
          </a:p>
        </p:txBody>
      </p:sp>
      <p:sp>
        <p:nvSpPr>
          <p:cNvPr id="82948" name="Footer Placeholder 1">
            <a:extLst>
              <a:ext uri="{FF2B5EF4-FFF2-40B4-BE49-F238E27FC236}">
                <a16:creationId xmlns:a16="http://schemas.microsoft.com/office/drawing/2014/main" id="{87F4DF6D-6ABC-456A-9ACA-BE170D0946F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2">
            <a:extLst>
              <a:ext uri="{FF2B5EF4-FFF2-40B4-BE49-F238E27FC236}">
                <a16:creationId xmlns:a16="http://schemas.microsoft.com/office/drawing/2014/main" id="{CEA67247-6CD9-4E2E-9038-7BC578885097}"/>
              </a:ext>
            </a:extLst>
          </p:cNvPr>
          <p:cNvSpPr>
            <a:spLocks noGrp="1" noChangeArrowheads="1"/>
          </p:cNvSpPr>
          <p:nvPr>
            <p:ph type="title"/>
          </p:nvPr>
        </p:nvSpPr>
        <p:spPr>
          <a:xfrm>
            <a:off x="1143000" y="806450"/>
            <a:ext cx="7772400" cy="769938"/>
          </a:xfrm>
        </p:spPr>
        <p:txBody>
          <a:bodyPr/>
          <a:lstStyle/>
          <a:p>
            <a:pPr eaLnBrk="1" hangingPunct="1">
              <a:defRPr/>
            </a:pPr>
            <a:r>
              <a:rPr lang="en-US" altLang="en-US">
                <a:solidFill>
                  <a:srgbClr val="800000"/>
                </a:solidFill>
                <a:cs typeface="Courier New" pitchFamily="49" charset="0"/>
              </a:rPr>
              <a:t>Xem Constraints </a:t>
            </a:r>
          </a:p>
        </p:txBody>
      </p:sp>
      <p:sp>
        <p:nvSpPr>
          <p:cNvPr id="113667" name="Rectangle 3">
            <a:extLst>
              <a:ext uri="{FF2B5EF4-FFF2-40B4-BE49-F238E27FC236}">
                <a16:creationId xmlns:a16="http://schemas.microsoft.com/office/drawing/2014/main" id="{57F31623-3B1C-4C78-8DC9-DF947CE4FB29}"/>
              </a:ext>
            </a:extLst>
          </p:cNvPr>
          <p:cNvSpPr>
            <a:spLocks noGrp="1" noChangeArrowheads="1"/>
          </p:cNvSpPr>
          <p:nvPr>
            <p:ph type="body" idx="1"/>
          </p:nvPr>
        </p:nvSpPr>
        <p:spPr>
          <a:xfrm>
            <a:off x="1143000" y="2239963"/>
            <a:ext cx="7331075" cy="4267200"/>
          </a:xfrm>
        </p:spPr>
        <p:txBody>
          <a:bodyPr/>
          <a:lstStyle/>
          <a:p>
            <a:pPr marL="850900" lvl="1" indent="-393700" eaLnBrk="1" hangingPunct="1">
              <a:lnSpc>
                <a:spcPct val="90000"/>
              </a:lnSpc>
              <a:spcBef>
                <a:spcPct val="30000"/>
              </a:spcBef>
              <a:defRPr/>
            </a:pPr>
            <a:r>
              <a:rPr lang="en-US" altLang="en-US" sz="2400" b="1">
                <a:solidFill>
                  <a:srgbClr val="0000CC"/>
                </a:solidFill>
                <a:cs typeface="Courier New" pitchFamily="49" charset="0"/>
              </a:rPr>
              <a:t>Viewing Constraints</a:t>
            </a:r>
          </a:p>
          <a:p>
            <a:pPr marL="1262063" lvl="2" indent="-347663" eaLnBrk="1" hangingPunct="1">
              <a:lnSpc>
                <a:spcPct val="90000"/>
              </a:lnSpc>
              <a:spcBef>
                <a:spcPct val="30000"/>
              </a:spcBef>
              <a:defRPr/>
            </a:pPr>
            <a:r>
              <a:rPr lang="en-US" altLang="en-US">
                <a:cs typeface="Courier New" pitchFamily="49" charset="0"/>
              </a:rPr>
              <a:t>Sp_helpConstraint</a:t>
            </a:r>
            <a:r>
              <a:rPr lang="en-US" altLang="en-US" b="1">
                <a:cs typeface="Courier New" pitchFamily="49" charset="0"/>
              </a:rPr>
              <a:t>  </a:t>
            </a:r>
            <a:r>
              <a:rPr lang="en-US" altLang="en-US">
                <a:cs typeface="Courier New" pitchFamily="49" charset="0"/>
              </a:rPr>
              <a:t> Events</a:t>
            </a:r>
          </a:p>
          <a:p>
            <a:pPr marL="1262063" lvl="2" indent="-347663" eaLnBrk="1" hangingPunct="1">
              <a:lnSpc>
                <a:spcPct val="90000"/>
              </a:lnSpc>
              <a:spcBef>
                <a:spcPct val="30000"/>
              </a:spcBef>
              <a:defRPr/>
            </a:pPr>
            <a:endParaRPr lang="en-GB" altLang="en-US"/>
          </a:p>
          <a:p>
            <a:pPr marL="850900" lvl="1" indent="-393700" eaLnBrk="1" hangingPunct="1">
              <a:lnSpc>
                <a:spcPct val="90000"/>
              </a:lnSpc>
              <a:spcBef>
                <a:spcPct val="30000"/>
              </a:spcBef>
              <a:defRPr/>
            </a:pPr>
            <a:r>
              <a:rPr lang="en-GB" altLang="en-US" sz="2400" b="1">
                <a:solidFill>
                  <a:srgbClr val="0000CC"/>
                </a:solidFill>
              </a:rPr>
              <a:t>Verify constraints by inserting data</a:t>
            </a:r>
            <a:r>
              <a:rPr lang="en-US" altLang="en-US" sz="2400"/>
              <a:t> </a:t>
            </a:r>
          </a:p>
          <a:p>
            <a:pPr marL="457200" indent="-457200" eaLnBrk="1" hangingPunct="1">
              <a:lnSpc>
                <a:spcPct val="90000"/>
              </a:lnSpc>
              <a:spcBef>
                <a:spcPct val="0"/>
              </a:spcBef>
              <a:buFontTx/>
              <a:buNone/>
              <a:defRPr/>
            </a:pPr>
            <a:endParaRPr lang="en-US" altLang="en-US" b="1">
              <a:cs typeface="Courier New" pitchFamily="49" charset="0"/>
            </a:endParaRPr>
          </a:p>
          <a:p>
            <a:pPr marL="1262063" lvl="2" indent="-347663" eaLnBrk="1" hangingPunct="1">
              <a:lnSpc>
                <a:spcPct val="90000"/>
              </a:lnSpc>
              <a:spcBef>
                <a:spcPct val="0"/>
              </a:spcBef>
              <a:defRPr/>
            </a:pPr>
            <a:r>
              <a:rPr lang="en-US" altLang="en-US">
                <a:cs typeface="Courier New" pitchFamily="49" charset="0"/>
              </a:rPr>
              <a:t>INSERT Events DEFAULT VALUES</a:t>
            </a:r>
          </a:p>
          <a:p>
            <a:pPr marL="1262063" lvl="2" indent="-347663" eaLnBrk="1" hangingPunct="1">
              <a:lnSpc>
                <a:spcPct val="90000"/>
              </a:lnSpc>
              <a:spcBef>
                <a:spcPct val="0"/>
              </a:spcBef>
              <a:buFont typeface="Wingdings" pitchFamily="2" charset="2"/>
              <a:buNone/>
              <a:defRPr/>
            </a:pPr>
            <a:endParaRPr lang="en-US" altLang="en-US">
              <a:cs typeface="Courier New" pitchFamily="49" charset="0"/>
            </a:endParaRPr>
          </a:p>
          <a:p>
            <a:pPr marL="1262063" lvl="2" indent="-347663" eaLnBrk="1" hangingPunct="1">
              <a:lnSpc>
                <a:spcPct val="90000"/>
              </a:lnSpc>
              <a:spcBef>
                <a:spcPct val="0"/>
              </a:spcBef>
              <a:buFont typeface="Wingdings" pitchFamily="2" charset="2"/>
              <a:buNone/>
              <a:defRPr/>
            </a:pPr>
            <a:endParaRPr lang="en-US" altLang="en-US">
              <a:cs typeface="Courier New" pitchFamily="49" charset="0"/>
            </a:endParaRPr>
          </a:p>
          <a:p>
            <a:pPr marL="1262063" lvl="2" indent="-347663" eaLnBrk="1" hangingPunct="1">
              <a:lnSpc>
                <a:spcPct val="90000"/>
              </a:lnSpc>
              <a:spcBef>
                <a:spcPct val="40000"/>
              </a:spcBef>
              <a:defRPr/>
            </a:pPr>
            <a:endParaRPr lang="en-US" altLang="en-US">
              <a:cs typeface="Courier New" pitchFamily="49" charset="0"/>
            </a:endParaRPr>
          </a:p>
          <a:p>
            <a:pPr marL="1262063" lvl="2" indent="-347663" eaLnBrk="1" hangingPunct="1">
              <a:lnSpc>
                <a:spcPct val="90000"/>
              </a:lnSpc>
              <a:spcBef>
                <a:spcPct val="40000"/>
              </a:spcBef>
              <a:defRPr/>
            </a:pPr>
            <a:r>
              <a:rPr lang="en-US" altLang="en-US">
                <a:cs typeface="Courier New" pitchFamily="49" charset="0"/>
              </a:rPr>
              <a:t>SELECT * FROM Events</a:t>
            </a:r>
            <a:endParaRPr lang="en-US" altLang="en-US" b="1">
              <a:cs typeface="Courier New" pitchFamily="49" charset="0"/>
            </a:endParaRPr>
          </a:p>
        </p:txBody>
      </p:sp>
      <p:sp>
        <p:nvSpPr>
          <p:cNvPr id="83972" name="Rectangle 4">
            <a:extLst>
              <a:ext uri="{FF2B5EF4-FFF2-40B4-BE49-F238E27FC236}">
                <a16:creationId xmlns:a16="http://schemas.microsoft.com/office/drawing/2014/main" id="{C65BE34A-8A6B-494D-B505-40DF9449AA62}"/>
              </a:ext>
            </a:extLst>
          </p:cNvPr>
          <p:cNvSpPr>
            <a:spLocks noChangeArrowheads="1"/>
          </p:cNvSpPr>
          <p:nvPr/>
        </p:nvSpPr>
        <p:spPr bwMode="auto">
          <a:xfrm>
            <a:off x="3205163"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pic>
        <p:nvPicPr>
          <p:cNvPr id="83973" name="Picture 5">
            <a:extLst>
              <a:ext uri="{FF2B5EF4-FFF2-40B4-BE49-F238E27FC236}">
                <a16:creationId xmlns:a16="http://schemas.microsoft.com/office/drawing/2014/main" id="{4A91DE56-C93E-481C-8997-2A4D75ED5F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25145" t="42375" r="25105" b="52167"/>
          <a:stretch>
            <a:fillRect/>
          </a:stretch>
        </p:blipFill>
        <p:spPr bwMode="auto">
          <a:xfrm>
            <a:off x="2036763" y="4181475"/>
            <a:ext cx="4800600" cy="38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Rectangle 6">
            <a:extLst>
              <a:ext uri="{FF2B5EF4-FFF2-40B4-BE49-F238E27FC236}">
                <a16:creationId xmlns:a16="http://schemas.microsoft.com/office/drawing/2014/main" id="{8042DCD2-6C0C-4758-BF95-B20F2878D8A0}"/>
              </a:ext>
            </a:extLst>
          </p:cNvPr>
          <p:cNvSpPr>
            <a:spLocks noChangeArrowheads="1"/>
          </p:cNvSpPr>
          <p:nvPr/>
        </p:nvSpPr>
        <p:spPr bwMode="auto">
          <a:xfrm>
            <a:off x="3433763" y="331946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2400">
              <a:latin typeface="Arial" panose="020B0604020202020204" pitchFamily="34" charset="0"/>
            </a:endParaRPr>
          </a:p>
        </p:txBody>
      </p:sp>
      <p:pic>
        <p:nvPicPr>
          <p:cNvPr id="83975" name="Picture 7">
            <a:extLst>
              <a:ext uri="{FF2B5EF4-FFF2-40B4-BE49-F238E27FC236}">
                <a16:creationId xmlns:a16="http://schemas.microsoft.com/office/drawing/2014/main" id="{82EE2279-A8CB-4EA0-B12E-932A861171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836" t="42375" r="20627" b="52167"/>
          <a:stretch>
            <a:fillRect/>
          </a:stretch>
        </p:blipFill>
        <p:spPr bwMode="auto">
          <a:xfrm>
            <a:off x="2019300" y="4562475"/>
            <a:ext cx="4800600" cy="43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6" name="Footer Placeholder 1">
            <a:extLst>
              <a:ext uri="{FF2B5EF4-FFF2-40B4-BE49-F238E27FC236}">
                <a16:creationId xmlns:a16="http://schemas.microsoft.com/office/drawing/2014/main" id="{3DCFDF19-0EDE-465E-ADE0-E24DE26BF2ED}"/>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7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4690" name="Rectangle 2">
            <a:extLst>
              <a:ext uri="{FF2B5EF4-FFF2-40B4-BE49-F238E27FC236}">
                <a16:creationId xmlns:a16="http://schemas.microsoft.com/office/drawing/2014/main" id="{56796621-09F1-4A0B-8A1E-2A537552AE7E}"/>
              </a:ext>
            </a:extLst>
          </p:cNvPr>
          <p:cNvSpPr>
            <a:spLocks noGrp="1" noChangeArrowheads="1"/>
          </p:cNvSpPr>
          <p:nvPr>
            <p:ph type="title"/>
          </p:nvPr>
        </p:nvSpPr>
        <p:spPr>
          <a:xfrm>
            <a:off x="1143000" y="746125"/>
            <a:ext cx="7772400" cy="830263"/>
          </a:xfrm>
        </p:spPr>
        <p:txBody>
          <a:bodyPr/>
          <a:lstStyle/>
          <a:p>
            <a:pPr eaLnBrk="1" hangingPunct="1">
              <a:defRPr/>
            </a:pPr>
            <a:r>
              <a:rPr lang="en-US" altLang="en-US" sz="4800">
                <a:solidFill>
                  <a:srgbClr val="800000"/>
                </a:solidFill>
                <a:cs typeface="Courier New" pitchFamily="49" charset="0"/>
              </a:rPr>
              <a:t>B</a:t>
            </a:r>
            <a:r>
              <a:rPr lang="en-US" altLang="en-US" sz="4800">
                <a:solidFill>
                  <a:srgbClr val="800000"/>
                </a:solidFill>
                <a:latin typeface="Arial Narrow" pitchFamily="34" charset="0"/>
                <a:cs typeface="Courier New" pitchFamily="49" charset="0"/>
              </a:rPr>
              <a:t>à</a:t>
            </a:r>
            <a:r>
              <a:rPr lang="en-US" altLang="en-US" sz="4800">
                <a:solidFill>
                  <a:srgbClr val="800000"/>
                </a:solidFill>
                <a:cs typeface="Courier New" pitchFamily="49" charset="0"/>
              </a:rPr>
              <a:t>i tập</a:t>
            </a:r>
          </a:p>
        </p:txBody>
      </p:sp>
      <p:sp>
        <p:nvSpPr>
          <p:cNvPr id="715779" name="Rectangle 3">
            <a:extLst>
              <a:ext uri="{FF2B5EF4-FFF2-40B4-BE49-F238E27FC236}">
                <a16:creationId xmlns:a16="http://schemas.microsoft.com/office/drawing/2014/main" id="{E1C76214-81DE-45F0-8CDD-DE1018C9B1DC}"/>
              </a:ext>
            </a:extLst>
          </p:cNvPr>
          <p:cNvSpPr>
            <a:spLocks noGrp="1" noChangeArrowheads="1"/>
          </p:cNvSpPr>
          <p:nvPr>
            <p:ph type="body" idx="1"/>
          </p:nvPr>
        </p:nvSpPr>
        <p:spPr>
          <a:xfrm>
            <a:off x="1066800" y="2819400"/>
            <a:ext cx="7391400" cy="4495800"/>
          </a:xfrm>
        </p:spPr>
        <p:txBody>
          <a:bodyPr/>
          <a:lstStyle/>
          <a:p>
            <a:pPr lvl="1" eaLnBrk="1" hangingPunct="1">
              <a:lnSpc>
                <a:spcPct val="90000"/>
              </a:lnSpc>
              <a:spcAft>
                <a:spcPct val="20000"/>
              </a:spcAft>
              <a:buFont typeface="Wingdings" pitchFamily="2" charset="2"/>
              <a:buNone/>
              <a:defRPr/>
            </a:pPr>
            <a:r>
              <a:rPr lang="en-US" altLang="en-US" sz="1600" b="1">
                <a:cs typeface="Courier New" pitchFamily="49" charset="0"/>
              </a:rPr>
              <a:t>a) Tạo Table có khóa chính</a:t>
            </a:r>
          </a:p>
          <a:p>
            <a:pPr lvl="1" eaLnBrk="1" hangingPunct="1">
              <a:lnSpc>
                <a:spcPct val="90000"/>
              </a:lnSpc>
              <a:spcAft>
                <a:spcPct val="20000"/>
              </a:spcAft>
              <a:buFont typeface="Wingdings" pitchFamily="2" charset="2"/>
              <a:buNone/>
              <a:defRPr/>
            </a:pPr>
            <a:r>
              <a:rPr lang="en-US" altLang="en-US" sz="1800">
                <a:cs typeface="Courier New" pitchFamily="49" charset="0"/>
              </a:rPr>
              <a:t>CREATE TABLE KhachHang</a:t>
            </a:r>
            <a:endParaRPr lang="en-US" altLang="en-US" sz="1800" i="1">
              <a:cs typeface="Courier New" pitchFamily="49" charset="0"/>
            </a:endParaRPr>
          </a:p>
          <a:p>
            <a:pPr lvl="1" eaLnBrk="1" hangingPunct="1">
              <a:lnSpc>
                <a:spcPct val="90000"/>
              </a:lnSpc>
              <a:spcAft>
                <a:spcPct val="20000"/>
              </a:spcAft>
              <a:buFont typeface="Wingdings" pitchFamily="2" charset="2"/>
              <a:buNone/>
              <a:defRPr/>
            </a:pPr>
            <a:r>
              <a:rPr lang="en-US" altLang="en-US" sz="1800">
                <a:cs typeface="Courier New" pitchFamily="49" charset="0"/>
              </a:rPr>
              <a:t>(Makh char(5), Tenkh Varchar(40), DiaChi </a:t>
            </a:r>
            <a:r>
              <a:rPr lang="en-US" altLang="en-US" sz="1800" i="1">
                <a:cs typeface="Courier New" pitchFamily="49" charset="0"/>
              </a:rPr>
              <a:t> </a:t>
            </a:r>
            <a:r>
              <a:rPr lang="en-US" altLang="en-US" sz="1800">
                <a:cs typeface="Courier New" pitchFamily="49" charset="0"/>
              </a:rPr>
              <a:t>Varchar(50), DienThoai Nvarchar(10) CONSTRAINT Makh_pk Primary key(Makh))</a:t>
            </a:r>
          </a:p>
          <a:p>
            <a:pPr eaLnBrk="1" hangingPunct="1">
              <a:lnSpc>
                <a:spcPct val="90000"/>
              </a:lnSpc>
              <a:spcAft>
                <a:spcPct val="20000"/>
              </a:spcAft>
              <a:buFont typeface="Wingdings" pitchFamily="2" charset="2"/>
              <a:buNone/>
              <a:defRPr/>
            </a:pPr>
            <a:r>
              <a:rPr lang="en-US" altLang="en-US" sz="1600">
                <a:cs typeface="Courier New" pitchFamily="49" charset="0"/>
              </a:rPr>
              <a:t> </a:t>
            </a:r>
            <a:r>
              <a:rPr lang="en-US" altLang="en-US" sz="1600" b="1">
                <a:cs typeface="Courier New" pitchFamily="49" charset="0"/>
              </a:rPr>
              <a:t>	b) Tạo Table có khóa ngoại</a:t>
            </a:r>
          </a:p>
          <a:p>
            <a:pPr lvl="1" eaLnBrk="1" hangingPunct="1">
              <a:lnSpc>
                <a:spcPct val="90000"/>
              </a:lnSpc>
              <a:spcAft>
                <a:spcPct val="20000"/>
              </a:spcAft>
              <a:buFont typeface="Wingdings" pitchFamily="2" charset="2"/>
              <a:buNone/>
              <a:defRPr/>
            </a:pPr>
            <a:r>
              <a:rPr lang="en-US" altLang="en-US" sz="1800">
                <a:cs typeface="Courier New" pitchFamily="49" charset="0"/>
              </a:rPr>
              <a:t>CREATE TABLE  HoaDon</a:t>
            </a:r>
          </a:p>
          <a:p>
            <a:pPr lvl="1" eaLnBrk="1" hangingPunct="1">
              <a:lnSpc>
                <a:spcPct val="90000"/>
              </a:lnSpc>
              <a:spcAft>
                <a:spcPct val="20000"/>
              </a:spcAft>
              <a:buFont typeface="Wingdings" pitchFamily="2" charset="2"/>
              <a:buNone/>
              <a:defRPr/>
            </a:pPr>
            <a:r>
              <a:rPr lang="en-US" altLang="en-US" sz="1800">
                <a:cs typeface="Courier New" pitchFamily="49" charset="0"/>
              </a:rPr>
              <a:t>(Mahd Char(5), NgayLap Datetime, Makh Char(5)  CONSTRAINT Mahd_pk Primary key(Mahd)</a:t>
            </a:r>
          </a:p>
          <a:p>
            <a:pPr lvl="1" eaLnBrk="1" hangingPunct="1">
              <a:lnSpc>
                <a:spcPct val="90000"/>
              </a:lnSpc>
              <a:spcAft>
                <a:spcPct val="20000"/>
              </a:spcAft>
              <a:buFont typeface="Wingdings" pitchFamily="2" charset="2"/>
              <a:buNone/>
              <a:defRPr/>
            </a:pPr>
            <a:r>
              <a:rPr lang="en-US" altLang="en-US" sz="1800" i="1">
                <a:cs typeface="Courier New" pitchFamily="49" charset="0"/>
              </a:rPr>
              <a:t>	</a:t>
            </a:r>
            <a:r>
              <a:rPr lang="en-US" altLang="en-US" sz="1800" b="1">
                <a:cs typeface="Courier New" pitchFamily="49" charset="0"/>
              </a:rPr>
              <a:t>CONSTRAINT </a:t>
            </a:r>
            <a:r>
              <a:rPr lang="en-US" altLang="en-US" sz="1800">
                <a:cs typeface="Courier New" pitchFamily="49" charset="0"/>
              </a:rPr>
              <a:t>Makh_fk Foreign key References KhachHang (Makh))</a:t>
            </a:r>
          </a:p>
        </p:txBody>
      </p:sp>
      <p:sp>
        <p:nvSpPr>
          <p:cNvPr id="715780" name="Text Box 4">
            <a:extLst>
              <a:ext uri="{FF2B5EF4-FFF2-40B4-BE49-F238E27FC236}">
                <a16:creationId xmlns:a16="http://schemas.microsoft.com/office/drawing/2014/main" id="{CF61C0AA-2DE0-4CAA-AC2E-497768FC0E7F}"/>
              </a:ext>
            </a:extLst>
          </p:cNvPr>
          <p:cNvSpPr txBox="1">
            <a:spLocks noChangeArrowheads="1"/>
          </p:cNvSpPr>
          <p:nvPr/>
        </p:nvSpPr>
        <p:spPr bwMode="auto">
          <a:xfrm>
            <a:off x="1066800" y="2057400"/>
            <a:ext cx="13414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a:solidFill>
                  <a:schemeClr val="tx2"/>
                </a:solidFill>
                <a:cs typeface="Courier New" panose="02070309020205020404" pitchFamily="49" charset="0"/>
              </a:rPr>
              <a:t>Example </a:t>
            </a:r>
            <a:endParaRPr lang="en-US" altLang="en-US" sz="2400">
              <a:solidFill>
                <a:schemeClr val="tx2"/>
              </a:solidFill>
              <a:latin typeface="Georgia" panose="02040502050405020303" pitchFamily="18" charset="0"/>
            </a:endParaRPr>
          </a:p>
        </p:txBody>
      </p:sp>
      <p:sp>
        <p:nvSpPr>
          <p:cNvPr id="84997" name="Footer Placeholder 1">
            <a:extLst>
              <a:ext uri="{FF2B5EF4-FFF2-40B4-BE49-F238E27FC236}">
                <a16:creationId xmlns:a16="http://schemas.microsoft.com/office/drawing/2014/main" id="{87DC74D9-9E5F-45B9-95F0-0832E902AAB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5780"/>
                                        </p:tgtEl>
                                        <p:attrNameLst>
                                          <p:attrName>style.visibility</p:attrName>
                                        </p:attrNameLst>
                                      </p:cBhvr>
                                      <p:to>
                                        <p:strVal val="visible"/>
                                      </p:to>
                                    </p:set>
                                    <p:anim calcmode="lin" valueType="num">
                                      <p:cBhvr additive="base">
                                        <p:cTn id="7" dur="500" fill="hold"/>
                                        <p:tgtEl>
                                          <p:spTgt spid="715780"/>
                                        </p:tgtEl>
                                        <p:attrNameLst>
                                          <p:attrName>ppt_x</p:attrName>
                                        </p:attrNameLst>
                                      </p:cBhvr>
                                      <p:tavLst>
                                        <p:tav tm="0">
                                          <p:val>
                                            <p:strVal val="0-#ppt_w/2"/>
                                          </p:val>
                                        </p:tav>
                                        <p:tav tm="100000">
                                          <p:val>
                                            <p:strVal val="#ppt_x"/>
                                          </p:val>
                                        </p:tav>
                                      </p:tavLst>
                                    </p:anim>
                                    <p:anim calcmode="lin" valueType="num">
                                      <p:cBhvr additive="base">
                                        <p:cTn id="8" dur="500" fill="hold"/>
                                        <p:tgtEl>
                                          <p:spTgt spid="715780"/>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15779">
                                            <p:txEl>
                                              <p:pRg st="0" end="0"/>
                                            </p:txEl>
                                          </p:spTgt>
                                        </p:tgtEl>
                                        <p:attrNameLst>
                                          <p:attrName>style.visibility</p:attrName>
                                        </p:attrNameLst>
                                      </p:cBhvr>
                                      <p:to>
                                        <p:strVal val="visible"/>
                                      </p:to>
                                    </p:set>
                                    <p:animEffect transition="in" filter="dissolve">
                                      <p:cBhvr>
                                        <p:cTn id="13" dur="500"/>
                                        <p:tgtEl>
                                          <p:spTgt spid="715779">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15779">
                                            <p:txEl>
                                              <p:pRg st="1" end="1"/>
                                            </p:txEl>
                                          </p:spTgt>
                                        </p:tgtEl>
                                        <p:attrNameLst>
                                          <p:attrName>style.visibility</p:attrName>
                                        </p:attrNameLst>
                                      </p:cBhvr>
                                      <p:to>
                                        <p:strVal val="visible"/>
                                      </p:to>
                                    </p:set>
                                    <p:animEffect transition="in" filter="dissolve">
                                      <p:cBhvr>
                                        <p:cTn id="16" dur="500"/>
                                        <p:tgtEl>
                                          <p:spTgt spid="715779">
                                            <p:txEl>
                                              <p:pRg st="1" end="1"/>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15779">
                                            <p:txEl>
                                              <p:pRg st="2" end="2"/>
                                            </p:txEl>
                                          </p:spTgt>
                                        </p:tgtEl>
                                        <p:attrNameLst>
                                          <p:attrName>style.visibility</p:attrName>
                                        </p:attrNameLst>
                                      </p:cBhvr>
                                      <p:to>
                                        <p:strVal val="visible"/>
                                      </p:to>
                                    </p:set>
                                    <p:animEffect transition="in" filter="dissolve">
                                      <p:cBhvr>
                                        <p:cTn id="19" dur="500"/>
                                        <p:tgtEl>
                                          <p:spTgt spid="715779">
                                            <p:txEl>
                                              <p:pRg st="2" end="2"/>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9" presetClass="entr" presetSubtype="0" fill="hold" grpId="0" nodeType="clickEffect">
                                  <p:stCondLst>
                                    <p:cond delay="0"/>
                                  </p:stCondLst>
                                  <p:childTnLst>
                                    <p:set>
                                      <p:cBhvr>
                                        <p:cTn id="23" dur="1" fill="hold">
                                          <p:stCondLst>
                                            <p:cond delay="0"/>
                                          </p:stCondLst>
                                        </p:cTn>
                                        <p:tgtEl>
                                          <p:spTgt spid="715779">
                                            <p:txEl>
                                              <p:pRg st="3" end="3"/>
                                            </p:txEl>
                                          </p:spTgt>
                                        </p:tgtEl>
                                        <p:attrNameLst>
                                          <p:attrName>style.visibility</p:attrName>
                                        </p:attrNameLst>
                                      </p:cBhvr>
                                      <p:to>
                                        <p:strVal val="visible"/>
                                      </p:to>
                                    </p:set>
                                    <p:animEffect transition="in" filter="dissolve">
                                      <p:cBhvr>
                                        <p:cTn id="24" dur="500"/>
                                        <p:tgtEl>
                                          <p:spTgt spid="715779">
                                            <p:txEl>
                                              <p:pRg st="3" end="3"/>
                                            </p:txEl>
                                          </p:spTgt>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715779">
                                            <p:txEl>
                                              <p:pRg st="4" end="4"/>
                                            </p:txEl>
                                          </p:spTgt>
                                        </p:tgtEl>
                                        <p:attrNameLst>
                                          <p:attrName>style.visibility</p:attrName>
                                        </p:attrNameLst>
                                      </p:cBhvr>
                                      <p:to>
                                        <p:strVal val="visible"/>
                                      </p:to>
                                    </p:set>
                                    <p:animEffect transition="in" filter="dissolve">
                                      <p:cBhvr>
                                        <p:cTn id="27" dur="500"/>
                                        <p:tgtEl>
                                          <p:spTgt spid="715779">
                                            <p:txEl>
                                              <p:pRg st="4" end="4"/>
                                            </p:txEl>
                                          </p:spTgt>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715779">
                                            <p:txEl>
                                              <p:pRg st="5" end="5"/>
                                            </p:txEl>
                                          </p:spTgt>
                                        </p:tgtEl>
                                        <p:attrNameLst>
                                          <p:attrName>style.visibility</p:attrName>
                                        </p:attrNameLst>
                                      </p:cBhvr>
                                      <p:to>
                                        <p:strVal val="visible"/>
                                      </p:to>
                                    </p:set>
                                    <p:animEffect transition="in" filter="dissolve">
                                      <p:cBhvr>
                                        <p:cTn id="30" dur="500"/>
                                        <p:tgtEl>
                                          <p:spTgt spid="715779">
                                            <p:txEl>
                                              <p:pRg st="5" end="5"/>
                                            </p:txEl>
                                          </p:spTgt>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715779">
                                            <p:txEl>
                                              <p:pRg st="6" end="6"/>
                                            </p:txEl>
                                          </p:spTgt>
                                        </p:tgtEl>
                                        <p:attrNameLst>
                                          <p:attrName>style.visibility</p:attrName>
                                        </p:attrNameLst>
                                      </p:cBhvr>
                                      <p:to>
                                        <p:strVal val="visible"/>
                                      </p:to>
                                    </p:set>
                                    <p:animEffect transition="in" filter="dissolve">
                                      <p:cBhvr>
                                        <p:cTn id="33" dur="500"/>
                                        <p:tgtEl>
                                          <p:spTgt spid="7157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5779" grpId="0" build="p" autoUpdateAnimBg="0"/>
      <p:bldP spid="715780" grpId="0" autoUpdateAnimBg="0"/>
    </p:bldLst>
  </p:timing>
</p:sld>
</file>

<file path=ppt/slides/slide7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16802" name="Rectangle 2">
            <a:extLst>
              <a:ext uri="{FF2B5EF4-FFF2-40B4-BE49-F238E27FC236}">
                <a16:creationId xmlns:a16="http://schemas.microsoft.com/office/drawing/2014/main" id="{FA3FAA16-1D8A-481B-B8E1-D1952480D7E0}"/>
              </a:ext>
            </a:extLst>
          </p:cNvPr>
          <p:cNvSpPr>
            <a:spLocks noGrp="1" noChangeArrowheads="1"/>
          </p:cNvSpPr>
          <p:nvPr>
            <p:ph type="body" idx="1"/>
          </p:nvPr>
        </p:nvSpPr>
        <p:spPr>
          <a:xfrm>
            <a:off x="1143000" y="2667000"/>
            <a:ext cx="7391400" cy="4572000"/>
          </a:xfrm>
        </p:spPr>
        <p:txBody>
          <a:bodyPr/>
          <a:lstStyle/>
          <a:p>
            <a:pPr eaLnBrk="1" hangingPunct="1">
              <a:lnSpc>
                <a:spcPct val="90000"/>
              </a:lnSpc>
              <a:buFont typeface="Wingdings" pitchFamily="2" charset="2"/>
              <a:buNone/>
              <a:defRPr/>
            </a:pPr>
            <a:r>
              <a:rPr lang="en-US" altLang="en-US" sz="2000">
                <a:cs typeface="Courier New" pitchFamily="49" charset="0"/>
              </a:rPr>
              <a:t>	 a) ALTER TABLE Sanpham</a:t>
            </a:r>
            <a:endParaRPr lang="en-US" altLang="en-US" sz="2000" i="1">
              <a:cs typeface="Courier New" pitchFamily="49" charset="0"/>
            </a:endParaRPr>
          </a:p>
          <a:p>
            <a:pPr lvl="1" eaLnBrk="1" hangingPunct="1">
              <a:lnSpc>
                <a:spcPct val="90000"/>
              </a:lnSpc>
              <a:buFont typeface="Wingdings" pitchFamily="2" charset="2"/>
              <a:buNone/>
              <a:defRPr/>
            </a:pPr>
            <a:r>
              <a:rPr lang="en-US" altLang="en-US" sz="1800">
                <a:cs typeface="Courier New" pitchFamily="49" charset="0"/>
              </a:rPr>
              <a:t>ADD CONSTRAINT Masp_pk Primary 	key(Masp)</a:t>
            </a:r>
          </a:p>
          <a:p>
            <a:pPr lvl="1" eaLnBrk="1" hangingPunct="1">
              <a:lnSpc>
                <a:spcPct val="90000"/>
              </a:lnSpc>
              <a:buFont typeface="Wingdings" pitchFamily="2" charset="2"/>
              <a:buNone/>
              <a:defRPr/>
            </a:pPr>
            <a:endParaRPr lang="en-US" altLang="en-US" sz="900">
              <a:cs typeface="Courier New" pitchFamily="49" charset="0"/>
            </a:endParaRPr>
          </a:p>
          <a:p>
            <a:pPr lvl="1" eaLnBrk="1" hangingPunct="1">
              <a:lnSpc>
                <a:spcPct val="90000"/>
              </a:lnSpc>
              <a:buFont typeface="Wingdings" pitchFamily="2" charset="2"/>
              <a:buNone/>
              <a:defRPr/>
            </a:pPr>
            <a:r>
              <a:rPr lang="en-US" altLang="en-US" sz="1800">
                <a:cs typeface="Courier New" pitchFamily="49" charset="0"/>
              </a:rPr>
              <a:t>b) ALTER TABLE ChiTietHoaDon</a:t>
            </a:r>
            <a:endParaRPr lang="en-US" altLang="en-US" sz="1800" i="1">
              <a:cs typeface="Courier New" pitchFamily="49" charset="0"/>
            </a:endParaRPr>
          </a:p>
          <a:p>
            <a:pPr lvl="1" eaLnBrk="1" hangingPunct="1">
              <a:lnSpc>
                <a:spcPct val="90000"/>
              </a:lnSpc>
              <a:buFont typeface="Wingdings" pitchFamily="2" charset="2"/>
              <a:buNone/>
              <a:defRPr/>
            </a:pPr>
            <a:r>
              <a:rPr lang="en-US" altLang="en-US" sz="1800">
                <a:cs typeface="Courier New" pitchFamily="49" charset="0"/>
              </a:rPr>
              <a:t>	ADD CONSTRAINT Masp_Mahd_pk Primary key(Mahd,Masp)</a:t>
            </a:r>
          </a:p>
          <a:p>
            <a:pPr lvl="1" eaLnBrk="1" hangingPunct="1">
              <a:lnSpc>
                <a:spcPct val="90000"/>
              </a:lnSpc>
              <a:buFont typeface="Wingdings" pitchFamily="2" charset="2"/>
              <a:buNone/>
              <a:defRPr/>
            </a:pPr>
            <a:endParaRPr lang="en-US" altLang="en-US" sz="900">
              <a:cs typeface="Courier New" pitchFamily="49" charset="0"/>
            </a:endParaRPr>
          </a:p>
          <a:p>
            <a:pPr lvl="1" eaLnBrk="1" hangingPunct="1">
              <a:lnSpc>
                <a:spcPct val="70000"/>
              </a:lnSpc>
              <a:buFont typeface="Wingdings" pitchFamily="2" charset="2"/>
              <a:buNone/>
              <a:defRPr/>
            </a:pPr>
            <a:r>
              <a:rPr lang="en-US" altLang="en-US" sz="1800">
                <a:cs typeface="Courier New" pitchFamily="49" charset="0"/>
              </a:rPr>
              <a:t>c) ALTER TABLE ChiTietHoaDon</a:t>
            </a:r>
            <a:endParaRPr lang="en-US" altLang="en-US" sz="1800" i="1">
              <a:cs typeface="Courier New" pitchFamily="49" charset="0"/>
            </a:endParaRPr>
          </a:p>
          <a:p>
            <a:pPr lvl="1" eaLnBrk="1" hangingPunct="1">
              <a:lnSpc>
                <a:spcPct val="90000"/>
              </a:lnSpc>
              <a:buFont typeface="Wingdings" pitchFamily="2" charset="2"/>
              <a:buNone/>
              <a:defRPr/>
            </a:pPr>
            <a:r>
              <a:rPr lang="en-US" altLang="en-US" sz="1800">
                <a:cs typeface="Courier New" pitchFamily="49" charset="0"/>
              </a:rPr>
              <a:t>	ADD CONSTRAINT Masp_fk Foregin key (Masp) References Sanpham(Masp)</a:t>
            </a:r>
          </a:p>
          <a:p>
            <a:pPr lvl="1" eaLnBrk="1" hangingPunct="1">
              <a:lnSpc>
                <a:spcPct val="90000"/>
              </a:lnSpc>
              <a:buFont typeface="Wingdings" pitchFamily="2" charset="2"/>
              <a:buNone/>
              <a:defRPr/>
            </a:pPr>
            <a:endParaRPr lang="en-US" altLang="en-US" sz="900">
              <a:cs typeface="Courier New" pitchFamily="49" charset="0"/>
            </a:endParaRPr>
          </a:p>
          <a:p>
            <a:pPr lvl="1" eaLnBrk="1" hangingPunct="1">
              <a:lnSpc>
                <a:spcPct val="90000"/>
              </a:lnSpc>
              <a:buFont typeface="Wingdings" pitchFamily="2" charset="2"/>
              <a:buNone/>
              <a:defRPr/>
            </a:pPr>
            <a:r>
              <a:rPr lang="en-US" altLang="en-US" sz="1800">
                <a:cs typeface="Courier New" pitchFamily="49" charset="0"/>
              </a:rPr>
              <a:t>d) ALTER TABLE ChiTietHoaDon</a:t>
            </a:r>
            <a:endParaRPr lang="en-US" altLang="en-US" sz="1800" i="1">
              <a:cs typeface="Courier New" pitchFamily="49" charset="0"/>
            </a:endParaRPr>
          </a:p>
          <a:p>
            <a:pPr lvl="1" eaLnBrk="1" hangingPunct="1">
              <a:lnSpc>
                <a:spcPct val="90000"/>
              </a:lnSpc>
              <a:buFont typeface="Wingdings" pitchFamily="2" charset="2"/>
              <a:buNone/>
              <a:defRPr/>
            </a:pPr>
            <a:r>
              <a:rPr lang="en-US" altLang="en-US" sz="1800">
                <a:cs typeface="Courier New" pitchFamily="49" charset="0"/>
              </a:rPr>
              <a:t>	ADD CONSTRAINT Mahd_fk Foregin key(Mahd) References HoaDon(Mahd)</a:t>
            </a:r>
          </a:p>
          <a:p>
            <a:pPr lvl="1" eaLnBrk="1" hangingPunct="1">
              <a:lnSpc>
                <a:spcPct val="90000"/>
              </a:lnSpc>
              <a:buFont typeface="Wingdings" pitchFamily="2" charset="2"/>
              <a:buNone/>
              <a:defRPr/>
            </a:pPr>
            <a:endParaRPr lang="en-US" altLang="en-US" sz="1800">
              <a:cs typeface="Courier New" pitchFamily="49" charset="0"/>
            </a:endParaRPr>
          </a:p>
        </p:txBody>
      </p:sp>
      <p:sp>
        <p:nvSpPr>
          <p:cNvPr id="716803" name="Text Box 3">
            <a:extLst>
              <a:ext uri="{FF2B5EF4-FFF2-40B4-BE49-F238E27FC236}">
                <a16:creationId xmlns:a16="http://schemas.microsoft.com/office/drawing/2014/main" id="{35EC6332-A70C-4898-82EB-A0265408B956}"/>
              </a:ext>
            </a:extLst>
          </p:cNvPr>
          <p:cNvSpPr txBox="1">
            <a:spLocks noChangeArrowheads="1"/>
          </p:cNvSpPr>
          <p:nvPr/>
        </p:nvSpPr>
        <p:spPr bwMode="auto">
          <a:xfrm>
            <a:off x="1219200" y="1962150"/>
            <a:ext cx="25146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50000"/>
              </a:spcBef>
              <a:buFontTx/>
              <a:buNone/>
            </a:pPr>
            <a:r>
              <a:rPr lang="en-US" altLang="en-US" sz="2800" u="sng">
                <a:solidFill>
                  <a:srgbClr val="0000CC"/>
                </a:solidFill>
                <a:cs typeface="Courier New" panose="02070309020205020404" pitchFamily="49" charset="0"/>
              </a:rPr>
              <a:t>Example</a:t>
            </a:r>
          </a:p>
        </p:txBody>
      </p:sp>
      <p:sp>
        <p:nvSpPr>
          <p:cNvPr id="86020" name="Rectangle 4">
            <a:extLst>
              <a:ext uri="{FF2B5EF4-FFF2-40B4-BE49-F238E27FC236}">
                <a16:creationId xmlns:a16="http://schemas.microsoft.com/office/drawing/2014/main" id="{25CE96FC-1E86-4079-8A99-19A0953890B6}"/>
              </a:ext>
            </a:extLst>
          </p:cNvPr>
          <p:cNvSpPr>
            <a:spLocks noChangeArrowheads="1"/>
          </p:cNvSpPr>
          <p:nvPr/>
        </p:nvSpPr>
        <p:spPr bwMode="auto">
          <a:xfrm>
            <a:off x="1350963" y="457200"/>
            <a:ext cx="7793037"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3600">
                <a:solidFill>
                  <a:srgbClr val="800000"/>
                </a:solidFill>
                <a:cs typeface="Courier New" panose="02070309020205020404" pitchFamily="49" charset="0"/>
              </a:rPr>
              <a:t>Modifyling Table_Defining Constraints</a:t>
            </a:r>
          </a:p>
        </p:txBody>
      </p:sp>
      <p:sp>
        <p:nvSpPr>
          <p:cNvPr id="86021" name="Footer Placeholder 1">
            <a:extLst>
              <a:ext uri="{FF2B5EF4-FFF2-40B4-BE49-F238E27FC236}">
                <a16:creationId xmlns:a16="http://schemas.microsoft.com/office/drawing/2014/main" id="{363DA547-7E32-4B10-AB25-F6D5F150F1C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16803"/>
                                        </p:tgtEl>
                                        <p:attrNameLst>
                                          <p:attrName>style.visibility</p:attrName>
                                        </p:attrNameLst>
                                      </p:cBhvr>
                                      <p:to>
                                        <p:strVal val="visible"/>
                                      </p:to>
                                    </p:set>
                                    <p:anim calcmode="lin" valueType="num">
                                      <p:cBhvr additive="base">
                                        <p:cTn id="7" dur="500" fill="hold"/>
                                        <p:tgtEl>
                                          <p:spTgt spid="716803"/>
                                        </p:tgtEl>
                                        <p:attrNameLst>
                                          <p:attrName>ppt_x</p:attrName>
                                        </p:attrNameLst>
                                      </p:cBhvr>
                                      <p:tavLst>
                                        <p:tav tm="0">
                                          <p:val>
                                            <p:strVal val="0-#ppt_w/2"/>
                                          </p:val>
                                        </p:tav>
                                        <p:tav tm="100000">
                                          <p:val>
                                            <p:strVal val="#ppt_x"/>
                                          </p:val>
                                        </p:tav>
                                      </p:tavLst>
                                    </p:anim>
                                    <p:anim calcmode="lin" valueType="num">
                                      <p:cBhvr additive="base">
                                        <p:cTn id="8" dur="500" fill="hold"/>
                                        <p:tgtEl>
                                          <p:spTgt spid="716803"/>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716802">
                                            <p:txEl>
                                              <p:pRg st="0" end="0"/>
                                            </p:txEl>
                                          </p:spTgt>
                                        </p:tgtEl>
                                        <p:attrNameLst>
                                          <p:attrName>style.visibility</p:attrName>
                                        </p:attrNameLst>
                                      </p:cBhvr>
                                      <p:to>
                                        <p:strVal val="visible"/>
                                      </p:to>
                                    </p:set>
                                    <p:animEffect transition="in" filter="dissolve">
                                      <p:cBhvr>
                                        <p:cTn id="13" dur="500"/>
                                        <p:tgtEl>
                                          <p:spTgt spid="716802">
                                            <p:txEl>
                                              <p:pRg st="0" end="0"/>
                                            </p:txEl>
                                          </p:spTgt>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16802">
                                            <p:txEl>
                                              <p:pRg st="1" end="1"/>
                                            </p:txEl>
                                          </p:spTgt>
                                        </p:tgtEl>
                                        <p:attrNameLst>
                                          <p:attrName>style.visibility</p:attrName>
                                        </p:attrNameLst>
                                      </p:cBhvr>
                                      <p:to>
                                        <p:strVal val="visible"/>
                                      </p:to>
                                    </p:set>
                                    <p:animEffect transition="in" filter="dissolve">
                                      <p:cBhvr>
                                        <p:cTn id="16" dur="500"/>
                                        <p:tgtEl>
                                          <p:spTgt spid="716802">
                                            <p:txEl>
                                              <p:pRg st="1" end="1"/>
                                            </p:txEl>
                                          </p:spTgt>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716802">
                                            <p:txEl>
                                              <p:pRg st="3" end="3"/>
                                            </p:txEl>
                                          </p:spTgt>
                                        </p:tgtEl>
                                        <p:attrNameLst>
                                          <p:attrName>style.visibility</p:attrName>
                                        </p:attrNameLst>
                                      </p:cBhvr>
                                      <p:to>
                                        <p:strVal val="visible"/>
                                      </p:to>
                                    </p:set>
                                    <p:animEffect transition="in" filter="dissolve">
                                      <p:cBhvr>
                                        <p:cTn id="19" dur="500"/>
                                        <p:tgtEl>
                                          <p:spTgt spid="716802">
                                            <p:txEl>
                                              <p:pRg st="3" end="3"/>
                                            </p:txEl>
                                          </p:spTgt>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716802">
                                            <p:txEl>
                                              <p:pRg st="4" end="4"/>
                                            </p:txEl>
                                          </p:spTgt>
                                        </p:tgtEl>
                                        <p:attrNameLst>
                                          <p:attrName>style.visibility</p:attrName>
                                        </p:attrNameLst>
                                      </p:cBhvr>
                                      <p:to>
                                        <p:strVal val="visible"/>
                                      </p:to>
                                    </p:set>
                                    <p:animEffect transition="in" filter="dissolve">
                                      <p:cBhvr>
                                        <p:cTn id="22" dur="500"/>
                                        <p:tgtEl>
                                          <p:spTgt spid="716802">
                                            <p:txEl>
                                              <p:pRg st="4" end="4"/>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716802">
                                            <p:txEl>
                                              <p:pRg st="6" end="6"/>
                                            </p:txEl>
                                          </p:spTgt>
                                        </p:tgtEl>
                                        <p:attrNameLst>
                                          <p:attrName>style.visibility</p:attrName>
                                        </p:attrNameLst>
                                      </p:cBhvr>
                                      <p:to>
                                        <p:strVal val="visible"/>
                                      </p:to>
                                    </p:set>
                                    <p:animEffect transition="in" filter="dissolve">
                                      <p:cBhvr>
                                        <p:cTn id="25" dur="500"/>
                                        <p:tgtEl>
                                          <p:spTgt spid="716802">
                                            <p:txEl>
                                              <p:pRg st="6" end="6"/>
                                            </p:txEl>
                                          </p:spTgt>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716802">
                                            <p:txEl>
                                              <p:pRg st="7" end="7"/>
                                            </p:txEl>
                                          </p:spTgt>
                                        </p:tgtEl>
                                        <p:attrNameLst>
                                          <p:attrName>style.visibility</p:attrName>
                                        </p:attrNameLst>
                                      </p:cBhvr>
                                      <p:to>
                                        <p:strVal val="visible"/>
                                      </p:to>
                                    </p:set>
                                    <p:animEffect transition="in" filter="dissolve">
                                      <p:cBhvr>
                                        <p:cTn id="28" dur="500"/>
                                        <p:tgtEl>
                                          <p:spTgt spid="716802">
                                            <p:txEl>
                                              <p:pRg st="7" end="7"/>
                                            </p:txEl>
                                          </p:spTgt>
                                        </p:tgtEl>
                                      </p:cBhvr>
                                    </p:animEffect>
                                  </p:childTnLst>
                                </p:cTn>
                              </p:par>
                              <p:par>
                                <p:cTn id="29" presetID="9" presetClass="entr" presetSubtype="0" fill="hold" grpId="0" nodeType="withEffect">
                                  <p:stCondLst>
                                    <p:cond delay="0"/>
                                  </p:stCondLst>
                                  <p:childTnLst>
                                    <p:set>
                                      <p:cBhvr>
                                        <p:cTn id="30" dur="1" fill="hold">
                                          <p:stCondLst>
                                            <p:cond delay="0"/>
                                          </p:stCondLst>
                                        </p:cTn>
                                        <p:tgtEl>
                                          <p:spTgt spid="716802">
                                            <p:txEl>
                                              <p:pRg st="9" end="9"/>
                                            </p:txEl>
                                          </p:spTgt>
                                        </p:tgtEl>
                                        <p:attrNameLst>
                                          <p:attrName>style.visibility</p:attrName>
                                        </p:attrNameLst>
                                      </p:cBhvr>
                                      <p:to>
                                        <p:strVal val="visible"/>
                                      </p:to>
                                    </p:set>
                                    <p:animEffect transition="in" filter="dissolve">
                                      <p:cBhvr>
                                        <p:cTn id="31" dur="500"/>
                                        <p:tgtEl>
                                          <p:spTgt spid="716802">
                                            <p:txEl>
                                              <p:pRg st="9" end="9"/>
                                            </p:txEl>
                                          </p:spTgt>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716802">
                                            <p:txEl>
                                              <p:pRg st="10" end="10"/>
                                            </p:txEl>
                                          </p:spTgt>
                                        </p:tgtEl>
                                        <p:attrNameLst>
                                          <p:attrName>style.visibility</p:attrName>
                                        </p:attrNameLst>
                                      </p:cBhvr>
                                      <p:to>
                                        <p:strVal val="visible"/>
                                      </p:to>
                                    </p:set>
                                    <p:animEffect transition="in" filter="dissolve">
                                      <p:cBhvr>
                                        <p:cTn id="34" dur="500"/>
                                        <p:tgtEl>
                                          <p:spTgt spid="716802">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02" grpId="0" build="p" autoUpdateAnimBg="0"/>
      <p:bldP spid="716803" grpId="0" autoUpdateAnimBg="0"/>
    </p:bld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9570" name="Rectangle 2">
            <a:extLst>
              <a:ext uri="{FF2B5EF4-FFF2-40B4-BE49-F238E27FC236}">
                <a16:creationId xmlns:a16="http://schemas.microsoft.com/office/drawing/2014/main" id="{EA56CCBD-1EE6-4BA5-A80E-5495D575866B}"/>
              </a:ext>
            </a:extLst>
          </p:cNvPr>
          <p:cNvSpPr>
            <a:spLocks noGrp="1" noChangeArrowheads="1"/>
          </p:cNvSpPr>
          <p:nvPr>
            <p:ph type="title"/>
          </p:nvPr>
        </p:nvSpPr>
        <p:spPr>
          <a:xfrm>
            <a:off x="914400" y="1905000"/>
            <a:ext cx="7524750" cy="3560763"/>
          </a:xfrm>
        </p:spPr>
        <p:txBody>
          <a:bodyPr lIns="90488" tIns="44450" rIns="90488" bIns="44450" anchor="ctr"/>
          <a:lstStyle/>
          <a:p>
            <a:pPr algn="ctr" eaLnBrk="1" hangingPunct="1">
              <a:lnSpc>
                <a:spcPct val="95000"/>
              </a:lnSpc>
              <a:defRPr/>
            </a:pPr>
            <a:r>
              <a:rPr lang="en-US" sz="6000" dirty="0">
                <a:solidFill>
                  <a:srgbClr val="CC0000"/>
                </a:solidFill>
                <a:cs typeface="Times New Roman" pitchFamily="18" charset="0"/>
              </a:rPr>
              <a:t>TRUY XUẤT CSDL</a:t>
            </a:r>
            <a:br>
              <a:rPr lang="en-US" sz="6000" dirty="0">
                <a:solidFill>
                  <a:srgbClr val="CC0000"/>
                </a:solidFill>
                <a:cs typeface="Times New Roman" pitchFamily="18" charset="0"/>
              </a:rPr>
            </a:br>
            <a:r>
              <a:rPr lang="en-US" sz="3200" dirty="0" err="1">
                <a:solidFill>
                  <a:srgbClr val="0000FF"/>
                </a:solidFill>
                <a:cs typeface="Times New Roman" pitchFamily="18" charset="0"/>
              </a:rPr>
              <a:t>Ngôn</a:t>
            </a:r>
            <a:r>
              <a:rPr lang="en-US" sz="3200" dirty="0">
                <a:solidFill>
                  <a:srgbClr val="0000FF"/>
                </a:solidFill>
                <a:cs typeface="Times New Roman" pitchFamily="18" charset="0"/>
              </a:rPr>
              <a:t> </a:t>
            </a:r>
            <a:r>
              <a:rPr lang="en-US" sz="3200" dirty="0" err="1">
                <a:solidFill>
                  <a:srgbClr val="0000FF"/>
                </a:solidFill>
                <a:cs typeface="Times New Roman" pitchFamily="18" charset="0"/>
              </a:rPr>
              <a:t>ngữ</a:t>
            </a:r>
            <a:r>
              <a:rPr lang="en-US" sz="3200" dirty="0">
                <a:solidFill>
                  <a:srgbClr val="0000FF"/>
                </a:solidFill>
                <a:cs typeface="Times New Roman" pitchFamily="18" charset="0"/>
              </a:rPr>
              <a:t> </a:t>
            </a:r>
            <a:r>
              <a:rPr lang="en-US" sz="3200" dirty="0" err="1">
                <a:solidFill>
                  <a:srgbClr val="0000FF"/>
                </a:solidFill>
                <a:cs typeface="Times New Roman" pitchFamily="18" charset="0"/>
              </a:rPr>
              <a:t>thao</a:t>
            </a:r>
            <a:r>
              <a:rPr lang="en-US" sz="3200" dirty="0">
                <a:solidFill>
                  <a:srgbClr val="0000FF"/>
                </a:solidFill>
                <a:cs typeface="Times New Roman" pitchFamily="18" charset="0"/>
              </a:rPr>
              <a:t> </a:t>
            </a:r>
            <a:r>
              <a:rPr lang="en-US" sz="3200" dirty="0" err="1">
                <a:solidFill>
                  <a:srgbClr val="0000FF"/>
                </a:solidFill>
                <a:cs typeface="Times New Roman" pitchFamily="18" charset="0"/>
              </a:rPr>
              <a:t>t</a:t>
            </a:r>
            <a:r>
              <a:rPr lang="en-US" sz="3200" dirty="0" err="1">
                <a:solidFill>
                  <a:srgbClr val="0000FF"/>
                </a:solidFill>
                <a:latin typeface="Arial Narrow"/>
                <a:cs typeface="Times New Roman" pitchFamily="18" charset="0"/>
              </a:rPr>
              <a:t>á</a:t>
            </a:r>
            <a:r>
              <a:rPr lang="en-US" sz="3200" dirty="0" err="1">
                <a:solidFill>
                  <a:srgbClr val="0000FF"/>
                </a:solidFill>
                <a:cs typeface="Times New Roman" pitchFamily="18" charset="0"/>
              </a:rPr>
              <a:t>c</a:t>
            </a:r>
            <a:r>
              <a:rPr lang="en-US" sz="3200" dirty="0">
                <a:solidFill>
                  <a:srgbClr val="0000FF"/>
                </a:solidFill>
                <a:cs typeface="Times New Roman" pitchFamily="18" charset="0"/>
              </a:rPr>
              <a:t> </a:t>
            </a:r>
            <a:r>
              <a:rPr lang="en-US" sz="3200" dirty="0" err="1">
                <a:solidFill>
                  <a:srgbClr val="0000FF"/>
                </a:solidFill>
                <a:cs typeface="Times New Roman" pitchFamily="18" charset="0"/>
              </a:rPr>
              <a:t>dữ</a:t>
            </a:r>
            <a:r>
              <a:rPr lang="en-US" sz="3200" dirty="0">
                <a:solidFill>
                  <a:srgbClr val="0000FF"/>
                </a:solidFill>
                <a:cs typeface="Times New Roman" pitchFamily="18" charset="0"/>
              </a:rPr>
              <a:t> </a:t>
            </a:r>
            <a:r>
              <a:rPr lang="en-US" sz="3200" dirty="0" err="1">
                <a:solidFill>
                  <a:srgbClr val="0000FF"/>
                </a:solidFill>
                <a:cs typeface="Times New Roman" pitchFamily="18" charset="0"/>
              </a:rPr>
              <a:t>liệu</a:t>
            </a:r>
            <a:r>
              <a:rPr lang="en-US" sz="3200" dirty="0">
                <a:solidFill>
                  <a:srgbClr val="0000FF"/>
                </a:solidFill>
                <a:cs typeface="Times New Roman" pitchFamily="18" charset="0"/>
              </a:rPr>
              <a:t> </a:t>
            </a:r>
            <a:r>
              <a:rPr lang="en-US" sz="3200" dirty="0">
                <a:solidFill>
                  <a:srgbClr val="0000FF"/>
                </a:solidFill>
                <a:latin typeface="Arial Narrow"/>
                <a:cs typeface="Times New Roman" pitchFamily="18" charset="0"/>
              </a:rPr>
              <a:t>–</a:t>
            </a:r>
            <a:r>
              <a:rPr lang="en-US" sz="3200" dirty="0">
                <a:solidFill>
                  <a:srgbClr val="0000FF"/>
                </a:solidFill>
                <a:cs typeface="Times New Roman" pitchFamily="18" charset="0"/>
              </a:rPr>
              <a:t> DMC </a:t>
            </a:r>
            <a:r>
              <a:rPr lang="en-US" sz="3200" dirty="0" err="1">
                <a:solidFill>
                  <a:srgbClr val="0000FF"/>
                </a:solidFill>
                <a:cs typeface="Times New Roman" pitchFamily="18" charset="0"/>
              </a:rPr>
              <a:t>v</a:t>
            </a:r>
            <a:r>
              <a:rPr lang="en-US" sz="3200" dirty="0" err="1">
                <a:solidFill>
                  <a:srgbClr val="0000FF"/>
                </a:solidFill>
                <a:latin typeface="Arial Narrow"/>
                <a:cs typeface="Times New Roman" pitchFamily="18" charset="0"/>
              </a:rPr>
              <a:t>à</a:t>
            </a:r>
            <a:r>
              <a:rPr lang="en-US" sz="3200" dirty="0">
                <a:solidFill>
                  <a:srgbClr val="0000FF"/>
                </a:solidFill>
                <a:cs typeface="Times New Roman" pitchFamily="18" charset="0"/>
              </a:rPr>
              <a:t> DCL</a:t>
            </a:r>
          </a:p>
        </p:txBody>
      </p:sp>
      <p:sp>
        <p:nvSpPr>
          <p:cNvPr id="109571" name="Text Box 3">
            <a:extLst>
              <a:ext uri="{FF2B5EF4-FFF2-40B4-BE49-F238E27FC236}">
                <a16:creationId xmlns:a16="http://schemas.microsoft.com/office/drawing/2014/main" id="{1C13D978-6353-4AED-AB41-1A8E6101EDBC}"/>
              </a:ext>
            </a:extLst>
          </p:cNvPr>
          <p:cNvSpPr txBox="1">
            <a:spLocks noChangeArrowheads="1"/>
          </p:cNvSpPr>
          <p:nvPr/>
        </p:nvSpPr>
        <p:spPr bwMode="auto">
          <a:xfrm>
            <a:off x="1295400" y="630238"/>
            <a:ext cx="1746250" cy="914400"/>
          </a:xfrm>
          <a:prstGeom prst="rect">
            <a:avLst/>
          </a:prstGeom>
          <a:noFill/>
          <a:ln>
            <a:noFill/>
          </a:ln>
          <a:effectLst/>
        </p:spPr>
        <p:txBody>
          <a:bodyPr wrap="none">
            <a:spAutoFit/>
          </a:bodyPr>
          <a:lstStyle/>
          <a:p>
            <a:pPr eaLnBrk="1" hangingPunct="1">
              <a:defRPr/>
            </a:pPr>
            <a:r>
              <a:rPr lang="en-US" sz="5400">
                <a:solidFill>
                  <a:schemeClr val="tx2"/>
                </a:solidFill>
                <a:effectLst>
                  <a:outerShdw blurRad="38100" dist="38100" dir="2700000" algn="tl">
                    <a:srgbClr val="C0C0C0"/>
                  </a:outerShdw>
                </a:effectLst>
                <a:latin typeface="Arial" pitchFamily="34" charset="0"/>
              </a:rPr>
              <a:t>Bài 7</a:t>
            </a:r>
          </a:p>
        </p:txBody>
      </p:sp>
      <p:sp>
        <p:nvSpPr>
          <p:cNvPr id="87044" name="Footer Placeholder 1">
            <a:extLst>
              <a:ext uri="{FF2B5EF4-FFF2-40B4-BE49-F238E27FC236}">
                <a16:creationId xmlns:a16="http://schemas.microsoft.com/office/drawing/2014/main" id="{73CDB348-6AC0-43F5-A247-7580B58BA63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9571"/>
                                        </p:tgtEl>
                                        <p:attrNameLst>
                                          <p:attrName>style.visibility</p:attrName>
                                        </p:attrNameLst>
                                      </p:cBhvr>
                                      <p:to>
                                        <p:strVal val="visible"/>
                                      </p:to>
                                    </p:set>
                                    <p:animEffect transition="in" filter="blinds(horizontal)">
                                      <p:cBhvr>
                                        <p:cTn id="7" dur="500"/>
                                        <p:tgtEl>
                                          <p:spTgt spid="10957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9570"/>
                                        </p:tgtEl>
                                        <p:attrNameLst>
                                          <p:attrName>style.visibility</p:attrName>
                                        </p:attrNameLst>
                                      </p:cBhvr>
                                      <p:to>
                                        <p:strVal val="visible"/>
                                      </p:to>
                                    </p:set>
                                    <p:animEffect transition="in" filter="randombar(horizontal)">
                                      <p:cBhvr>
                                        <p:cTn id="12" dur="500"/>
                                        <p:tgtEl>
                                          <p:spTgt spid="109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0" grpId="0" autoUpdateAnimBg="0"/>
      <p:bldP spid="109571" grpId="0" autoUpdateAnimBg="0"/>
    </p:bld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394" name="Rectangle 2">
            <a:extLst>
              <a:ext uri="{FF2B5EF4-FFF2-40B4-BE49-F238E27FC236}">
                <a16:creationId xmlns:a16="http://schemas.microsoft.com/office/drawing/2014/main" id="{32476DC2-4F24-4C31-8FF5-D49B1AB925A9}"/>
              </a:ext>
            </a:extLst>
          </p:cNvPr>
          <p:cNvSpPr>
            <a:spLocks noGrp="1" noChangeArrowheads="1"/>
          </p:cNvSpPr>
          <p:nvPr>
            <p:ph type="title"/>
          </p:nvPr>
        </p:nvSpPr>
        <p:spPr/>
        <p:txBody>
          <a:bodyPr/>
          <a:lstStyle/>
          <a:p>
            <a:pPr eaLnBrk="1" hangingPunct="1">
              <a:defRPr/>
            </a:pPr>
            <a:r>
              <a:rPr lang="en-US" b="1">
                <a:solidFill>
                  <a:srgbClr val="990000"/>
                </a:solidFill>
                <a:cs typeface="Times New Roman" pitchFamily="18" charset="0"/>
              </a:rPr>
              <a:t>Accessing and Modifying Data</a:t>
            </a:r>
          </a:p>
        </p:txBody>
      </p:sp>
      <p:sp>
        <p:nvSpPr>
          <p:cNvPr id="59395" name="Rectangle 3">
            <a:extLst>
              <a:ext uri="{FF2B5EF4-FFF2-40B4-BE49-F238E27FC236}">
                <a16:creationId xmlns:a16="http://schemas.microsoft.com/office/drawing/2014/main" id="{F9E2F8F0-6603-47C0-A69F-6361C6861D6B}"/>
              </a:ext>
            </a:extLst>
          </p:cNvPr>
          <p:cNvSpPr>
            <a:spLocks noGrp="1" noChangeArrowheads="1"/>
          </p:cNvSpPr>
          <p:nvPr>
            <p:ph type="body" idx="1"/>
          </p:nvPr>
        </p:nvSpPr>
        <p:spPr>
          <a:xfrm>
            <a:off x="1066800" y="2209800"/>
            <a:ext cx="7848600" cy="4114800"/>
          </a:xfrm>
        </p:spPr>
        <p:txBody>
          <a:bodyPr/>
          <a:lstStyle/>
          <a:p>
            <a:pPr marL="609600" indent="-609600" eaLnBrk="1" hangingPunct="1">
              <a:lnSpc>
                <a:spcPct val="70000"/>
              </a:lnSpc>
              <a:buFontTx/>
              <a:buAutoNum type="arabicPeriod"/>
            </a:pPr>
            <a:r>
              <a:rPr lang="en-US" altLang="en-US" sz="2800">
                <a:effectLst/>
              </a:rPr>
              <a:t>Truy xuất dữ liệu </a:t>
            </a:r>
            <a:r>
              <a:rPr lang="en-US" altLang="en-US" sz="2800">
                <a:effectLst/>
                <a:latin typeface="Arial Narrow" panose="020B0606020202030204" pitchFamily="34" charset="0"/>
              </a:rPr>
              <a:t>–</a:t>
            </a:r>
            <a:r>
              <a:rPr lang="en-US" altLang="en-US" sz="2800">
                <a:effectLst/>
              </a:rPr>
              <a:t> Lệnh Select</a:t>
            </a:r>
          </a:p>
          <a:p>
            <a:pPr marL="990600" lvl="1" indent="-533400" eaLnBrk="1" hangingPunct="1"/>
            <a:r>
              <a:rPr lang="en-US" altLang="en-US" sz="2400">
                <a:effectLst/>
              </a:rPr>
              <a:t>Truy vấn đơn giản</a:t>
            </a:r>
          </a:p>
          <a:p>
            <a:pPr marL="990600" lvl="1" indent="-533400" eaLnBrk="1" hangingPunct="1"/>
            <a:r>
              <a:rPr lang="en-US" altLang="en-US" sz="2400">
                <a:effectLst/>
              </a:rPr>
              <a:t>Truy vấn từ nhiều bảng</a:t>
            </a:r>
          </a:p>
          <a:p>
            <a:pPr marL="990600" lvl="1" indent="-533400" eaLnBrk="1" hangingPunct="1"/>
            <a:r>
              <a:rPr lang="en-US" altLang="en-US" sz="2400">
                <a:effectLst/>
              </a:rPr>
              <a:t>Truy vấn con - SubQuery</a:t>
            </a:r>
          </a:p>
          <a:p>
            <a:pPr marL="990600" lvl="1" indent="-533400" eaLnBrk="1" hangingPunct="1"/>
            <a:r>
              <a:rPr lang="en-US" altLang="en-US" sz="2400">
                <a:effectLst/>
              </a:rPr>
              <a:t>C</a:t>
            </a:r>
            <a:r>
              <a:rPr lang="en-US" altLang="en-US" sz="2400">
                <a:effectLst/>
                <a:latin typeface="Arial Narrow" panose="020B0606020202030204" pitchFamily="34" charset="0"/>
              </a:rPr>
              <a:t>á</a:t>
            </a:r>
            <a:r>
              <a:rPr lang="en-US" altLang="en-US" sz="2400">
                <a:effectLst/>
              </a:rPr>
              <a:t>c mệnh đề EXISTS, DISTINCT, COMPUTE BY</a:t>
            </a:r>
          </a:p>
          <a:p>
            <a:pPr marL="609600" indent="-609600" eaLnBrk="1" hangingPunct="1">
              <a:buFontTx/>
              <a:buNone/>
            </a:pPr>
            <a:r>
              <a:rPr lang="en-US" altLang="en-US" sz="2800">
                <a:effectLst/>
              </a:rPr>
              <a:t>2.   Sửa chữa dữ liệu</a:t>
            </a:r>
          </a:p>
          <a:p>
            <a:pPr marL="990600" lvl="1" indent="-533400" eaLnBrk="1" hangingPunct="1"/>
            <a:r>
              <a:rPr lang="en-US" altLang="en-US" sz="2400">
                <a:effectLst/>
              </a:rPr>
              <a:t>Lệnh INSERT</a:t>
            </a:r>
          </a:p>
          <a:p>
            <a:pPr marL="990600" lvl="1" indent="-533400" eaLnBrk="1" hangingPunct="1"/>
            <a:r>
              <a:rPr lang="en-US" altLang="en-US" sz="2400">
                <a:effectLst/>
              </a:rPr>
              <a:t>Lệnh UPDATE</a:t>
            </a:r>
          </a:p>
          <a:p>
            <a:pPr marL="990600" lvl="1" indent="-533400" eaLnBrk="1" hangingPunct="1"/>
            <a:r>
              <a:rPr lang="en-US" altLang="en-US" sz="2400">
                <a:effectLst/>
              </a:rPr>
              <a:t>Lệnh DELETE</a:t>
            </a:r>
          </a:p>
          <a:p>
            <a:pPr marL="609600" indent="-609600" eaLnBrk="1" hangingPunct="1">
              <a:lnSpc>
                <a:spcPct val="70000"/>
              </a:lnSpc>
            </a:pPr>
            <a:endParaRPr lang="en-US" altLang="en-US" sz="2800">
              <a:effectLst/>
            </a:endParaRPr>
          </a:p>
          <a:p>
            <a:pPr marL="990600" lvl="1" indent="-533400" eaLnBrk="1" hangingPunct="1"/>
            <a:endParaRPr lang="en-US" altLang="en-US" sz="2400">
              <a:effectLst/>
            </a:endParaRPr>
          </a:p>
          <a:p>
            <a:pPr marL="990600" lvl="1" indent="-533400" eaLnBrk="1" hangingPunct="1">
              <a:buFontTx/>
              <a:buNone/>
            </a:pPr>
            <a:endParaRPr lang="en-US" altLang="en-US" sz="2400">
              <a:effectLst/>
            </a:endParaRPr>
          </a:p>
        </p:txBody>
      </p:sp>
      <p:sp>
        <p:nvSpPr>
          <p:cNvPr id="88068" name="Footer Placeholder 1">
            <a:extLst>
              <a:ext uri="{FF2B5EF4-FFF2-40B4-BE49-F238E27FC236}">
                <a16:creationId xmlns:a16="http://schemas.microsoft.com/office/drawing/2014/main" id="{1D6379D6-EC2D-4E78-8C2C-72821590AE6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9395">
                                            <p:txEl>
                                              <p:pRg st="0" end="0"/>
                                            </p:txEl>
                                          </p:spTgt>
                                        </p:tgtEl>
                                        <p:attrNameLst>
                                          <p:attrName>style.visibility</p:attrName>
                                        </p:attrNameLst>
                                      </p:cBhvr>
                                      <p:to>
                                        <p:strVal val="visible"/>
                                      </p:to>
                                    </p:set>
                                    <p:animEffect transition="in" filter="box(in)">
                                      <p:cBhvr>
                                        <p:cTn id="7" dur="500"/>
                                        <p:tgtEl>
                                          <p:spTgt spid="59395">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59395">
                                            <p:txEl>
                                              <p:pRg st="1" end="1"/>
                                            </p:txEl>
                                          </p:spTgt>
                                        </p:tgtEl>
                                        <p:attrNameLst>
                                          <p:attrName>style.visibility</p:attrName>
                                        </p:attrNameLst>
                                      </p:cBhvr>
                                      <p:to>
                                        <p:strVal val="visible"/>
                                      </p:to>
                                    </p:set>
                                    <p:animEffect transition="in" filter="box(in)">
                                      <p:cBhvr>
                                        <p:cTn id="10" dur="500"/>
                                        <p:tgtEl>
                                          <p:spTgt spid="59395">
                                            <p:txEl>
                                              <p:pRg st="1" end="1"/>
                                            </p:txEl>
                                          </p:spTgt>
                                        </p:tgtEl>
                                      </p:cBhvr>
                                    </p:animEffect>
                                  </p:childTnLst>
                                </p:cTn>
                              </p:par>
                              <p:par>
                                <p:cTn id="11" presetID="4" presetClass="entr" presetSubtype="16" fill="hold" grpId="0" nodeType="withEffect">
                                  <p:stCondLst>
                                    <p:cond delay="0"/>
                                  </p:stCondLst>
                                  <p:childTnLst>
                                    <p:set>
                                      <p:cBhvr>
                                        <p:cTn id="12" dur="1" fill="hold">
                                          <p:stCondLst>
                                            <p:cond delay="0"/>
                                          </p:stCondLst>
                                        </p:cTn>
                                        <p:tgtEl>
                                          <p:spTgt spid="59395">
                                            <p:txEl>
                                              <p:pRg st="2" end="2"/>
                                            </p:txEl>
                                          </p:spTgt>
                                        </p:tgtEl>
                                        <p:attrNameLst>
                                          <p:attrName>style.visibility</p:attrName>
                                        </p:attrNameLst>
                                      </p:cBhvr>
                                      <p:to>
                                        <p:strVal val="visible"/>
                                      </p:to>
                                    </p:set>
                                    <p:animEffect transition="in" filter="box(in)">
                                      <p:cBhvr>
                                        <p:cTn id="13" dur="500"/>
                                        <p:tgtEl>
                                          <p:spTgt spid="59395">
                                            <p:txEl>
                                              <p:pRg st="2" end="2"/>
                                            </p:txEl>
                                          </p:spTgt>
                                        </p:tgtEl>
                                      </p:cBhvr>
                                    </p:animEffect>
                                  </p:childTnLst>
                                </p:cTn>
                              </p:par>
                              <p:par>
                                <p:cTn id="14" presetID="4" presetClass="entr" presetSubtype="16" fill="hold" grpId="0" nodeType="withEffect">
                                  <p:stCondLst>
                                    <p:cond delay="0"/>
                                  </p:stCondLst>
                                  <p:childTnLst>
                                    <p:set>
                                      <p:cBhvr>
                                        <p:cTn id="15" dur="1" fill="hold">
                                          <p:stCondLst>
                                            <p:cond delay="0"/>
                                          </p:stCondLst>
                                        </p:cTn>
                                        <p:tgtEl>
                                          <p:spTgt spid="59395">
                                            <p:txEl>
                                              <p:pRg st="3" end="3"/>
                                            </p:txEl>
                                          </p:spTgt>
                                        </p:tgtEl>
                                        <p:attrNameLst>
                                          <p:attrName>style.visibility</p:attrName>
                                        </p:attrNameLst>
                                      </p:cBhvr>
                                      <p:to>
                                        <p:strVal val="visible"/>
                                      </p:to>
                                    </p:set>
                                    <p:animEffect transition="in" filter="box(in)">
                                      <p:cBhvr>
                                        <p:cTn id="16" dur="500"/>
                                        <p:tgtEl>
                                          <p:spTgt spid="59395">
                                            <p:txEl>
                                              <p:pRg st="3" end="3"/>
                                            </p:txEl>
                                          </p:spTgt>
                                        </p:tgtEl>
                                      </p:cBhvr>
                                    </p:animEffect>
                                  </p:childTnLst>
                                </p:cTn>
                              </p:par>
                              <p:par>
                                <p:cTn id="17" presetID="4" presetClass="entr" presetSubtype="16" fill="hold" grpId="0" nodeType="withEffect">
                                  <p:stCondLst>
                                    <p:cond delay="0"/>
                                  </p:stCondLst>
                                  <p:childTnLst>
                                    <p:set>
                                      <p:cBhvr>
                                        <p:cTn id="18" dur="1" fill="hold">
                                          <p:stCondLst>
                                            <p:cond delay="0"/>
                                          </p:stCondLst>
                                        </p:cTn>
                                        <p:tgtEl>
                                          <p:spTgt spid="59395">
                                            <p:txEl>
                                              <p:pRg st="4" end="4"/>
                                            </p:txEl>
                                          </p:spTgt>
                                        </p:tgtEl>
                                        <p:attrNameLst>
                                          <p:attrName>style.visibility</p:attrName>
                                        </p:attrNameLst>
                                      </p:cBhvr>
                                      <p:to>
                                        <p:strVal val="visible"/>
                                      </p:to>
                                    </p:set>
                                    <p:animEffect transition="in" filter="box(in)">
                                      <p:cBhvr>
                                        <p:cTn id="19" dur="500"/>
                                        <p:tgtEl>
                                          <p:spTgt spid="59395">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4" presetClass="entr" presetSubtype="16" fill="hold" grpId="0" nodeType="clickEffect">
                                  <p:stCondLst>
                                    <p:cond delay="0"/>
                                  </p:stCondLst>
                                  <p:childTnLst>
                                    <p:set>
                                      <p:cBhvr>
                                        <p:cTn id="23" dur="1" fill="hold">
                                          <p:stCondLst>
                                            <p:cond delay="0"/>
                                          </p:stCondLst>
                                        </p:cTn>
                                        <p:tgtEl>
                                          <p:spTgt spid="59395">
                                            <p:txEl>
                                              <p:pRg st="5" end="5"/>
                                            </p:txEl>
                                          </p:spTgt>
                                        </p:tgtEl>
                                        <p:attrNameLst>
                                          <p:attrName>style.visibility</p:attrName>
                                        </p:attrNameLst>
                                      </p:cBhvr>
                                      <p:to>
                                        <p:strVal val="visible"/>
                                      </p:to>
                                    </p:set>
                                    <p:animEffect transition="in" filter="box(in)">
                                      <p:cBhvr>
                                        <p:cTn id="24" dur="500"/>
                                        <p:tgtEl>
                                          <p:spTgt spid="59395">
                                            <p:txEl>
                                              <p:pRg st="5" end="5"/>
                                            </p:txEl>
                                          </p:spTgt>
                                        </p:tgtEl>
                                      </p:cBhvr>
                                    </p:animEffect>
                                  </p:childTnLst>
                                </p:cTn>
                              </p:par>
                              <p:par>
                                <p:cTn id="25" presetID="4" presetClass="entr" presetSubtype="16" fill="hold" grpId="0" nodeType="withEffect">
                                  <p:stCondLst>
                                    <p:cond delay="0"/>
                                  </p:stCondLst>
                                  <p:childTnLst>
                                    <p:set>
                                      <p:cBhvr>
                                        <p:cTn id="26" dur="1" fill="hold">
                                          <p:stCondLst>
                                            <p:cond delay="0"/>
                                          </p:stCondLst>
                                        </p:cTn>
                                        <p:tgtEl>
                                          <p:spTgt spid="59395">
                                            <p:txEl>
                                              <p:pRg st="6" end="6"/>
                                            </p:txEl>
                                          </p:spTgt>
                                        </p:tgtEl>
                                        <p:attrNameLst>
                                          <p:attrName>style.visibility</p:attrName>
                                        </p:attrNameLst>
                                      </p:cBhvr>
                                      <p:to>
                                        <p:strVal val="visible"/>
                                      </p:to>
                                    </p:set>
                                    <p:animEffect transition="in" filter="box(in)">
                                      <p:cBhvr>
                                        <p:cTn id="27" dur="500"/>
                                        <p:tgtEl>
                                          <p:spTgt spid="59395">
                                            <p:txEl>
                                              <p:pRg st="6" end="6"/>
                                            </p:txEl>
                                          </p:spTgt>
                                        </p:tgtEl>
                                      </p:cBhvr>
                                    </p:animEffect>
                                  </p:childTnLst>
                                </p:cTn>
                              </p:par>
                              <p:par>
                                <p:cTn id="28" presetID="4" presetClass="entr" presetSubtype="16" fill="hold" grpId="0" nodeType="withEffect">
                                  <p:stCondLst>
                                    <p:cond delay="0"/>
                                  </p:stCondLst>
                                  <p:childTnLst>
                                    <p:set>
                                      <p:cBhvr>
                                        <p:cTn id="29" dur="1" fill="hold">
                                          <p:stCondLst>
                                            <p:cond delay="0"/>
                                          </p:stCondLst>
                                        </p:cTn>
                                        <p:tgtEl>
                                          <p:spTgt spid="59395">
                                            <p:txEl>
                                              <p:pRg st="7" end="7"/>
                                            </p:txEl>
                                          </p:spTgt>
                                        </p:tgtEl>
                                        <p:attrNameLst>
                                          <p:attrName>style.visibility</p:attrName>
                                        </p:attrNameLst>
                                      </p:cBhvr>
                                      <p:to>
                                        <p:strVal val="visible"/>
                                      </p:to>
                                    </p:set>
                                    <p:animEffect transition="in" filter="box(in)">
                                      <p:cBhvr>
                                        <p:cTn id="30" dur="500"/>
                                        <p:tgtEl>
                                          <p:spTgt spid="59395">
                                            <p:txEl>
                                              <p:pRg st="7" end="7"/>
                                            </p:txEl>
                                          </p:spTgt>
                                        </p:tgtEl>
                                      </p:cBhvr>
                                    </p:animEffect>
                                  </p:childTnLst>
                                </p:cTn>
                              </p:par>
                              <p:par>
                                <p:cTn id="31" presetID="4" presetClass="entr" presetSubtype="16" fill="hold" grpId="0" nodeType="withEffect">
                                  <p:stCondLst>
                                    <p:cond delay="0"/>
                                  </p:stCondLst>
                                  <p:childTnLst>
                                    <p:set>
                                      <p:cBhvr>
                                        <p:cTn id="32" dur="1" fill="hold">
                                          <p:stCondLst>
                                            <p:cond delay="0"/>
                                          </p:stCondLst>
                                        </p:cTn>
                                        <p:tgtEl>
                                          <p:spTgt spid="59395">
                                            <p:txEl>
                                              <p:pRg st="8" end="8"/>
                                            </p:txEl>
                                          </p:spTgt>
                                        </p:tgtEl>
                                        <p:attrNameLst>
                                          <p:attrName>style.visibility</p:attrName>
                                        </p:attrNameLst>
                                      </p:cBhvr>
                                      <p:to>
                                        <p:strVal val="visible"/>
                                      </p:to>
                                    </p:set>
                                    <p:animEffect transition="in" filter="box(in)">
                                      <p:cBhvr>
                                        <p:cTn id="33" dur="500"/>
                                        <p:tgtEl>
                                          <p:spTgt spid="59395">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395" grpId="0" build="p"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5890" name="Rectangle 2">
            <a:extLst>
              <a:ext uri="{FF2B5EF4-FFF2-40B4-BE49-F238E27FC236}">
                <a16:creationId xmlns:a16="http://schemas.microsoft.com/office/drawing/2014/main" id="{8582FA61-0705-45D7-A6B3-B4C6902D31BB}"/>
              </a:ext>
            </a:extLst>
          </p:cNvPr>
          <p:cNvSpPr>
            <a:spLocks noGrp="1" noChangeArrowheads="1"/>
          </p:cNvSpPr>
          <p:nvPr>
            <p:ph type="title"/>
          </p:nvPr>
        </p:nvSpPr>
        <p:spPr/>
        <p:txBody>
          <a:bodyPr/>
          <a:lstStyle/>
          <a:p>
            <a:pPr eaLnBrk="1" hangingPunct="1">
              <a:defRPr/>
            </a:pPr>
            <a:r>
              <a:rPr lang="en-US">
                <a:solidFill>
                  <a:srgbClr val="990000"/>
                </a:solidFill>
              </a:rPr>
              <a:t>C</a:t>
            </a:r>
            <a:r>
              <a:rPr lang="en-US">
                <a:solidFill>
                  <a:srgbClr val="990000"/>
                </a:solidFill>
                <a:latin typeface="Arial Narrow"/>
              </a:rPr>
              <a:t>ú</a:t>
            </a:r>
            <a:r>
              <a:rPr lang="en-US">
                <a:solidFill>
                  <a:srgbClr val="990000"/>
                </a:solidFill>
              </a:rPr>
              <a:t> ph</a:t>
            </a:r>
            <a:r>
              <a:rPr lang="en-US">
                <a:solidFill>
                  <a:srgbClr val="990000"/>
                </a:solidFill>
                <a:latin typeface="Arial Narrow"/>
              </a:rPr>
              <a:t>á</a:t>
            </a:r>
            <a:r>
              <a:rPr lang="en-US">
                <a:solidFill>
                  <a:srgbClr val="990000"/>
                </a:solidFill>
              </a:rPr>
              <a:t>p lệnh Select</a:t>
            </a:r>
          </a:p>
        </p:txBody>
      </p:sp>
      <p:sp>
        <p:nvSpPr>
          <p:cNvPr id="165891" name="Rectangle 3">
            <a:extLst>
              <a:ext uri="{FF2B5EF4-FFF2-40B4-BE49-F238E27FC236}">
                <a16:creationId xmlns:a16="http://schemas.microsoft.com/office/drawing/2014/main" id="{BAD8355B-5662-4770-B147-2EBDFCCEA89D}"/>
              </a:ext>
            </a:extLst>
          </p:cNvPr>
          <p:cNvSpPr>
            <a:spLocks noGrp="1" noChangeArrowheads="1"/>
          </p:cNvSpPr>
          <p:nvPr>
            <p:ph type="body" idx="1"/>
          </p:nvPr>
        </p:nvSpPr>
        <p:spPr>
          <a:xfrm>
            <a:off x="1143000" y="2057400"/>
            <a:ext cx="7331075" cy="4572000"/>
          </a:xfrm>
        </p:spPr>
        <p:txBody>
          <a:bodyPr/>
          <a:lstStyle/>
          <a:p>
            <a:pPr marL="381000" indent="-381000" eaLnBrk="1" hangingPunct="1">
              <a:spcBef>
                <a:spcPct val="50000"/>
              </a:spcBef>
              <a:buFontTx/>
              <a:buNone/>
              <a:defRPr/>
            </a:pPr>
            <a:r>
              <a:rPr lang="en-US" sz="2000" b="1">
                <a:cs typeface="Times New Roman" pitchFamily="18" charset="0"/>
              </a:rPr>
              <a:t>SELECT [ALL | DISTINCT] [TOP n [WITH TIES]] select_list </a:t>
            </a:r>
            <a:br>
              <a:rPr lang="en-US" sz="2000" b="1">
                <a:cs typeface="Times New Roman" pitchFamily="18" charset="0"/>
              </a:rPr>
            </a:br>
            <a:r>
              <a:rPr lang="en-US" sz="2000" b="1">
                <a:cs typeface="Times New Roman" pitchFamily="18" charset="0"/>
              </a:rPr>
              <a:t>[ INTO new_table ] </a:t>
            </a:r>
            <a:br>
              <a:rPr lang="en-US" sz="2000" b="1">
                <a:cs typeface="Times New Roman" pitchFamily="18" charset="0"/>
              </a:rPr>
            </a:br>
            <a:r>
              <a:rPr lang="en-US" sz="2000" b="1">
                <a:cs typeface="Times New Roman" pitchFamily="18" charset="0"/>
              </a:rPr>
              <a:t>FROM table_source </a:t>
            </a:r>
            <a:br>
              <a:rPr lang="en-US" sz="2000" b="1">
                <a:cs typeface="Times New Roman" pitchFamily="18" charset="0"/>
              </a:rPr>
            </a:br>
            <a:r>
              <a:rPr lang="en-US" sz="2000" b="1">
                <a:cs typeface="Times New Roman" pitchFamily="18" charset="0"/>
              </a:rPr>
              <a:t>[ WHERE search_condition ] </a:t>
            </a:r>
            <a:br>
              <a:rPr lang="en-US" sz="2000" b="1">
                <a:cs typeface="Times New Roman" pitchFamily="18" charset="0"/>
              </a:rPr>
            </a:br>
            <a:r>
              <a:rPr lang="en-US" sz="2000" b="1">
                <a:cs typeface="Times New Roman" pitchFamily="18" charset="0"/>
              </a:rPr>
              <a:t>[ GROUP BY group_by_expression ] </a:t>
            </a:r>
            <a:br>
              <a:rPr lang="en-US" sz="2000" b="1">
                <a:cs typeface="Times New Roman" pitchFamily="18" charset="0"/>
              </a:rPr>
            </a:br>
            <a:r>
              <a:rPr lang="en-US" sz="2000" b="1">
                <a:cs typeface="Times New Roman" pitchFamily="18" charset="0"/>
              </a:rPr>
              <a:t>[ HAVING search_condition ] </a:t>
            </a:r>
            <a:br>
              <a:rPr lang="en-US" sz="2000" b="1">
                <a:cs typeface="Times New Roman" pitchFamily="18" charset="0"/>
              </a:rPr>
            </a:br>
            <a:r>
              <a:rPr lang="en-US" sz="2000" b="1">
                <a:cs typeface="Times New Roman" pitchFamily="18" charset="0"/>
              </a:rPr>
              <a:t>[ ORDER BY order_expression [ ASC | DESC ] ] </a:t>
            </a:r>
          </a:p>
          <a:p>
            <a:pPr marL="381000" indent="-381000" eaLnBrk="1" hangingPunct="1">
              <a:spcBef>
                <a:spcPct val="50000"/>
              </a:spcBef>
              <a:defRPr/>
            </a:pPr>
            <a:r>
              <a:rPr lang="en-US" sz="2000">
                <a:cs typeface="Times New Roman" pitchFamily="18" charset="0"/>
              </a:rPr>
              <a:t> </a:t>
            </a:r>
            <a:r>
              <a:rPr lang="en-US" sz="2000" i="1">
                <a:cs typeface="Times New Roman" pitchFamily="18" charset="0"/>
              </a:rPr>
              <a:t>ORDER BY : Sắp xếp</a:t>
            </a:r>
            <a:endParaRPr lang="en-US" sz="2000">
              <a:cs typeface="Times New Roman" pitchFamily="18" charset="0"/>
            </a:endParaRPr>
          </a:p>
          <a:p>
            <a:pPr marL="381000" indent="-381000" eaLnBrk="1" hangingPunct="1">
              <a:spcBef>
                <a:spcPct val="50000"/>
              </a:spcBef>
              <a:defRPr/>
            </a:pPr>
            <a:r>
              <a:rPr lang="en-US" sz="2000" i="1">
                <a:cs typeface="Times New Roman" pitchFamily="18" charset="0"/>
              </a:rPr>
              <a:t>WHERE: Điều kiện</a:t>
            </a:r>
            <a:endParaRPr lang="en-US" sz="2000">
              <a:cs typeface="Times New Roman" pitchFamily="18" charset="0"/>
            </a:endParaRPr>
          </a:p>
          <a:p>
            <a:pPr marL="381000" indent="-381000" eaLnBrk="1" hangingPunct="1">
              <a:spcBef>
                <a:spcPct val="50000"/>
              </a:spcBef>
              <a:defRPr/>
            </a:pPr>
            <a:r>
              <a:rPr lang="en-US" sz="2000">
                <a:cs typeface="Times New Roman" pitchFamily="18" charset="0"/>
              </a:rPr>
              <a:t> </a:t>
            </a:r>
            <a:r>
              <a:rPr lang="en-US" sz="2000" i="1">
                <a:cs typeface="Times New Roman" pitchFamily="18" charset="0"/>
              </a:rPr>
              <a:t>GROUP BY: Nh</a:t>
            </a:r>
            <a:r>
              <a:rPr lang="en-US" sz="2000" i="1">
                <a:latin typeface="Arial Narrow"/>
                <a:cs typeface="Times New Roman" pitchFamily="18" charset="0"/>
              </a:rPr>
              <a:t>ó</a:t>
            </a:r>
            <a:r>
              <a:rPr lang="en-US" sz="2000" i="1">
                <a:cs typeface="Times New Roman" pitchFamily="18" charset="0"/>
              </a:rPr>
              <a:t>m</a:t>
            </a:r>
          </a:p>
          <a:p>
            <a:pPr marL="381000" indent="-381000" eaLnBrk="1" hangingPunct="1">
              <a:spcBef>
                <a:spcPct val="50000"/>
              </a:spcBef>
              <a:defRPr/>
            </a:pPr>
            <a:r>
              <a:rPr lang="en-US" sz="2000">
                <a:cs typeface="Times New Roman" pitchFamily="18" charset="0"/>
              </a:rPr>
              <a:t> </a:t>
            </a:r>
            <a:r>
              <a:rPr lang="en-US" sz="2000" i="1">
                <a:cs typeface="Times New Roman" pitchFamily="18" charset="0"/>
              </a:rPr>
              <a:t>HAVING: Điều kiện nh</a:t>
            </a:r>
            <a:r>
              <a:rPr lang="en-US" sz="2000" i="1">
                <a:latin typeface="Arial Narrow"/>
                <a:cs typeface="Times New Roman" pitchFamily="18" charset="0"/>
              </a:rPr>
              <a:t>ó</a:t>
            </a:r>
            <a:r>
              <a:rPr lang="en-US" sz="2000" i="1">
                <a:cs typeface="Times New Roman" pitchFamily="18" charset="0"/>
              </a:rPr>
              <a:t>m</a:t>
            </a:r>
          </a:p>
        </p:txBody>
      </p:sp>
      <p:sp>
        <p:nvSpPr>
          <p:cNvPr id="89092" name="Footer Placeholder 1">
            <a:extLst>
              <a:ext uri="{FF2B5EF4-FFF2-40B4-BE49-F238E27FC236}">
                <a16:creationId xmlns:a16="http://schemas.microsoft.com/office/drawing/2014/main" id="{33E2A4A5-AC62-4510-97D0-4F249976978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65891">
                                            <p:txEl>
                                              <p:pRg st="0" end="0"/>
                                            </p:txEl>
                                          </p:spTgt>
                                        </p:tgtEl>
                                        <p:attrNameLst>
                                          <p:attrName>style.visibility</p:attrName>
                                        </p:attrNameLst>
                                      </p:cBhvr>
                                      <p:to>
                                        <p:strVal val="visible"/>
                                      </p:to>
                                    </p:set>
                                    <p:animEffect transition="in" filter="checkerboard(across)">
                                      <p:cBhvr>
                                        <p:cTn id="7" dur="500"/>
                                        <p:tgtEl>
                                          <p:spTgt spid="16589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165891">
                                            <p:txEl>
                                              <p:pRg st="1" end="1"/>
                                            </p:txEl>
                                          </p:spTgt>
                                        </p:tgtEl>
                                        <p:attrNameLst>
                                          <p:attrName>style.visibility</p:attrName>
                                        </p:attrNameLst>
                                      </p:cBhvr>
                                      <p:to>
                                        <p:strVal val="visible"/>
                                      </p:to>
                                    </p:set>
                                    <p:animEffect transition="in" filter="checkerboard(across)">
                                      <p:cBhvr>
                                        <p:cTn id="12" dur="500"/>
                                        <p:tgtEl>
                                          <p:spTgt spid="16589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165891">
                                            <p:txEl>
                                              <p:pRg st="2" end="2"/>
                                            </p:txEl>
                                          </p:spTgt>
                                        </p:tgtEl>
                                        <p:attrNameLst>
                                          <p:attrName>style.visibility</p:attrName>
                                        </p:attrNameLst>
                                      </p:cBhvr>
                                      <p:to>
                                        <p:strVal val="visible"/>
                                      </p:to>
                                    </p:set>
                                    <p:animEffect transition="in" filter="checkerboard(across)">
                                      <p:cBhvr>
                                        <p:cTn id="17" dur="500"/>
                                        <p:tgtEl>
                                          <p:spTgt spid="165891">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65891">
                                            <p:txEl>
                                              <p:pRg st="3" end="3"/>
                                            </p:txEl>
                                          </p:spTgt>
                                        </p:tgtEl>
                                        <p:attrNameLst>
                                          <p:attrName>style.visibility</p:attrName>
                                        </p:attrNameLst>
                                      </p:cBhvr>
                                      <p:to>
                                        <p:strVal val="visible"/>
                                      </p:to>
                                    </p:set>
                                    <p:animEffect transition="in" filter="checkerboard(across)">
                                      <p:cBhvr>
                                        <p:cTn id="22" dur="500"/>
                                        <p:tgtEl>
                                          <p:spTgt spid="165891">
                                            <p:txEl>
                                              <p:pRg st="3" end="3"/>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165891">
                                            <p:txEl>
                                              <p:pRg st="4" end="4"/>
                                            </p:txEl>
                                          </p:spTgt>
                                        </p:tgtEl>
                                        <p:attrNameLst>
                                          <p:attrName>style.visibility</p:attrName>
                                        </p:attrNameLst>
                                      </p:cBhvr>
                                      <p:to>
                                        <p:strVal val="visible"/>
                                      </p:to>
                                    </p:set>
                                    <p:animEffect transition="in" filter="checkerboard(across)">
                                      <p:cBhvr>
                                        <p:cTn id="27" dur="500"/>
                                        <p:tgtEl>
                                          <p:spTgt spid="1658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1"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a:extLst>
              <a:ext uri="{FF2B5EF4-FFF2-40B4-BE49-F238E27FC236}">
                <a16:creationId xmlns:a16="http://schemas.microsoft.com/office/drawing/2014/main" id="{8F4F06C0-634E-432A-BD5C-5FF121F3B45C}"/>
              </a:ext>
            </a:extLst>
          </p:cNvPr>
          <p:cNvSpPr>
            <a:spLocks noGrp="1" noChangeArrowheads="1"/>
          </p:cNvSpPr>
          <p:nvPr>
            <p:ph type="title"/>
          </p:nvPr>
        </p:nvSpPr>
        <p:spPr>
          <a:xfrm>
            <a:off x="898525" y="236538"/>
            <a:ext cx="8229600" cy="1371600"/>
          </a:xfrm>
        </p:spPr>
        <p:txBody>
          <a:bodyPr/>
          <a:lstStyle/>
          <a:p>
            <a:pPr eaLnBrk="1" hangingPunct="1">
              <a:defRPr/>
            </a:pPr>
            <a:r>
              <a:rPr lang="en-US" altLang="en-US">
                <a:solidFill>
                  <a:srgbClr val="A50021"/>
                </a:solidFill>
              </a:rPr>
              <a:t>Creating a New Database</a:t>
            </a:r>
          </a:p>
        </p:txBody>
      </p:sp>
      <p:sp>
        <p:nvSpPr>
          <p:cNvPr id="17411" name="Rectangle 3">
            <a:extLst>
              <a:ext uri="{FF2B5EF4-FFF2-40B4-BE49-F238E27FC236}">
                <a16:creationId xmlns:a16="http://schemas.microsoft.com/office/drawing/2014/main" id="{C19FB761-8D6E-4446-8B12-AE02FF6B3A7A}"/>
              </a:ext>
            </a:extLst>
          </p:cNvPr>
          <p:cNvSpPr>
            <a:spLocks noGrp="1" noChangeArrowheads="1"/>
          </p:cNvSpPr>
          <p:nvPr>
            <p:ph type="body" idx="1"/>
          </p:nvPr>
        </p:nvSpPr>
        <p:spPr>
          <a:xfrm>
            <a:off x="1066800" y="1981200"/>
            <a:ext cx="8229600" cy="3886200"/>
          </a:xfrm>
        </p:spPr>
        <p:txBody>
          <a:bodyPr/>
          <a:lstStyle/>
          <a:p>
            <a:pPr eaLnBrk="1" hangingPunct="1">
              <a:lnSpc>
                <a:spcPct val="80000"/>
              </a:lnSpc>
              <a:spcBef>
                <a:spcPct val="5000"/>
              </a:spcBef>
              <a:buFont typeface="Wingdings" pitchFamily="2" charset="2"/>
              <a:buNone/>
              <a:defRPr/>
            </a:pPr>
            <a:r>
              <a:rPr lang="en-US" altLang="en-US" sz="2000"/>
              <a:t>CREATE DATABASE Sales</a:t>
            </a:r>
          </a:p>
          <a:p>
            <a:pPr eaLnBrk="1" hangingPunct="1">
              <a:lnSpc>
                <a:spcPct val="80000"/>
              </a:lnSpc>
              <a:spcBef>
                <a:spcPct val="5000"/>
              </a:spcBef>
              <a:buFont typeface="Wingdings" pitchFamily="2" charset="2"/>
              <a:buNone/>
              <a:defRPr/>
            </a:pPr>
            <a:r>
              <a:rPr lang="en-US" altLang="en-US" sz="2000"/>
              <a:t>ON PRIMARY</a:t>
            </a:r>
          </a:p>
          <a:p>
            <a:pPr eaLnBrk="1" hangingPunct="1">
              <a:lnSpc>
                <a:spcPct val="80000"/>
              </a:lnSpc>
              <a:spcBef>
                <a:spcPct val="5000"/>
              </a:spcBef>
              <a:buFont typeface="Wingdings" pitchFamily="2" charset="2"/>
              <a:buNone/>
              <a:defRPr/>
            </a:pPr>
            <a:r>
              <a:rPr lang="en-US" altLang="en-US" sz="2000">
                <a:solidFill>
                  <a:schemeClr val="hlink"/>
                </a:solidFill>
              </a:rPr>
              <a:t>( NAME = Sales1_dat, FILENAME = ‘D:\BTSQL\Sales_dat.mdf',</a:t>
            </a:r>
          </a:p>
          <a:p>
            <a:pPr eaLnBrk="1" hangingPunct="1">
              <a:lnSpc>
                <a:spcPct val="80000"/>
              </a:lnSpc>
              <a:spcBef>
                <a:spcPct val="5000"/>
              </a:spcBef>
              <a:buFont typeface="Wingdings" pitchFamily="2" charset="2"/>
              <a:buNone/>
              <a:defRPr/>
            </a:pPr>
            <a:r>
              <a:rPr lang="en-US" altLang="en-US" sz="2000">
                <a:solidFill>
                  <a:schemeClr val="hlink"/>
                </a:solidFill>
              </a:rPr>
              <a:t>	SIZE = 10, MAXSIZE = 50, FILEGROWTH = 15% ),</a:t>
            </a:r>
          </a:p>
          <a:p>
            <a:pPr eaLnBrk="1" hangingPunct="1">
              <a:lnSpc>
                <a:spcPct val="80000"/>
              </a:lnSpc>
              <a:spcBef>
                <a:spcPct val="5000"/>
              </a:spcBef>
              <a:buFont typeface="Wingdings" pitchFamily="2" charset="2"/>
              <a:buNone/>
              <a:defRPr/>
            </a:pPr>
            <a:r>
              <a:rPr lang="en-US" altLang="en-US" sz="2000">
                <a:solidFill>
                  <a:srgbClr val="0000FF"/>
                </a:solidFill>
              </a:rPr>
              <a:t>( NAME = Sales2_dat, FILENAME = ‘</a:t>
            </a:r>
            <a:r>
              <a:rPr lang="en-US" altLang="en-US" sz="2000">
                <a:solidFill>
                  <a:schemeClr val="hlink"/>
                </a:solidFill>
              </a:rPr>
              <a:t>D:\BTSQL\</a:t>
            </a:r>
            <a:r>
              <a:rPr lang="en-US" altLang="en-US" sz="2000">
                <a:solidFill>
                  <a:srgbClr val="0000FF"/>
                </a:solidFill>
              </a:rPr>
              <a:t>Sales2_dat.ndf',</a:t>
            </a:r>
          </a:p>
          <a:p>
            <a:pPr eaLnBrk="1" hangingPunct="1">
              <a:lnSpc>
                <a:spcPct val="80000"/>
              </a:lnSpc>
              <a:spcBef>
                <a:spcPct val="5000"/>
              </a:spcBef>
              <a:buFont typeface="Wingdings" pitchFamily="2" charset="2"/>
              <a:buNone/>
              <a:defRPr/>
            </a:pPr>
            <a:r>
              <a:rPr lang="en-US" altLang="en-US" sz="2000">
                <a:solidFill>
                  <a:srgbClr val="0000FF"/>
                </a:solidFill>
              </a:rPr>
              <a:t>	SIZE = 10, MAXSIZE = 50, FILEGROWTH = 15% ),</a:t>
            </a:r>
          </a:p>
          <a:p>
            <a:pPr eaLnBrk="1" hangingPunct="1">
              <a:lnSpc>
                <a:spcPct val="80000"/>
              </a:lnSpc>
              <a:spcBef>
                <a:spcPct val="5000"/>
              </a:spcBef>
              <a:buFont typeface="Wingdings" pitchFamily="2" charset="2"/>
              <a:buNone/>
              <a:defRPr/>
            </a:pPr>
            <a:r>
              <a:rPr lang="en-US" altLang="en-US" sz="2000">
                <a:solidFill>
                  <a:schemeClr val="hlink"/>
                </a:solidFill>
              </a:rPr>
              <a:t>FILEGROUP SalesGroup1</a:t>
            </a:r>
          </a:p>
          <a:p>
            <a:pPr eaLnBrk="1" hangingPunct="1">
              <a:lnSpc>
                <a:spcPct val="80000"/>
              </a:lnSpc>
              <a:spcBef>
                <a:spcPct val="5000"/>
              </a:spcBef>
              <a:buFont typeface="Wingdings" pitchFamily="2" charset="2"/>
              <a:buNone/>
              <a:defRPr/>
            </a:pPr>
            <a:r>
              <a:rPr lang="en-US" altLang="en-US" sz="2000">
                <a:solidFill>
                  <a:srgbClr val="008000"/>
                </a:solidFill>
              </a:rPr>
              <a:t>( NAME = Sales3_dat, FILENAME = ‘</a:t>
            </a:r>
            <a:r>
              <a:rPr lang="en-US" altLang="en-US" sz="2000">
                <a:solidFill>
                  <a:schemeClr val="hlink"/>
                </a:solidFill>
              </a:rPr>
              <a:t>D:\BTSQL\</a:t>
            </a:r>
            <a:r>
              <a:rPr lang="en-US" altLang="en-US" sz="2000">
                <a:solidFill>
                  <a:srgbClr val="008000"/>
                </a:solidFill>
              </a:rPr>
              <a:t>Sales3_dat.ndf',</a:t>
            </a:r>
          </a:p>
          <a:p>
            <a:pPr eaLnBrk="1" hangingPunct="1">
              <a:lnSpc>
                <a:spcPct val="80000"/>
              </a:lnSpc>
              <a:spcBef>
                <a:spcPct val="5000"/>
              </a:spcBef>
              <a:buFont typeface="Wingdings" pitchFamily="2" charset="2"/>
              <a:buNone/>
              <a:defRPr/>
            </a:pPr>
            <a:r>
              <a:rPr lang="en-US" altLang="en-US" sz="2000">
                <a:solidFill>
                  <a:srgbClr val="008000"/>
                </a:solidFill>
              </a:rPr>
              <a:t>	SIZE = 10, MAXSIZE = 50, FILEGROWTH = 5 )</a:t>
            </a:r>
          </a:p>
          <a:p>
            <a:pPr eaLnBrk="1" hangingPunct="1">
              <a:lnSpc>
                <a:spcPct val="80000"/>
              </a:lnSpc>
              <a:buFont typeface="Wingdings" pitchFamily="2" charset="2"/>
              <a:buNone/>
              <a:defRPr/>
            </a:pPr>
            <a:r>
              <a:rPr lang="en-US" altLang="en-US" sz="2000"/>
              <a:t>( NAME = Sales4_dat, </a:t>
            </a:r>
          </a:p>
          <a:p>
            <a:pPr eaLnBrk="1" hangingPunct="1">
              <a:lnSpc>
                <a:spcPct val="80000"/>
              </a:lnSpc>
              <a:buFont typeface="Wingdings" pitchFamily="2" charset="2"/>
              <a:buNone/>
              <a:defRPr/>
            </a:pPr>
            <a:r>
              <a:rPr lang="en-US" altLang="en-US" sz="2000"/>
              <a:t>	FILENAME = ‘</a:t>
            </a:r>
            <a:r>
              <a:rPr lang="en-US" altLang="en-US" sz="2000">
                <a:solidFill>
                  <a:schemeClr val="hlink"/>
                </a:solidFill>
              </a:rPr>
              <a:t>D:\BTSQL\</a:t>
            </a:r>
            <a:r>
              <a:rPr lang="en-US" altLang="en-US" sz="2000"/>
              <a:t>Sales4_dat.ndf',</a:t>
            </a:r>
          </a:p>
          <a:p>
            <a:pPr eaLnBrk="1" hangingPunct="1">
              <a:lnSpc>
                <a:spcPct val="80000"/>
              </a:lnSpc>
              <a:buFont typeface="Wingdings" pitchFamily="2" charset="2"/>
              <a:buNone/>
              <a:defRPr/>
            </a:pPr>
            <a:r>
              <a:rPr lang="en-US" altLang="en-US" sz="2000"/>
              <a:t>	SIZE = 10, MAXSIZE = 50, FILEGROWTH = 5 )</a:t>
            </a:r>
          </a:p>
          <a:p>
            <a:pPr eaLnBrk="1" hangingPunct="1">
              <a:lnSpc>
                <a:spcPct val="80000"/>
              </a:lnSpc>
              <a:buFont typeface="Wingdings" pitchFamily="2" charset="2"/>
              <a:buNone/>
              <a:defRPr/>
            </a:pPr>
            <a:r>
              <a:rPr lang="en-US" altLang="en-US" sz="2000">
                <a:solidFill>
                  <a:schemeClr val="hlink"/>
                </a:solidFill>
              </a:rPr>
              <a:t>LOG ON</a:t>
            </a:r>
          </a:p>
          <a:p>
            <a:pPr eaLnBrk="1" hangingPunct="1">
              <a:lnSpc>
                <a:spcPct val="80000"/>
              </a:lnSpc>
              <a:buFont typeface="Wingdings" pitchFamily="2" charset="2"/>
              <a:buNone/>
              <a:defRPr/>
            </a:pPr>
            <a:r>
              <a:rPr lang="en-US" altLang="en-US" sz="2000">
                <a:solidFill>
                  <a:schemeClr val="hlink"/>
                </a:solidFill>
              </a:rPr>
              <a:t>( NAME = 'Sales_log',</a:t>
            </a:r>
          </a:p>
          <a:p>
            <a:pPr eaLnBrk="1" hangingPunct="1">
              <a:lnSpc>
                <a:spcPct val="80000"/>
              </a:lnSpc>
              <a:buFont typeface="Wingdings" pitchFamily="2" charset="2"/>
              <a:buNone/>
              <a:defRPr/>
            </a:pPr>
            <a:r>
              <a:rPr lang="en-US" altLang="en-US" sz="2000">
                <a:solidFill>
                  <a:schemeClr val="hlink"/>
                </a:solidFill>
              </a:rPr>
              <a:t>	FILENAME = ‘D:\BTSQL\salelog.ldf',</a:t>
            </a:r>
          </a:p>
          <a:p>
            <a:pPr eaLnBrk="1" hangingPunct="1">
              <a:lnSpc>
                <a:spcPct val="80000"/>
              </a:lnSpc>
              <a:buFont typeface="Wingdings" pitchFamily="2" charset="2"/>
              <a:buNone/>
              <a:defRPr/>
            </a:pPr>
            <a:r>
              <a:rPr lang="en-US" altLang="en-US" sz="2000">
                <a:solidFill>
                  <a:schemeClr val="hlink"/>
                </a:solidFill>
              </a:rPr>
              <a:t>	SIZE = 5MB,</a:t>
            </a:r>
          </a:p>
          <a:p>
            <a:pPr eaLnBrk="1" hangingPunct="1">
              <a:lnSpc>
                <a:spcPct val="80000"/>
              </a:lnSpc>
              <a:buFont typeface="Wingdings" pitchFamily="2" charset="2"/>
              <a:buNone/>
              <a:defRPr/>
            </a:pPr>
            <a:r>
              <a:rPr lang="en-US" altLang="en-US" sz="2000">
                <a:solidFill>
                  <a:schemeClr val="hlink"/>
                </a:solidFill>
              </a:rPr>
              <a:t>	MAXSIZE = 25MB,</a:t>
            </a:r>
          </a:p>
          <a:p>
            <a:pPr eaLnBrk="1" hangingPunct="1">
              <a:lnSpc>
                <a:spcPct val="80000"/>
              </a:lnSpc>
              <a:buFont typeface="Wingdings" pitchFamily="2" charset="2"/>
              <a:buNone/>
              <a:defRPr/>
            </a:pPr>
            <a:r>
              <a:rPr lang="en-US" altLang="en-US" sz="2000">
                <a:solidFill>
                  <a:schemeClr val="hlink"/>
                </a:solidFill>
              </a:rPr>
              <a:t>	FILEGROWTH = 5MB )</a:t>
            </a:r>
          </a:p>
          <a:p>
            <a:pPr eaLnBrk="1" hangingPunct="1">
              <a:lnSpc>
                <a:spcPct val="80000"/>
              </a:lnSpc>
              <a:buFont typeface="Wingdings" pitchFamily="2" charset="2"/>
              <a:buNone/>
              <a:defRPr/>
            </a:pPr>
            <a:endParaRPr lang="en-US" altLang="en-US" sz="2000"/>
          </a:p>
          <a:p>
            <a:pPr eaLnBrk="1" hangingPunct="1">
              <a:lnSpc>
                <a:spcPct val="80000"/>
              </a:lnSpc>
              <a:spcBef>
                <a:spcPct val="5000"/>
              </a:spcBef>
              <a:buFont typeface="Wingdings" pitchFamily="2" charset="2"/>
              <a:buNone/>
              <a:defRPr/>
            </a:pPr>
            <a:endParaRPr lang="en-US" altLang="en-US" sz="2000">
              <a:solidFill>
                <a:srgbClr val="008000"/>
              </a:solidFill>
            </a:endParaRPr>
          </a:p>
        </p:txBody>
      </p:sp>
      <p:sp>
        <p:nvSpPr>
          <p:cNvPr id="14340" name="Footer Placeholder 1">
            <a:extLst>
              <a:ext uri="{FF2B5EF4-FFF2-40B4-BE49-F238E27FC236}">
                <a16:creationId xmlns:a16="http://schemas.microsoft.com/office/drawing/2014/main" id="{21351E75-0245-4104-B5D3-24EB7E5886F0}"/>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0402" name="Oval 2">
            <a:extLst>
              <a:ext uri="{FF2B5EF4-FFF2-40B4-BE49-F238E27FC236}">
                <a16:creationId xmlns:a16="http://schemas.microsoft.com/office/drawing/2014/main" id="{7DB01473-2E6D-4E0E-8223-D24FFDAF0361}"/>
              </a:ext>
            </a:extLst>
          </p:cNvPr>
          <p:cNvSpPr>
            <a:spLocks noChangeArrowheads="1"/>
          </p:cNvSpPr>
          <p:nvPr/>
        </p:nvSpPr>
        <p:spPr bwMode="auto">
          <a:xfrm>
            <a:off x="228600" y="1905000"/>
            <a:ext cx="8610600" cy="3886200"/>
          </a:xfrm>
          <a:prstGeom prst="ellipse">
            <a:avLst/>
          </a:prstGeom>
          <a:solidFill>
            <a:srgbClr val="CCFFFF"/>
          </a:solidFill>
          <a:ln w="9525">
            <a:solidFill>
              <a:schemeClr val="bg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30403" name="Rectangle 3">
            <a:extLst>
              <a:ext uri="{FF2B5EF4-FFF2-40B4-BE49-F238E27FC236}">
                <a16:creationId xmlns:a16="http://schemas.microsoft.com/office/drawing/2014/main" id="{F015C7A3-D18B-4559-9B60-FF366D78BD75}"/>
              </a:ext>
            </a:extLst>
          </p:cNvPr>
          <p:cNvSpPr>
            <a:spLocks noGrp="1" noChangeArrowheads="1"/>
          </p:cNvSpPr>
          <p:nvPr>
            <p:ph type="title"/>
          </p:nvPr>
        </p:nvSpPr>
        <p:spPr>
          <a:xfrm>
            <a:off x="1143000" y="971550"/>
            <a:ext cx="7793038" cy="762000"/>
          </a:xfrm>
        </p:spPr>
        <p:txBody>
          <a:bodyPr/>
          <a:lstStyle/>
          <a:p>
            <a:pPr eaLnBrk="1" hangingPunct="1">
              <a:defRPr/>
            </a:pPr>
            <a:r>
              <a:rPr lang="en-US">
                <a:solidFill>
                  <a:srgbClr val="990000"/>
                </a:solidFill>
              </a:rPr>
              <a:t>Ví dụ lệnh SELECT</a:t>
            </a:r>
          </a:p>
        </p:txBody>
      </p:sp>
      <p:sp>
        <p:nvSpPr>
          <p:cNvPr id="230404" name="WordArt 4">
            <a:extLst>
              <a:ext uri="{FF2B5EF4-FFF2-40B4-BE49-F238E27FC236}">
                <a16:creationId xmlns:a16="http://schemas.microsoft.com/office/drawing/2014/main" id="{318E9A70-3598-4971-A5B2-A9D076FA4783}"/>
              </a:ext>
            </a:extLst>
          </p:cNvPr>
          <p:cNvSpPr>
            <a:spLocks noChangeArrowheads="1" noChangeShapeType="1" noTextEdit="1"/>
          </p:cNvSpPr>
          <p:nvPr/>
        </p:nvSpPr>
        <p:spPr bwMode="auto">
          <a:xfrm>
            <a:off x="1066800" y="2895600"/>
            <a:ext cx="4352925" cy="342900"/>
          </a:xfrm>
          <a:prstGeom prst="rect">
            <a:avLst/>
          </a:prstGeom>
        </p:spPr>
        <p:txBody>
          <a:bodyPr wrap="none" fromWordArt="1">
            <a:prstTxWarp prst="textPlain">
              <a:avLst>
                <a:gd name="adj" fmla="val 50000"/>
              </a:avLst>
            </a:prstTxWarp>
          </a:bodyPr>
          <a:lstStyle/>
          <a:p>
            <a:pPr algn="ctr"/>
            <a:r>
              <a:rPr lang="en-US" sz="2400" kern="10">
                <a:ln w="9525">
                  <a:solidFill>
                    <a:schemeClr val="hlink"/>
                  </a:solidFill>
                  <a:miter lim="800000"/>
                  <a:headEnd/>
                  <a:tailEnd/>
                </a:ln>
                <a:solidFill>
                  <a:srgbClr val="FFFFFF"/>
                </a:solidFill>
                <a:cs typeface="Times New Roman" panose="02020603050405020304" pitchFamily="18" charset="0"/>
              </a:rPr>
              <a:t>SELECT empno, ename, sal, deptno</a:t>
            </a:r>
          </a:p>
        </p:txBody>
      </p:sp>
      <p:sp>
        <p:nvSpPr>
          <p:cNvPr id="230405" name="WordArt 5">
            <a:extLst>
              <a:ext uri="{FF2B5EF4-FFF2-40B4-BE49-F238E27FC236}">
                <a16:creationId xmlns:a16="http://schemas.microsoft.com/office/drawing/2014/main" id="{1C73F52A-AB8F-474D-BEC3-CDA9F3388013}"/>
              </a:ext>
            </a:extLst>
          </p:cNvPr>
          <p:cNvSpPr>
            <a:spLocks noChangeArrowheads="1" noChangeShapeType="1" noTextEdit="1"/>
          </p:cNvSpPr>
          <p:nvPr/>
        </p:nvSpPr>
        <p:spPr bwMode="auto">
          <a:xfrm>
            <a:off x="1076325" y="3429000"/>
            <a:ext cx="2114550" cy="342900"/>
          </a:xfrm>
          <a:prstGeom prst="rect">
            <a:avLst/>
          </a:prstGeom>
        </p:spPr>
        <p:txBody>
          <a:bodyPr wrap="none" fromWordArt="1">
            <a:prstTxWarp prst="textPlain">
              <a:avLst>
                <a:gd name="adj" fmla="val 50000"/>
              </a:avLst>
            </a:prstTxWarp>
          </a:bodyPr>
          <a:lstStyle/>
          <a:p>
            <a:pPr algn="ctr"/>
            <a:r>
              <a:rPr lang="en-US" sz="2400" kern="10">
                <a:ln w="9525">
                  <a:solidFill>
                    <a:schemeClr val="hlink"/>
                  </a:solidFill>
                  <a:miter lim="800000"/>
                  <a:headEnd/>
                  <a:tailEnd/>
                </a:ln>
                <a:solidFill>
                  <a:srgbClr val="FFFFFF"/>
                </a:solidFill>
                <a:cs typeface="Times New Roman" panose="02020603050405020304" pitchFamily="18" charset="0"/>
              </a:rPr>
              <a:t>FROM emp, dept</a:t>
            </a:r>
          </a:p>
        </p:txBody>
      </p:sp>
      <p:sp>
        <p:nvSpPr>
          <p:cNvPr id="230406" name="WordArt 6">
            <a:extLst>
              <a:ext uri="{FF2B5EF4-FFF2-40B4-BE49-F238E27FC236}">
                <a16:creationId xmlns:a16="http://schemas.microsoft.com/office/drawing/2014/main" id="{575EC59C-E65C-465A-A5E3-216DD37F6527}"/>
              </a:ext>
            </a:extLst>
          </p:cNvPr>
          <p:cNvSpPr>
            <a:spLocks noChangeArrowheads="1" noChangeShapeType="1" noTextEdit="1"/>
          </p:cNvSpPr>
          <p:nvPr/>
        </p:nvSpPr>
        <p:spPr bwMode="auto">
          <a:xfrm>
            <a:off x="1066800" y="4000500"/>
            <a:ext cx="2447925" cy="342900"/>
          </a:xfrm>
          <a:prstGeom prst="rect">
            <a:avLst/>
          </a:prstGeom>
        </p:spPr>
        <p:txBody>
          <a:bodyPr wrap="none" fromWordArt="1">
            <a:prstTxWarp prst="textPlain">
              <a:avLst>
                <a:gd name="adj" fmla="val 50000"/>
              </a:avLst>
            </a:prstTxWarp>
          </a:bodyPr>
          <a:lstStyle/>
          <a:p>
            <a:pPr algn="ctr"/>
            <a:r>
              <a:rPr lang="en-US" sz="2400" kern="10">
                <a:ln w="9525">
                  <a:solidFill>
                    <a:schemeClr val="hlink"/>
                  </a:solidFill>
                  <a:miter lim="800000"/>
                  <a:headEnd/>
                  <a:tailEnd/>
                </a:ln>
                <a:solidFill>
                  <a:srgbClr val="FFFFFF"/>
                </a:solidFill>
                <a:cs typeface="Times New Roman" panose="02020603050405020304" pitchFamily="18" charset="0"/>
              </a:rPr>
              <a:t>WHERE deptno=30</a:t>
            </a:r>
          </a:p>
        </p:txBody>
      </p:sp>
      <p:sp>
        <p:nvSpPr>
          <p:cNvPr id="230407" name="WordArt 7">
            <a:extLst>
              <a:ext uri="{FF2B5EF4-FFF2-40B4-BE49-F238E27FC236}">
                <a16:creationId xmlns:a16="http://schemas.microsoft.com/office/drawing/2014/main" id="{801747F2-B2DB-4D83-BB42-7CF682F10B59}"/>
              </a:ext>
            </a:extLst>
          </p:cNvPr>
          <p:cNvSpPr>
            <a:spLocks noChangeArrowheads="1" noChangeShapeType="1" noTextEdit="1"/>
          </p:cNvSpPr>
          <p:nvPr/>
        </p:nvSpPr>
        <p:spPr bwMode="auto">
          <a:xfrm>
            <a:off x="1076325" y="4629150"/>
            <a:ext cx="2352675" cy="247650"/>
          </a:xfrm>
          <a:prstGeom prst="rect">
            <a:avLst/>
          </a:prstGeom>
        </p:spPr>
        <p:txBody>
          <a:bodyPr wrap="none" fromWordArt="1">
            <a:prstTxWarp prst="textPlain">
              <a:avLst>
                <a:gd name="adj" fmla="val 50000"/>
              </a:avLst>
            </a:prstTxWarp>
          </a:bodyPr>
          <a:lstStyle/>
          <a:p>
            <a:pPr algn="ctr"/>
            <a:r>
              <a:rPr lang="en-US" sz="2400" kern="10">
                <a:ln w="9525">
                  <a:solidFill>
                    <a:schemeClr val="hlink"/>
                  </a:solidFill>
                  <a:miter lim="800000"/>
                  <a:headEnd/>
                  <a:tailEnd/>
                </a:ln>
                <a:solidFill>
                  <a:srgbClr val="FFFFFF"/>
                </a:solidFill>
                <a:cs typeface="Times New Roman" panose="02020603050405020304" pitchFamily="18" charset="0"/>
              </a:rPr>
              <a:t>ORDER BY ename</a:t>
            </a:r>
          </a:p>
        </p:txBody>
      </p:sp>
      <p:sp>
        <p:nvSpPr>
          <p:cNvPr id="230408" name="Oval 8">
            <a:extLst>
              <a:ext uri="{FF2B5EF4-FFF2-40B4-BE49-F238E27FC236}">
                <a16:creationId xmlns:a16="http://schemas.microsoft.com/office/drawing/2014/main" id="{0854567B-D474-43D5-B5A0-5329333D7D58}"/>
              </a:ext>
            </a:extLst>
          </p:cNvPr>
          <p:cNvSpPr>
            <a:spLocks noChangeArrowheads="1"/>
          </p:cNvSpPr>
          <p:nvPr/>
        </p:nvSpPr>
        <p:spPr bwMode="auto">
          <a:xfrm>
            <a:off x="2133600" y="2743200"/>
            <a:ext cx="3429000" cy="685800"/>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30409" name="Line 9">
            <a:extLst>
              <a:ext uri="{FF2B5EF4-FFF2-40B4-BE49-F238E27FC236}">
                <a16:creationId xmlns:a16="http://schemas.microsoft.com/office/drawing/2014/main" id="{E8822944-084B-400C-85A9-A78A959FC05E}"/>
              </a:ext>
            </a:extLst>
          </p:cNvPr>
          <p:cNvSpPr>
            <a:spLocks noChangeShapeType="1"/>
          </p:cNvSpPr>
          <p:nvPr/>
        </p:nvSpPr>
        <p:spPr bwMode="auto">
          <a:xfrm>
            <a:off x="5562600" y="3048000"/>
            <a:ext cx="6096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0410" name="Text Box 10">
            <a:extLst>
              <a:ext uri="{FF2B5EF4-FFF2-40B4-BE49-F238E27FC236}">
                <a16:creationId xmlns:a16="http://schemas.microsoft.com/office/drawing/2014/main" id="{ED219C40-7D1A-4910-99A9-4EA10825A35A}"/>
              </a:ext>
            </a:extLst>
          </p:cNvPr>
          <p:cNvSpPr txBox="1">
            <a:spLocks noChangeArrowheads="1"/>
          </p:cNvSpPr>
          <p:nvPr/>
        </p:nvSpPr>
        <p:spPr bwMode="auto">
          <a:xfrm>
            <a:off x="6126163" y="2590800"/>
            <a:ext cx="1196975"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US" altLang="en-US" sz="2400">
                <a:solidFill>
                  <a:schemeClr val="tx2"/>
                </a:solidFill>
                <a:latin typeface="Tahoma" panose="020B0604030504040204" pitchFamily="34" charset="0"/>
              </a:rPr>
              <a:t>Column</a:t>
            </a:r>
          </a:p>
          <a:p>
            <a:pPr algn="ctr" eaLnBrk="1" hangingPunct="1">
              <a:spcBef>
                <a:spcPct val="0"/>
              </a:spcBef>
              <a:buFontTx/>
              <a:buNone/>
            </a:pPr>
            <a:r>
              <a:rPr lang="en-US" altLang="en-US" sz="2400">
                <a:solidFill>
                  <a:schemeClr val="tx2"/>
                </a:solidFill>
                <a:latin typeface="Tahoma" panose="020B0604030504040204" pitchFamily="34" charset="0"/>
              </a:rPr>
              <a:t>names</a:t>
            </a:r>
          </a:p>
        </p:txBody>
      </p:sp>
      <p:sp>
        <p:nvSpPr>
          <p:cNvPr id="230411" name="Oval 11">
            <a:extLst>
              <a:ext uri="{FF2B5EF4-FFF2-40B4-BE49-F238E27FC236}">
                <a16:creationId xmlns:a16="http://schemas.microsoft.com/office/drawing/2014/main" id="{20F6FA20-5570-4CF4-9996-3197A5B70965}"/>
              </a:ext>
            </a:extLst>
          </p:cNvPr>
          <p:cNvSpPr>
            <a:spLocks noChangeArrowheads="1"/>
          </p:cNvSpPr>
          <p:nvPr/>
        </p:nvSpPr>
        <p:spPr bwMode="auto">
          <a:xfrm>
            <a:off x="1905000" y="3352800"/>
            <a:ext cx="1447800" cy="609600"/>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30412" name="Line 12">
            <a:extLst>
              <a:ext uri="{FF2B5EF4-FFF2-40B4-BE49-F238E27FC236}">
                <a16:creationId xmlns:a16="http://schemas.microsoft.com/office/drawing/2014/main" id="{99099CA0-D7D4-4AE8-9601-383B0837F2FC}"/>
              </a:ext>
            </a:extLst>
          </p:cNvPr>
          <p:cNvSpPr>
            <a:spLocks noChangeShapeType="1"/>
          </p:cNvSpPr>
          <p:nvPr/>
        </p:nvSpPr>
        <p:spPr bwMode="auto">
          <a:xfrm>
            <a:off x="3352800" y="3657600"/>
            <a:ext cx="8382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0413" name="Text Box 13">
            <a:extLst>
              <a:ext uri="{FF2B5EF4-FFF2-40B4-BE49-F238E27FC236}">
                <a16:creationId xmlns:a16="http://schemas.microsoft.com/office/drawing/2014/main" id="{49C4145B-40A4-42A8-8172-4C7AB3D2F8FD}"/>
              </a:ext>
            </a:extLst>
          </p:cNvPr>
          <p:cNvSpPr txBox="1">
            <a:spLocks noChangeArrowheads="1"/>
          </p:cNvSpPr>
          <p:nvPr/>
        </p:nvSpPr>
        <p:spPr bwMode="auto">
          <a:xfrm>
            <a:off x="4114800" y="3429000"/>
            <a:ext cx="18986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chemeClr val="tx2"/>
                </a:solidFill>
                <a:latin typeface="Tahoma" panose="020B0604030504040204" pitchFamily="34" charset="0"/>
              </a:rPr>
              <a:t>Table names</a:t>
            </a:r>
          </a:p>
        </p:txBody>
      </p:sp>
      <p:sp>
        <p:nvSpPr>
          <p:cNvPr id="230414" name="Oval 14">
            <a:extLst>
              <a:ext uri="{FF2B5EF4-FFF2-40B4-BE49-F238E27FC236}">
                <a16:creationId xmlns:a16="http://schemas.microsoft.com/office/drawing/2014/main" id="{4849C298-AC08-4D5B-A067-3712AD6A2E6C}"/>
              </a:ext>
            </a:extLst>
          </p:cNvPr>
          <p:cNvSpPr>
            <a:spLocks noChangeArrowheads="1"/>
          </p:cNvSpPr>
          <p:nvPr/>
        </p:nvSpPr>
        <p:spPr bwMode="auto">
          <a:xfrm>
            <a:off x="2133600" y="3962400"/>
            <a:ext cx="1676400" cy="457200"/>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230415" name="Line 15">
            <a:extLst>
              <a:ext uri="{FF2B5EF4-FFF2-40B4-BE49-F238E27FC236}">
                <a16:creationId xmlns:a16="http://schemas.microsoft.com/office/drawing/2014/main" id="{9964E916-4CA5-4846-9507-6D2C0E178519}"/>
              </a:ext>
            </a:extLst>
          </p:cNvPr>
          <p:cNvSpPr>
            <a:spLocks noChangeShapeType="1"/>
          </p:cNvSpPr>
          <p:nvPr/>
        </p:nvSpPr>
        <p:spPr bwMode="auto">
          <a:xfrm>
            <a:off x="3810000" y="4191000"/>
            <a:ext cx="8382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0416" name="Text Box 16">
            <a:extLst>
              <a:ext uri="{FF2B5EF4-FFF2-40B4-BE49-F238E27FC236}">
                <a16:creationId xmlns:a16="http://schemas.microsoft.com/office/drawing/2014/main" id="{3130B2CD-B82C-4D79-A84D-FB4C5BFAF461}"/>
              </a:ext>
            </a:extLst>
          </p:cNvPr>
          <p:cNvSpPr txBox="1">
            <a:spLocks noChangeArrowheads="1"/>
          </p:cNvSpPr>
          <p:nvPr/>
        </p:nvSpPr>
        <p:spPr bwMode="auto">
          <a:xfrm>
            <a:off x="4578350" y="3962400"/>
            <a:ext cx="144621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chemeClr val="tx2"/>
                </a:solidFill>
                <a:latin typeface="Tahoma" panose="020B0604030504040204" pitchFamily="34" charset="0"/>
              </a:rPr>
              <a:t>Condition</a:t>
            </a:r>
          </a:p>
        </p:txBody>
      </p:sp>
      <p:sp>
        <p:nvSpPr>
          <p:cNvPr id="230417" name="Line 17">
            <a:extLst>
              <a:ext uri="{FF2B5EF4-FFF2-40B4-BE49-F238E27FC236}">
                <a16:creationId xmlns:a16="http://schemas.microsoft.com/office/drawing/2014/main" id="{E7C1C684-6E89-4155-B976-4BE19A2DEB0E}"/>
              </a:ext>
            </a:extLst>
          </p:cNvPr>
          <p:cNvSpPr>
            <a:spLocks noChangeShapeType="1"/>
          </p:cNvSpPr>
          <p:nvPr/>
        </p:nvSpPr>
        <p:spPr bwMode="auto">
          <a:xfrm>
            <a:off x="3581400" y="4724400"/>
            <a:ext cx="838200" cy="0"/>
          </a:xfrm>
          <a:prstGeom prst="line">
            <a:avLst/>
          </a:prstGeom>
          <a:noFill/>
          <a:ln w="28575">
            <a:solidFill>
              <a:schemeClr val="tx1"/>
            </a:solidFill>
            <a:miter lim="800000"/>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30418" name="Text Box 18">
            <a:extLst>
              <a:ext uri="{FF2B5EF4-FFF2-40B4-BE49-F238E27FC236}">
                <a16:creationId xmlns:a16="http://schemas.microsoft.com/office/drawing/2014/main" id="{1D58A768-683F-41E7-BF7A-0BF01DC92914}"/>
              </a:ext>
            </a:extLst>
          </p:cNvPr>
          <p:cNvSpPr txBox="1">
            <a:spLocks noChangeArrowheads="1"/>
          </p:cNvSpPr>
          <p:nvPr/>
        </p:nvSpPr>
        <p:spPr bwMode="auto">
          <a:xfrm>
            <a:off x="4389438" y="4495800"/>
            <a:ext cx="153828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2400">
                <a:solidFill>
                  <a:schemeClr val="tx2"/>
                </a:solidFill>
                <a:latin typeface="Tahoma" panose="020B0604030504040204" pitchFamily="34" charset="0"/>
              </a:rPr>
              <a:t>Sort order</a:t>
            </a:r>
          </a:p>
        </p:txBody>
      </p:sp>
      <p:sp>
        <p:nvSpPr>
          <p:cNvPr id="230419" name="Oval 19">
            <a:extLst>
              <a:ext uri="{FF2B5EF4-FFF2-40B4-BE49-F238E27FC236}">
                <a16:creationId xmlns:a16="http://schemas.microsoft.com/office/drawing/2014/main" id="{1F663850-8192-4474-8CE0-B8A720C67CBF}"/>
              </a:ext>
            </a:extLst>
          </p:cNvPr>
          <p:cNvSpPr>
            <a:spLocks noChangeArrowheads="1"/>
          </p:cNvSpPr>
          <p:nvPr/>
        </p:nvSpPr>
        <p:spPr bwMode="auto">
          <a:xfrm>
            <a:off x="2514600" y="4572000"/>
            <a:ext cx="1066800" cy="381000"/>
          </a:xfrm>
          <a:prstGeom prst="ellipse">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90132" name="Footer Placeholder 1">
            <a:extLst>
              <a:ext uri="{FF2B5EF4-FFF2-40B4-BE49-F238E27FC236}">
                <a16:creationId xmlns:a16="http://schemas.microsoft.com/office/drawing/2014/main" id="{F9D2334F-6EDF-4819-9CE9-1D1BB47F1C1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30404"/>
                                        </p:tgtEl>
                                        <p:attrNameLst>
                                          <p:attrName>style.visibility</p:attrName>
                                        </p:attrNameLst>
                                      </p:cBhvr>
                                      <p:to>
                                        <p:strVal val="visible"/>
                                      </p:to>
                                    </p:set>
                                    <p:animEffect transition="in" filter="dissolve">
                                      <p:cBhvr>
                                        <p:cTn id="7" dur="500"/>
                                        <p:tgtEl>
                                          <p:spTgt spid="23040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30408"/>
                                        </p:tgtEl>
                                        <p:attrNameLst>
                                          <p:attrName>style.visibility</p:attrName>
                                        </p:attrNameLst>
                                      </p:cBhvr>
                                      <p:to>
                                        <p:strVal val="visible"/>
                                      </p:to>
                                    </p:set>
                                    <p:animEffect transition="in" filter="dissolve">
                                      <p:cBhvr>
                                        <p:cTn id="12" dur="500"/>
                                        <p:tgtEl>
                                          <p:spTgt spid="23040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230409"/>
                                        </p:tgtEl>
                                        <p:attrNameLst>
                                          <p:attrName>style.visibility</p:attrName>
                                        </p:attrNameLst>
                                      </p:cBhvr>
                                      <p:to>
                                        <p:strVal val="visible"/>
                                      </p:to>
                                    </p:set>
                                    <p:animEffect transition="in" filter="dissolve">
                                      <p:cBhvr>
                                        <p:cTn id="17" dur="500"/>
                                        <p:tgtEl>
                                          <p:spTgt spid="23040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230410"/>
                                        </p:tgtEl>
                                        <p:attrNameLst>
                                          <p:attrName>style.visibility</p:attrName>
                                        </p:attrNameLst>
                                      </p:cBhvr>
                                      <p:to>
                                        <p:strVal val="visible"/>
                                      </p:to>
                                    </p:set>
                                    <p:animEffect transition="in" filter="dissolve">
                                      <p:cBhvr>
                                        <p:cTn id="22" dur="500"/>
                                        <p:tgtEl>
                                          <p:spTgt spid="230410"/>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230405"/>
                                        </p:tgtEl>
                                        <p:attrNameLst>
                                          <p:attrName>style.visibility</p:attrName>
                                        </p:attrNameLst>
                                      </p:cBhvr>
                                      <p:to>
                                        <p:strVal val="visible"/>
                                      </p:to>
                                    </p:set>
                                    <p:animEffect transition="in" filter="dissolve">
                                      <p:cBhvr>
                                        <p:cTn id="27" dur="500"/>
                                        <p:tgtEl>
                                          <p:spTgt spid="230405"/>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230411"/>
                                        </p:tgtEl>
                                        <p:attrNameLst>
                                          <p:attrName>style.visibility</p:attrName>
                                        </p:attrNameLst>
                                      </p:cBhvr>
                                      <p:to>
                                        <p:strVal val="visible"/>
                                      </p:to>
                                    </p:set>
                                    <p:animEffect transition="in" filter="dissolve">
                                      <p:cBhvr>
                                        <p:cTn id="32" dur="500"/>
                                        <p:tgtEl>
                                          <p:spTgt spid="230411"/>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230412"/>
                                        </p:tgtEl>
                                        <p:attrNameLst>
                                          <p:attrName>style.visibility</p:attrName>
                                        </p:attrNameLst>
                                      </p:cBhvr>
                                      <p:to>
                                        <p:strVal val="visible"/>
                                      </p:to>
                                    </p:set>
                                    <p:animEffect transition="in" filter="dissolve">
                                      <p:cBhvr>
                                        <p:cTn id="37" dur="500"/>
                                        <p:tgtEl>
                                          <p:spTgt spid="230412"/>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230413"/>
                                        </p:tgtEl>
                                        <p:attrNameLst>
                                          <p:attrName>style.visibility</p:attrName>
                                        </p:attrNameLst>
                                      </p:cBhvr>
                                      <p:to>
                                        <p:strVal val="visible"/>
                                      </p:to>
                                    </p:set>
                                    <p:animEffect transition="in" filter="dissolve">
                                      <p:cBhvr>
                                        <p:cTn id="42" dur="500"/>
                                        <p:tgtEl>
                                          <p:spTgt spid="230413"/>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9" presetClass="entr" presetSubtype="0" fill="hold" nodeType="clickEffect">
                                  <p:stCondLst>
                                    <p:cond delay="0"/>
                                  </p:stCondLst>
                                  <p:childTnLst>
                                    <p:set>
                                      <p:cBhvr>
                                        <p:cTn id="46" dur="1" fill="hold">
                                          <p:stCondLst>
                                            <p:cond delay="0"/>
                                          </p:stCondLst>
                                        </p:cTn>
                                        <p:tgtEl>
                                          <p:spTgt spid="230406"/>
                                        </p:tgtEl>
                                        <p:attrNameLst>
                                          <p:attrName>style.visibility</p:attrName>
                                        </p:attrNameLst>
                                      </p:cBhvr>
                                      <p:to>
                                        <p:strVal val="visible"/>
                                      </p:to>
                                    </p:set>
                                    <p:animEffect transition="in" filter="dissolve">
                                      <p:cBhvr>
                                        <p:cTn id="47" dur="500"/>
                                        <p:tgtEl>
                                          <p:spTgt spid="230406"/>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9" presetClass="entr" presetSubtype="0" fill="hold" grpId="0" nodeType="clickEffect">
                                  <p:stCondLst>
                                    <p:cond delay="0"/>
                                  </p:stCondLst>
                                  <p:childTnLst>
                                    <p:set>
                                      <p:cBhvr>
                                        <p:cTn id="51" dur="1" fill="hold">
                                          <p:stCondLst>
                                            <p:cond delay="0"/>
                                          </p:stCondLst>
                                        </p:cTn>
                                        <p:tgtEl>
                                          <p:spTgt spid="230414"/>
                                        </p:tgtEl>
                                        <p:attrNameLst>
                                          <p:attrName>style.visibility</p:attrName>
                                        </p:attrNameLst>
                                      </p:cBhvr>
                                      <p:to>
                                        <p:strVal val="visible"/>
                                      </p:to>
                                    </p:set>
                                    <p:animEffect transition="in" filter="dissolve">
                                      <p:cBhvr>
                                        <p:cTn id="52" dur="500"/>
                                        <p:tgtEl>
                                          <p:spTgt spid="230414"/>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9" presetClass="entr" presetSubtype="0" fill="hold" nodeType="clickEffect">
                                  <p:stCondLst>
                                    <p:cond delay="0"/>
                                  </p:stCondLst>
                                  <p:childTnLst>
                                    <p:set>
                                      <p:cBhvr>
                                        <p:cTn id="56" dur="1" fill="hold">
                                          <p:stCondLst>
                                            <p:cond delay="0"/>
                                          </p:stCondLst>
                                        </p:cTn>
                                        <p:tgtEl>
                                          <p:spTgt spid="230415"/>
                                        </p:tgtEl>
                                        <p:attrNameLst>
                                          <p:attrName>style.visibility</p:attrName>
                                        </p:attrNameLst>
                                      </p:cBhvr>
                                      <p:to>
                                        <p:strVal val="visible"/>
                                      </p:to>
                                    </p:set>
                                    <p:animEffect transition="in" filter="dissolve">
                                      <p:cBhvr>
                                        <p:cTn id="57" dur="500"/>
                                        <p:tgtEl>
                                          <p:spTgt spid="23041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9" presetClass="entr" presetSubtype="0" fill="hold" grpId="0" nodeType="clickEffect">
                                  <p:stCondLst>
                                    <p:cond delay="0"/>
                                  </p:stCondLst>
                                  <p:childTnLst>
                                    <p:set>
                                      <p:cBhvr>
                                        <p:cTn id="61" dur="1" fill="hold">
                                          <p:stCondLst>
                                            <p:cond delay="0"/>
                                          </p:stCondLst>
                                        </p:cTn>
                                        <p:tgtEl>
                                          <p:spTgt spid="230416"/>
                                        </p:tgtEl>
                                        <p:attrNameLst>
                                          <p:attrName>style.visibility</p:attrName>
                                        </p:attrNameLst>
                                      </p:cBhvr>
                                      <p:to>
                                        <p:strVal val="visible"/>
                                      </p:to>
                                    </p:set>
                                    <p:animEffect transition="in" filter="dissolve">
                                      <p:cBhvr>
                                        <p:cTn id="62" dur="500"/>
                                        <p:tgtEl>
                                          <p:spTgt spid="2304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9" presetClass="entr" presetSubtype="0" fill="hold" nodeType="clickEffect">
                                  <p:stCondLst>
                                    <p:cond delay="0"/>
                                  </p:stCondLst>
                                  <p:childTnLst>
                                    <p:set>
                                      <p:cBhvr>
                                        <p:cTn id="66" dur="1" fill="hold">
                                          <p:stCondLst>
                                            <p:cond delay="0"/>
                                          </p:stCondLst>
                                        </p:cTn>
                                        <p:tgtEl>
                                          <p:spTgt spid="230407"/>
                                        </p:tgtEl>
                                        <p:attrNameLst>
                                          <p:attrName>style.visibility</p:attrName>
                                        </p:attrNameLst>
                                      </p:cBhvr>
                                      <p:to>
                                        <p:strVal val="visible"/>
                                      </p:to>
                                    </p:set>
                                    <p:animEffect transition="in" filter="dissolve">
                                      <p:cBhvr>
                                        <p:cTn id="67" dur="500"/>
                                        <p:tgtEl>
                                          <p:spTgt spid="230407"/>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9" presetClass="entr" presetSubtype="0" fill="hold" grpId="0" nodeType="clickEffect">
                                  <p:stCondLst>
                                    <p:cond delay="0"/>
                                  </p:stCondLst>
                                  <p:childTnLst>
                                    <p:set>
                                      <p:cBhvr>
                                        <p:cTn id="71" dur="1" fill="hold">
                                          <p:stCondLst>
                                            <p:cond delay="0"/>
                                          </p:stCondLst>
                                        </p:cTn>
                                        <p:tgtEl>
                                          <p:spTgt spid="230419"/>
                                        </p:tgtEl>
                                        <p:attrNameLst>
                                          <p:attrName>style.visibility</p:attrName>
                                        </p:attrNameLst>
                                      </p:cBhvr>
                                      <p:to>
                                        <p:strVal val="visible"/>
                                      </p:to>
                                    </p:set>
                                    <p:animEffect transition="in" filter="dissolve">
                                      <p:cBhvr>
                                        <p:cTn id="72" dur="500"/>
                                        <p:tgtEl>
                                          <p:spTgt spid="230419"/>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9" presetClass="entr" presetSubtype="0" fill="hold" nodeType="clickEffect">
                                  <p:stCondLst>
                                    <p:cond delay="0"/>
                                  </p:stCondLst>
                                  <p:childTnLst>
                                    <p:set>
                                      <p:cBhvr>
                                        <p:cTn id="76" dur="1" fill="hold">
                                          <p:stCondLst>
                                            <p:cond delay="0"/>
                                          </p:stCondLst>
                                        </p:cTn>
                                        <p:tgtEl>
                                          <p:spTgt spid="230417"/>
                                        </p:tgtEl>
                                        <p:attrNameLst>
                                          <p:attrName>style.visibility</p:attrName>
                                        </p:attrNameLst>
                                      </p:cBhvr>
                                      <p:to>
                                        <p:strVal val="visible"/>
                                      </p:to>
                                    </p:set>
                                    <p:animEffect transition="in" filter="dissolve">
                                      <p:cBhvr>
                                        <p:cTn id="77" dur="500"/>
                                        <p:tgtEl>
                                          <p:spTgt spid="230417"/>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9" presetClass="entr" presetSubtype="0" fill="hold" grpId="0" nodeType="clickEffect">
                                  <p:stCondLst>
                                    <p:cond delay="0"/>
                                  </p:stCondLst>
                                  <p:childTnLst>
                                    <p:set>
                                      <p:cBhvr>
                                        <p:cTn id="81" dur="1" fill="hold">
                                          <p:stCondLst>
                                            <p:cond delay="0"/>
                                          </p:stCondLst>
                                        </p:cTn>
                                        <p:tgtEl>
                                          <p:spTgt spid="230418"/>
                                        </p:tgtEl>
                                        <p:attrNameLst>
                                          <p:attrName>style.visibility</p:attrName>
                                        </p:attrNameLst>
                                      </p:cBhvr>
                                      <p:to>
                                        <p:strVal val="visible"/>
                                      </p:to>
                                    </p:set>
                                    <p:animEffect transition="in" filter="dissolve">
                                      <p:cBhvr>
                                        <p:cTn id="82" dur="500"/>
                                        <p:tgtEl>
                                          <p:spTgt spid="230418"/>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9" presetClass="entr" presetSubtype="0" fill="hold" grpId="0" nodeType="clickEffect">
                                  <p:stCondLst>
                                    <p:cond delay="0"/>
                                  </p:stCondLst>
                                  <p:childTnLst>
                                    <p:set>
                                      <p:cBhvr>
                                        <p:cTn id="86" dur="1" fill="hold">
                                          <p:stCondLst>
                                            <p:cond delay="0"/>
                                          </p:stCondLst>
                                        </p:cTn>
                                        <p:tgtEl>
                                          <p:spTgt spid="230402"/>
                                        </p:tgtEl>
                                        <p:attrNameLst>
                                          <p:attrName>style.visibility</p:attrName>
                                        </p:attrNameLst>
                                      </p:cBhvr>
                                      <p:to>
                                        <p:strVal val="visible"/>
                                      </p:to>
                                    </p:set>
                                    <p:animEffect transition="in" filter="dissolve">
                                      <p:cBhvr>
                                        <p:cTn id="87" dur="500"/>
                                        <p:tgtEl>
                                          <p:spTgt spid="2304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0402" grpId="0" animBg="1"/>
      <p:bldP spid="230408" grpId="0" animBg="1"/>
      <p:bldP spid="230410" grpId="0" autoUpdateAnimBg="0"/>
      <p:bldP spid="230411" grpId="0" animBg="1"/>
      <p:bldP spid="230413" grpId="0" autoUpdateAnimBg="0"/>
      <p:bldP spid="230414" grpId="0" animBg="1"/>
      <p:bldP spid="230416" grpId="0" autoUpdateAnimBg="0"/>
      <p:bldP spid="230418" grpId="0" autoUpdateAnimBg="0"/>
      <p:bldP spid="230419" grpId="0" animBg="1"/>
    </p:bld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0403" name="Rectangle 3">
            <a:extLst>
              <a:ext uri="{FF2B5EF4-FFF2-40B4-BE49-F238E27FC236}">
                <a16:creationId xmlns:a16="http://schemas.microsoft.com/office/drawing/2014/main" id="{A1AF61CD-688C-4D78-82ED-59B4B8725A86}"/>
              </a:ext>
            </a:extLst>
          </p:cNvPr>
          <p:cNvSpPr>
            <a:spLocks noGrp="1" noChangeArrowheads="1"/>
          </p:cNvSpPr>
          <p:nvPr>
            <p:ph type="title"/>
          </p:nvPr>
        </p:nvSpPr>
        <p:spPr>
          <a:xfrm>
            <a:off x="1143000" y="971550"/>
            <a:ext cx="7793038" cy="762000"/>
          </a:xfrm>
        </p:spPr>
        <p:txBody>
          <a:bodyPr/>
          <a:lstStyle/>
          <a:p>
            <a:pPr eaLnBrk="1" hangingPunct="1">
              <a:defRPr/>
            </a:pPr>
            <a:r>
              <a:rPr lang="en-US">
                <a:solidFill>
                  <a:srgbClr val="990000"/>
                </a:solidFill>
              </a:rPr>
              <a:t>Ví dụ lệnh SELECT</a:t>
            </a:r>
          </a:p>
        </p:txBody>
      </p:sp>
      <p:sp>
        <p:nvSpPr>
          <p:cNvPr id="91139" name="Rectangle 1">
            <a:extLst>
              <a:ext uri="{FF2B5EF4-FFF2-40B4-BE49-F238E27FC236}">
                <a16:creationId xmlns:a16="http://schemas.microsoft.com/office/drawing/2014/main" id="{539746F8-5C10-4D8E-A1ED-4C1A71DD7007}"/>
              </a:ext>
            </a:extLst>
          </p:cNvPr>
          <p:cNvSpPr>
            <a:spLocks noChangeArrowheads="1"/>
          </p:cNvSpPr>
          <p:nvPr/>
        </p:nvSpPr>
        <p:spPr bwMode="auto">
          <a:xfrm>
            <a:off x="1143000" y="2025650"/>
            <a:ext cx="7620000" cy="483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600">
                <a:solidFill>
                  <a:schemeClr val="tx1"/>
                </a:solidFill>
                <a:latin typeface="Times New Roman" panose="02020603050405020304" pitchFamily="18" charset="0"/>
              </a:defRPr>
            </a:lvl1pPr>
            <a:lvl2pPr marL="742950" indent="-285750">
              <a:defRPr sz="3600">
                <a:solidFill>
                  <a:schemeClr val="tx1"/>
                </a:solidFill>
                <a:latin typeface="Times New Roman" panose="02020603050405020304" pitchFamily="18" charset="0"/>
              </a:defRPr>
            </a:lvl2pPr>
            <a:lvl3pPr marL="1143000" indent="-228600">
              <a:defRPr sz="3600">
                <a:solidFill>
                  <a:schemeClr val="tx1"/>
                </a:solidFill>
                <a:latin typeface="Times New Roman" panose="02020603050405020304" pitchFamily="18" charset="0"/>
              </a:defRPr>
            </a:lvl3pPr>
            <a:lvl4pPr marL="1600200" indent="-228600">
              <a:defRPr sz="3600">
                <a:solidFill>
                  <a:schemeClr val="tx1"/>
                </a:solidFill>
                <a:latin typeface="Times New Roman" panose="02020603050405020304" pitchFamily="18" charset="0"/>
              </a:defRPr>
            </a:lvl4pPr>
            <a:lvl5pPr marL="2057400" indent="-228600">
              <a:defRPr sz="3600">
                <a:solidFill>
                  <a:schemeClr val="tx1"/>
                </a:solidFill>
                <a:latin typeface="Times New Roman" panose="02020603050405020304" pitchFamily="18" charset="0"/>
              </a:defRPr>
            </a:lvl5pPr>
            <a:lvl6pPr marL="2514600" indent="-228600" eaLnBrk="0" fontAlgn="base" hangingPunct="0">
              <a:spcBef>
                <a:spcPct val="0"/>
              </a:spcBef>
              <a:spcAft>
                <a:spcPct val="0"/>
              </a:spcAft>
              <a:defRPr sz="3600">
                <a:solidFill>
                  <a:schemeClr val="tx1"/>
                </a:solidFill>
                <a:latin typeface="Times New Roman" panose="02020603050405020304" pitchFamily="18" charset="0"/>
              </a:defRPr>
            </a:lvl6pPr>
            <a:lvl7pPr marL="2971800" indent="-228600" eaLnBrk="0" fontAlgn="base" hangingPunct="0">
              <a:spcBef>
                <a:spcPct val="0"/>
              </a:spcBef>
              <a:spcAft>
                <a:spcPct val="0"/>
              </a:spcAft>
              <a:defRPr sz="3600">
                <a:solidFill>
                  <a:schemeClr val="tx1"/>
                </a:solidFill>
                <a:latin typeface="Times New Roman" panose="02020603050405020304" pitchFamily="18" charset="0"/>
              </a:defRPr>
            </a:lvl7pPr>
            <a:lvl8pPr marL="3429000" indent="-228600" eaLnBrk="0" fontAlgn="base" hangingPunct="0">
              <a:spcBef>
                <a:spcPct val="0"/>
              </a:spcBef>
              <a:spcAft>
                <a:spcPct val="0"/>
              </a:spcAft>
              <a:defRPr sz="3600">
                <a:solidFill>
                  <a:schemeClr val="tx1"/>
                </a:solidFill>
                <a:latin typeface="Times New Roman" panose="02020603050405020304" pitchFamily="18" charset="0"/>
              </a:defRPr>
            </a:lvl8pPr>
            <a:lvl9pPr marL="3886200" indent="-228600" eaLnBrk="0" fontAlgn="base" hangingPunct="0">
              <a:spcBef>
                <a:spcPct val="0"/>
              </a:spcBef>
              <a:spcAft>
                <a:spcPct val="0"/>
              </a:spcAft>
              <a:defRPr sz="3600">
                <a:solidFill>
                  <a:schemeClr val="tx1"/>
                </a:solidFill>
                <a:latin typeface="Times New Roman" panose="02020603050405020304" pitchFamily="18" charset="0"/>
              </a:defRPr>
            </a:lvl9pPr>
          </a:lstStyle>
          <a:p>
            <a:r>
              <a:rPr lang="vi-VN" altLang="en-US" sz="2800"/>
              <a:t>Lược đồ CSDL quản lý bán hàng gồm có các quan hệ sau: </a:t>
            </a:r>
            <a:endParaRPr lang="en-US" altLang="en-US" sz="2800"/>
          </a:p>
          <a:p>
            <a:r>
              <a:rPr lang="vi-VN" altLang="en-US" sz="2800" b="1"/>
              <a:t>KHACHHANG</a:t>
            </a:r>
            <a:r>
              <a:rPr lang="vi-VN" altLang="en-US" sz="2800"/>
              <a:t> (MAKH, HOTEN, DCHI, SODT, NGSINH, DOANHSO, NGDK, CMND) </a:t>
            </a:r>
            <a:endParaRPr lang="en-US" altLang="en-US" sz="2800"/>
          </a:p>
          <a:p>
            <a:r>
              <a:rPr lang="vi-VN" altLang="en-US" sz="2800" b="1"/>
              <a:t>NHANVIEN </a:t>
            </a:r>
            <a:r>
              <a:rPr lang="vi-VN" altLang="en-US" sz="2800"/>
              <a:t>(MANV,HO</a:t>
            </a:r>
            <a:r>
              <a:rPr lang="en-US" altLang="en-US" sz="2800"/>
              <a:t>NV, </a:t>
            </a:r>
            <a:r>
              <a:rPr lang="vi-VN" altLang="en-US" sz="2800"/>
              <a:t>TEN</a:t>
            </a:r>
            <a:r>
              <a:rPr lang="en-US" altLang="en-US" sz="2800"/>
              <a:t>NV</a:t>
            </a:r>
            <a:r>
              <a:rPr lang="vi-VN" altLang="en-US" sz="2800"/>
              <a:t>, NGVL, SODT) </a:t>
            </a:r>
            <a:endParaRPr lang="en-US" altLang="en-US" sz="2800"/>
          </a:p>
          <a:p>
            <a:r>
              <a:rPr lang="vi-VN" altLang="en-US" sz="2800" b="1"/>
              <a:t>SANPHAM</a:t>
            </a:r>
            <a:r>
              <a:rPr lang="vi-VN" altLang="en-US" sz="2800"/>
              <a:t> (MASP,TENSP, DVT, NUOCSX, GIA) </a:t>
            </a:r>
            <a:endParaRPr lang="en-US" altLang="en-US" sz="2800"/>
          </a:p>
          <a:p>
            <a:r>
              <a:rPr lang="vi-VN" altLang="en-US" sz="2800" b="1"/>
              <a:t>HOADON</a:t>
            </a:r>
            <a:r>
              <a:rPr lang="vi-VN" altLang="en-US" sz="2800"/>
              <a:t> (SOHD, NGHD, MAKH, MANV, TRIGIA) </a:t>
            </a:r>
            <a:endParaRPr lang="en-US" altLang="en-US" sz="2800"/>
          </a:p>
          <a:p>
            <a:r>
              <a:rPr lang="vi-VN" altLang="en-US" sz="2800" b="1"/>
              <a:t>CTHD</a:t>
            </a:r>
            <a:r>
              <a:rPr lang="vi-VN" altLang="en-US" sz="2800"/>
              <a:t> (SOHD,MASP,S</a:t>
            </a:r>
            <a:r>
              <a:rPr lang="en-US" altLang="en-US" sz="2800"/>
              <a:t>OLUONG, DONGIA</a:t>
            </a:r>
            <a:r>
              <a:rPr lang="vi-VN" altLang="en-US" sz="2800"/>
              <a:t>)</a:t>
            </a:r>
            <a:endParaRPr lang="en-US" altLang="en-US" sz="280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Rectangle 2">
            <a:extLst>
              <a:ext uri="{FF2B5EF4-FFF2-40B4-BE49-F238E27FC236}">
                <a16:creationId xmlns:a16="http://schemas.microsoft.com/office/drawing/2014/main" id="{DA8895DC-B812-4DF6-8490-9D7D384312C9}"/>
              </a:ext>
            </a:extLst>
          </p:cNvPr>
          <p:cNvSpPr>
            <a:spLocks noGrp="1" noChangeArrowheads="1"/>
          </p:cNvSpPr>
          <p:nvPr>
            <p:ph type="title"/>
          </p:nvPr>
        </p:nvSpPr>
        <p:spPr>
          <a:xfrm>
            <a:off x="1143000" y="914400"/>
            <a:ext cx="7793038" cy="762000"/>
          </a:xfrm>
        </p:spPr>
        <p:txBody>
          <a:bodyPr/>
          <a:lstStyle/>
          <a:p>
            <a:pPr eaLnBrk="1" hangingPunct="1">
              <a:defRPr/>
            </a:pPr>
            <a:r>
              <a:rPr lang="en-US">
                <a:solidFill>
                  <a:srgbClr val="990000"/>
                </a:solidFill>
              </a:rPr>
              <a:t>Truy vấn đơn giản</a:t>
            </a:r>
          </a:p>
        </p:txBody>
      </p:sp>
      <p:sp>
        <p:nvSpPr>
          <p:cNvPr id="231427" name="Rectangle 3">
            <a:extLst>
              <a:ext uri="{FF2B5EF4-FFF2-40B4-BE49-F238E27FC236}">
                <a16:creationId xmlns:a16="http://schemas.microsoft.com/office/drawing/2014/main" id="{15E83C5B-31A1-4FD3-8022-9DD55DEE7AF9}"/>
              </a:ext>
            </a:extLst>
          </p:cNvPr>
          <p:cNvSpPr>
            <a:spLocks noChangeArrowheads="1"/>
          </p:cNvSpPr>
          <p:nvPr/>
        </p:nvSpPr>
        <p:spPr bwMode="auto">
          <a:xfrm>
            <a:off x="1143000" y="215265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Char char="n"/>
            </a:pPr>
            <a:r>
              <a:rPr lang="en-GB" altLang="en-US" sz="2800">
                <a:solidFill>
                  <a:srgbClr val="000000"/>
                </a:solidFill>
                <a:cs typeface="Times New Roman" panose="02020603050405020304" pitchFamily="18" charset="0"/>
              </a:rPr>
              <a:t>Chọn tất cả các cột trong một bảng</a:t>
            </a:r>
          </a:p>
        </p:txBody>
      </p:sp>
      <p:sp>
        <p:nvSpPr>
          <p:cNvPr id="231428" name="Text Box 4">
            <a:extLst>
              <a:ext uri="{FF2B5EF4-FFF2-40B4-BE49-F238E27FC236}">
                <a16:creationId xmlns:a16="http://schemas.microsoft.com/office/drawing/2014/main" id="{120DD64D-BB2A-4AE9-BF88-A544C580802D}"/>
              </a:ext>
            </a:extLst>
          </p:cNvPr>
          <p:cNvSpPr txBox="1">
            <a:spLocks noChangeArrowheads="1"/>
          </p:cNvSpPr>
          <p:nvPr/>
        </p:nvSpPr>
        <p:spPr bwMode="auto">
          <a:xfrm>
            <a:off x="1693863" y="2946400"/>
            <a:ext cx="1338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Syntax</a:t>
            </a:r>
            <a:r>
              <a:rPr lang="en-US" altLang="en-US" sz="2400">
                <a:solidFill>
                  <a:schemeClr val="tx2"/>
                </a:solidFill>
                <a:latin typeface="Tahoma" panose="020B0604030504040204" pitchFamily="34" charset="0"/>
                <a:cs typeface="Courier New" panose="02070309020205020404" pitchFamily="49" charset="0"/>
              </a:rPr>
              <a:t> </a:t>
            </a:r>
            <a:endParaRPr lang="en-US" altLang="en-US" sz="2400">
              <a:solidFill>
                <a:schemeClr val="tx2"/>
              </a:solidFill>
              <a:latin typeface="Georgia" panose="02040502050405020303" pitchFamily="18" charset="0"/>
            </a:endParaRPr>
          </a:p>
        </p:txBody>
      </p:sp>
      <p:sp>
        <p:nvSpPr>
          <p:cNvPr id="231429" name="Text Box 5">
            <a:extLst>
              <a:ext uri="{FF2B5EF4-FFF2-40B4-BE49-F238E27FC236}">
                <a16:creationId xmlns:a16="http://schemas.microsoft.com/office/drawing/2014/main" id="{3ACC00FC-AEB3-454E-B60A-41F5BC8F63CE}"/>
              </a:ext>
            </a:extLst>
          </p:cNvPr>
          <p:cNvSpPr txBox="1">
            <a:spLocks noChangeArrowheads="1"/>
          </p:cNvSpPr>
          <p:nvPr/>
        </p:nvSpPr>
        <p:spPr bwMode="auto">
          <a:xfrm>
            <a:off x="1600200" y="3579813"/>
            <a:ext cx="5105400" cy="45720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en-US" sz="2400">
                <a:solidFill>
                  <a:srgbClr val="C60000"/>
                </a:solidFill>
                <a:cs typeface="Times New Roman" panose="02020603050405020304" pitchFamily="18" charset="0"/>
              </a:rPr>
              <a:t>SELECT * FROM &lt; tablename&gt;</a:t>
            </a:r>
          </a:p>
        </p:txBody>
      </p:sp>
      <p:sp>
        <p:nvSpPr>
          <p:cNvPr id="231430" name="Rectangle 6">
            <a:extLst>
              <a:ext uri="{FF2B5EF4-FFF2-40B4-BE49-F238E27FC236}">
                <a16:creationId xmlns:a16="http://schemas.microsoft.com/office/drawing/2014/main" id="{14550177-B2FE-437D-82DD-7C0705DE2457}"/>
              </a:ext>
            </a:extLst>
          </p:cNvPr>
          <p:cNvSpPr>
            <a:spLocks noChangeArrowheads="1"/>
          </p:cNvSpPr>
          <p:nvPr/>
        </p:nvSpPr>
        <p:spPr bwMode="auto">
          <a:xfrm>
            <a:off x="1600200" y="4953000"/>
            <a:ext cx="5105400" cy="457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 FROM [Khach Hang]</a:t>
            </a:r>
          </a:p>
        </p:txBody>
      </p:sp>
      <p:sp>
        <p:nvSpPr>
          <p:cNvPr id="231431" name="Text Box 7">
            <a:extLst>
              <a:ext uri="{FF2B5EF4-FFF2-40B4-BE49-F238E27FC236}">
                <a16:creationId xmlns:a16="http://schemas.microsoft.com/office/drawing/2014/main" id="{C592E30D-F2B7-4780-A624-6F136434F3ED}"/>
              </a:ext>
            </a:extLst>
          </p:cNvPr>
          <p:cNvSpPr txBox="1">
            <a:spLocks noChangeArrowheads="1"/>
          </p:cNvSpPr>
          <p:nvPr/>
        </p:nvSpPr>
        <p:spPr bwMode="auto">
          <a:xfrm>
            <a:off x="1709738" y="4394200"/>
            <a:ext cx="1493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Example</a:t>
            </a:r>
            <a:endParaRPr lang="en-US" altLang="en-US" sz="2400">
              <a:solidFill>
                <a:schemeClr val="tx2"/>
              </a:solidFill>
              <a:latin typeface="Georgia" panose="02040502050405020303" pitchFamily="18" charset="0"/>
            </a:endParaRPr>
          </a:p>
        </p:txBody>
      </p:sp>
      <p:sp>
        <p:nvSpPr>
          <p:cNvPr id="92168" name="Footer Placeholder 1">
            <a:extLst>
              <a:ext uri="{FF2B5EF4-FFF2-40B4-BE49-F238E27FC236}">
                <a16:creationId xmlns:a16="http://schemas.microsoft.com/office/drawing/2014/main" id="{56AD8B56-968A-42D3-AEAE-6918ACE26B1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1427">
                                            <p:txEl>
                                              <p:pRg st="0" end="0"/>
                                            </p:txEl>
                                          </p:spTgt>
                                        </p:tgtEl>
                                        <p:attrNameLst>
                                          <p:attrName>style.visibility</p:attrName>
                                        </p:attrNameLst>
                                      </p:cBhvr>
                                      <p:to>
                                        <p:strVal val="visible"/>
                                      </p:to>
                                    </p:set>
                                    <p:anim calcmode="lin" valueType="num">
                                      <p:cBhvr additive="base">
                                        <p:cTn id="7" dur="500" fill="hold"/>
                                        <p:tgtEl>
                                          <p:spTgt spid="23142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142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1428"/>
                                        </p:tgtEl>
                                        <p:attrNameLst>
                                          <p:attrName>style.visibility</p:attrName>
                                        </p:attrNameLst>
                                      </p:cBhvr>
                                      <p:to>
                                        <p:strVal val="visible"/>
                                      </p:to>
                                    </p:set>
                                    <p:anim calcmode="lin" valueType="num">
                                      <p:cBhvr additive="base">
                                        <p:cTn id="13" dur="500" fill="hold"/>
                                        <p:tgtEl>
                                          <p:spTgt spid="231428"/>
                                        </p:tgtEl>
                                        <p:attrNameLst>
                                          <p:attrName>ppt_x</p:attrName>
                                        </p:attrNameLst>
                                      </p:cBhvr>
                                      <p:tavLst>
                                        <p:tav tm="0">
                                          <p:val>
                                            <p:strVal val="0-#ppt_w/2"/>
                                          </p:val>
                                        </p:tav>
                                        <p:tav tm="100000">
                                          <p:val>
                                            <p:strVal val="#ppt_x"/>
                                          </p:val>
                                        </p:tav>
                                      </p:tavLst>
                                    </p:anim>
                                    <p:anim calcmode="lin" valueType="num">
                                      <p:cBhvr additive="base">
                                        <p:cTn id="14" dur="500" fill="hold"/>
                                        <p:tgtEl>
                                          <p:spTgt spid="23142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31429"/>
                                        </p:tgtEl>
                                        <p:attrNameLst>
                                          <p:attrName>style.visibility</p:attrName>
                                        </p:attrNameLst>
                                      </p:cBhvr>
                                      <p:to>
                                        <p:strVal val="visible"/>
                                      </p:to>
                                    </p:set>
                                    <p:animEffect transition="in" filter="dissolve">
                                      <p:cBhvr>
                                        <p:cTn id="19" dur="500"/>
                                        <p:tgtEl>
                                          <p:spTgt spid="23142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31431"/>
                                        </p:tgtEl>
                                        <p:attrNameLst>
                                          <p:attrName>style.visibility</p:attrName>
                                        </p:attrNameLst>
                                      </p:cBhvr>
                                      <p:to>
                                        <p:strVal val="visible"/>
                                      </p:to>
                                    </p:set>
                                    <p:anim calcmode="lin" valueType="num">
                                      <p:cBhvr additive="base">
                                        <p:cTn id="24" dur="500" fill="hold"/>
                                        <p:tgtEl>
                                          <p:spTgt spid="231431"/>
                                        </p:tgtEl>
                                        <p:attrNameLst>
                                          <p:attrName>ppt_x</p:attrName>
                                        </p:attrNameLst>
                                      </p:cBhvr>
                                      <p:tavLst>
                                        <p:tav tm="0">
                                          <p:val>
                                            <p:strVal val="0-#ppt_w/2"/>
                                          </p:val>
                                        </p:tav>
                                        <p:tav tm="100000">
                                          <p:val>
                                            <p:strVal val="#ppt_x"/>
                                          </p:val>
                                        </p:tav>
                                      </p:tavLst>
                                    </p:anim>
                                    <p:anim calcmode="lin" valueType="num">
                                      <p:cBhvr additive="base">
                                        <p:cTn id="25" dur="500" fill="hold"/>
                                        <p:tgtEl>
                                          <p:spTgt spid="23143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1430"/>
                                        </p:tgtEl>
                                        <p:attrNameLst>
                                          <p:attrName>style.visibility</p:attrName>
                                        </p:attrNameLst>
                                      </p:cBhvr>
                                      <p:to>
                                        <p:strVal val="visible"/>
                                      </p:to>
                                    </p:set>
                                    <p:animEffect transition="in" filter="dissolve">
                                      <p:cBhvr>
                                        <p:cTn id="30" dur="500"/>
                                        <p:tgtEl>
                                          <p:spTgt spid="231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1427" grpId="0" build="p" autoUpdateAnimBg="0"/>
      <p:bldP spid="231428" grpId="0" autoUpdateAnimBg="0"/>
      <p:bldP spid="231429" grpId="0" animBg="1" autoUpdateAnimBg="0"/>
      <p:bldP spid="231430" grpId="0" animBg="1" autoUpdateAnimBg="0"/>
      <p:bldP spid="231431" grpId="0" autoUpdateAnimBg="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Rectangle 2">
            <a:extLst>
              <a:ext uri="{FF2B5EF4-FFF2-40B4-BE49-F238E27FC236}">
                <a16:creationId xmlns:a16="http://schemas.microsoft.com/office/drawing/2014/main" id="{1BA12548-FB5D-46F9-88CF-45847CF5E55F}"/>
              </a:ext>
            </a:extLst>
          </p:cNvPr>
          <p:cNvSpPr>
            <a:spLocks noGrp="1" noChangeArrowheads="1"/>
          </p:cNvSpPr>
          <p:nvPr>
            <p:ph type="title"/>
          </p:nvPr>
        </p:nvSpPr>
        <p:spPr>
          <a:xfrm>
            <a:off x="1143000" y="914400"/>
            <a:ext cx="7793038" cy="762000"/>
          </a:xfrm>
        </p:spPr>
        <p:txBody>
          <a:bodyPr/>
          <a:lstStyle/>
          <a:p>
            <a:pPr eaLnBrk="1" hangingPunct="1">
              <a:defRPr/>
            </a:pPr>
            <a:r>
              <a:rPr lang="en-US">
                <a:solidFill>
                  <a:srgbClr val="990000"/>
                </a:solidFill>
              </a:rPr>
              <a:t>Truy vấn đơn giản</a:t>
            </a:r>
          </a:p>
        </p:txBody>
      </p:sp>
      <p:sp>
        <p:nvSpPr>
          <p:cNvPr id="232451" name="Rectangle 3">
            <a:extLst>
              <a:ext uri="{FF2B5EF4-FFF2-40B4-BE49-F238E27FC236}">
                <a16:creationId xmlns:a16="http://schemas.microsoft.com/office/drawing/2014/main" id="{6041B0B7-5EA4-4E9E-8538-F8205C8112D8}"/>
              </a:ext>
            </a:extLst>
          </p:cNvPr>
          <p:cNvSpPr>
            <a:spLocks noChangeArrowheads="1"/>
          </p:cNvSpPr>
          <p:nvPr/>
        </p:nvSpPr>
        <p:spPr bwMode="auto">
          <a:xfrm>
            <a:off x="1143000" y="207645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Char char="n"/>
            </a:pPr>
            <a:r>
              <a:rPr lang="en-GB" altLang="en-US" sz="2800">
                <a:solidFill>
                  <a:srgbClr val="000000"/>
                </a:solidFill>
                <a:cs typeface="Times New Roman" panose="02020603050405020304" pitchFamily="18" charset="0"/>
              </a:rPr>
              <a:t>Chọn một vài cột trong một bảng</a:t>
            </a:r>
          </a:p>
        </p:txBody>
      </p:sp>
      <p:sp>
        <p:nvSpPr>
          <p:cNvPr id="232452" name="Text Box 4">
            <a:extLst>
              <a:ext uri="{FF2B5EF4-FFF2-40B4-BE49-F238E27FC236}">
                <a16:creationId xmlns:a16="http://schemas.microsoft.com/office/drawing/2014/main" id="{96A3E196-255F-4BD3-A469-410A818AFFDF}"/>
              </a:ext>
            </a:extLst>
          </p:cNvPr>
          <p:cNvSpPr txBox="1">
            <a:spLocks noChangeArrowheads="1"/>
          </p:cNvSpPr>
          <p:nvPr/>
        </p:nvSpPr>
        <p:spPr bwMode="auto">
          <a:xfrm>
            <a:off x="1690688" y="2884488"/>
            <a:ext cx="1338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Syntax</a:t>
            </a:r>
            <a:r>
              <a:rPr lang="en-US" altLang="en-US" sz="2400">
                <a:solidFill>
                  <a:schemeClr val="tx2"/>
                </a:solidFill>
                <a:latin typeface="Tahoma" panose="020B0604030504040204" pitchFamily="34" charset="0"/>
                <a:cs typeface="Courier New" panose="02070309020205020404" pitchFamily="49" charset="0"/>
              </a:rPr>
              <a:t> </a:t>
            </a:r>
            <a:endParaRPr lang="en-US" altLang="en-US" sz="2400">
              <a:solidFill>
                <a:schemeClr val="tx2"/>
              </a:solidFill>
              <a:latin typeface="Georgia" panose="02040502050405020303" pitchFamily="18" charset="0"/>
            </a:endParaRPr>
          </a:p>
        </p:txBody>
      </p:sp>
      <p:sp>
        <p:nvSpPr>
          <p:cNvPr id="232453" name="Text Box 5">
            <a:extLst>
              <a:ext uri="{FF2B5EF4-FFF2-40B4-BE49-F238E27FC236}">
                <a16:creationId xmlns:a16="http://schemas.microsoft.com/office/drawing/2014/main" id="{06F54BBB-1E84-4777-8C61-0AD6590CD056}"/>
              </a:ext>
            </a:extLst>
          </p:cNvPr>
          <p:cNvSpPr txBox="1">
            <a:spLocks noChangeArrowheads="1"/>
          </p:cNvSpPr>
          <p:nvPr/>
        </p:nvSpPr>
        <p:spPr bwMode="auto">
          <a:xfrm>
            <a:off x="1597025" y="3522663"/>
            <a:ext cx="6708775" cy="8953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en-US" sz="2400">
                <a:solidFill>
                  <a:srgbClr val="C60000"/>
                </a:solidFill>
                <a:cs typeface="Times New Roman" panose="02020603050405020304" pitchFamily="18" charset="0"/>
              </a:rPr>
              <a:t>SELECT &lt;column1&gt;,&lt;column2&gt; </a:t>
            </a:r>
          </a:p>
          <a:p>
            <a:pPr eaLnBrk="1" hangingPunct="1">
              <a:buClr>
                <a:schemeClr val="folHlink"/>
              </a:buClr>
              <a:buSzPct val="60000"/>
              <a:buFont typeface="Wingdings" panose="05000000000000000000" pitchFamily="2" charset="2"/>
              <a:buNone/>
            </a:pPr>
            <a:r>
              <a:rPr lang="en-US" altLang="en-US" sz="2400">
                <a:solidFill>
                  <a:srgbClr val="C60000"/>
                </a:solidFill>
                <a:cs typeface="Times New Roman" panose="02020603050405020304" pitchFamily="18" charset="0"/>
              </a:rPr>
              <a:t>FROM &lt;tablename&gt;</a:t>
            </a:r>
          </a:p>
        </p:txBody>
      </p:sp>
      <p:sp>
        <p:nvSpPr>
          <p:cNvPr id="232454" name="Rectangle 6">
            <a:extLst>
              <a:ext uri="{FF2B5EF4-FFF2-40B4-BE49-F238E27FC236}">
                <a16:creationId xmlns:a16="http://schemas.microsoft.com/office/drawing/2014/main" id="{C76D604B-FCE5-48AC-AF61-FEDCDDEB6C81}"/>
              </a:ext>
            </a:extLst>
          </p:cNvPr>
          <p:cNvSpPr>
            <a:spLocks noChangeArrowheads="1"/>
          </p:cNvSpPr>
          <p:nvPr/>
        </p:nvSpPr>
        <p:spPr bwMode="auto">
          <a:xfrm>
            <a:off x="1676400" y="5410200"/>
            <a:ext cx="6556375" cy="838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Masp, Tensp  FROM [San Pham]</a:t>
            </a:r>
          </a:p>
        </p:txBody>
      </p:sp>
      <p:sp>
        <p:nvSpPr>
          <p:cNvPr id="232455" name="Text Box 7">
            <a:extLst>
              <a:ext uri="{FF2B5EF4-FFF2-40B4-BE49-F238E27FC236}">
                <a16:creationId xmlns:a16="http://schemas.microsoft.com/office/drawing/2014/main" id="{63D24D05-5CEC-428A-8291-89FA44C3D6A8}"/>
              </a:ext>
            </a:extLst>
          </p:cNvPr>
          <p:cNvSpPr txBox="1">
            <a:spLocks noChangeArrowheads="1"/>
          </p:cNvSpPr>
          <p:nvPr/>
        </p:nvSpPr>
        <p:spPr bwMode="auto">
          <a:xfrm>
            <a:off x="1706563" y="4775200"/>
            <a:ext cx="1493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Example</a:t>
            </a:r>
            <a:endParaRPr lang="en-US" altLang="en-US" sz="2400">
              <a:solidFill>
                <a:schemeClr val="tx2"/>
              </a:solidFill>
              <a:latin typeface="Georgia" panose="02040502050405020303" pitchFamily="18" charset="0"/>
            </a:endParaRPr>
          </a:p>
        </p:txBody>
      </p:sp>
      <p:sp>
        <p:nvSpPr>
          <p:cNvPr id="93192" name="Footer Placeholder 1">
            <a:extLst>
              <a:ext uri="{FF2B5EF4-FFF2-40B4-BE49-F238E27FC236}">
                <a16:creationId xmlns:a16="http://schemas.microsoft.com/office/drawing/2014/main" id="{C39DD27A-9B70-4CEE-B7FF-690E5F16D47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2451">
                                            <p:txEl>
                                              <p:pRg st="0" end="0"/>
                                            </p:txEl>
                                          </p:spTgt>
                                        </p:tgtEl>
                                        <p:attrNameLst>
                                          <p:attrName>style.visibility</p:attrName>
                                        </p:attrNameLst>
                                      </p:cBhvr>
                                      <p:to>
                                        <p:strVal val="visible"/>
                                      </p:to>
                                    </p:set>
                                    <p:anim calcmode="lin" valueType="num">
                                      <p:cBhvr additive="base">
                                        <p:cTn id="7" dur="500" fill="hold"/>
                                        <p:tgtEl>
                                          <p:spTgt spid="23245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245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2452"/>
                                        </p:tgtEl>
                                        <p:attrNameLst>
                                          <p:attrName>style.visibility</p:attrName>
                                        </p:attrNameLst>
                                      </p:cBhvr>
                                      <p:to>
                                        <p:strVal val="visible"/>
                                      </p:to>
                                    </p:set>
                                    <p:anim calcmode="lin" valueType="num">
                                      <p:cBhvr additive="base">
                                        <p:cTn id="13" dur="500" fill="hold"/>
                                        <p:tgtEl>
                                          <p:spTgt spid="232452"/>
                                        </p:tgtEl>
                                        <p:attrNameLst>
                                          <p:attrName>ppt_x</p:attrName>
                                        </p:attrNameLst>
                                      </p:cBhvr>
                                      <p:tavLst>
                                        <p:tav tm="0">
                                          <p:val>
                                            <p:strVal val="0-#ppt_w/2"/>
                                          </p:val>
                                        </p:tav>
                                        <p:tav tm="100000">
                                          <p:val>
                                            <p:strVal val="#ppt_x"/>
                                          </p:val>
                                        </p:tav>
                                      </p:tavLst>
                                    </p:anim>
                                    <p:anim calcmode="lin" valueType="num">
                                      <p:cBhvr additive="base">
                                        <p:cTn id="14" dur="500" fill="hold"/>
                                        <p:tgtEl>
                                          <p:spTgt spid="23245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32453"/>
                                        </p:tgtEl>
                                        <p:attrNameLst>
                                          <p:attrName>style.visibility</p:attrName>
                                        </p:attrNameLst>
                                      </p:cBhvr>
                                      <p:to>
                                        <p:strVal val="visible"/>
                                      </p:to>
                                    </p:set>
                                    <p:animEffect transition="in" filter="dissolve">
                                      <p:cBhvr>
                                        <p:cTn id="19" dur="500"/>
                                        <p:tgtEl>
                                          <p:spTgt spid="23245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32455"/>
                                        </p:tgtEl>
                                        <p:attrNameLst>
                                          <p:attrName>style.visibility</p:attrName>
                                        </p:attrNameLst>
                                      </p:cBhvr>
                                      <p:to>
                                        <p:strVal val="visible"/>
                                      </p:to>
                                    </p:set>
                                    <p:anim calcmode="lin" valueType="num">
                                      <p:cBhvr additive="base">
                                        <p:cTn id="24" dur="500" fill="hold"/>
                                        <p:tgtEl>
                                          <p:spTgt spid="232455"/>
                                        </p:tgtEl>
                                        <p:attrNameLst>
                                          <p:attrName>ppt_x</p:attrName>
                                        </p:attrNameLst>
                                      </p:cBhvr>
                                      <p:tavLst>
                                        <p:tav tm="0">
                                          <p:val>
                                            <p:strVal val="0-#ppt_w/2"/>
                                          </p:val>
                                        </p:tav>
                                        <p:tav tm="100000">
                                          <p:val>
                                            <p:strVal val="#ppt_x"/>
                                          </p:val>
                                        </p:tav>
                                      </p:tavLst>
                                    </p:anim>
                                    <p:anim calcmode="lin" valueType="num">
                                      <p:cBhvr additive="base">
                                        <p:cTn id="25" dur="500" fill="hold"/>
                                        <p:tgtEl>
                                          <p:spTgt spid="232455"/>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2454"/>
                                        </p:tgtEl>
                                        <p:attrNameLst>
                                          <p:attrName>style.visibility</p:attrName>
                                        </p:attrNameLst>
                                      </p:cBhvr>
                                      <p:to>
                                        <p:strVal val="visible"/>
                                      </p:to>
                                    </p:set>
                                    <p:animEffect transition="in" filter="dissolve">
                                      <p:cBhvr>
                                        <p:cTn id="30" dur="500"/>
                                        <p:tgtEl>
                                          <p:spTgt spid="2324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2451" grpId="0" build="p" autoUpdateAnimBg="0"/>
      <p:bldP spid="232452" grpId="0" autoUpdateAnimBg="0"/>
      <p:bldP spid="232453" grpId="0" animBg="1" autoUpdateAnimBg="0"/>
      <p:bldP spid="232454" grpId="0" animBg="1" autoUpdateAnimBg="0"/>
      <p:bldP spid="232455" grpId="0" autoUpdateAnimBg="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Rectangle 2">
            <a:extLst>
              <a:ext uri="{FF2B5EF4-FFF2-40B4-BE49-F238E27FC236}">
                <a16:creationId xmlns:a16="http://schemas.microsoft.com/office/drawing/2014/main" id="{F4D6BA81-BB6B-4E53-BFD3-EBA02C226FE2}"/>
              </a:ext>
            </a:extLst>
          </p:cNvPr>
          <p:cNvSpPr>
            <a:spLocks noGrp="1" noChangeArrowheads="1"/>
          </p:cNvSpPr>
          <p:nvPr>
            <p:ph type="title"/>
          </p:nvPr>
        </p:nvSpPr>
        <p:spPr/>
        <p:txBody>
          <a:bodyPr/>
          <a:lstStyle/>
          <a:p>
            <a:pPr eaLnBrk="1" hangingPunct="1">
              <a:defRPr/>
            </a:pPr>
            <a:r>
              <a:rPr lang="en-US">
                <a:solidFill>
                  <a:srgbClr val="990000"/>
                </a:solidFill>
              </a:rPr>
              <a:t>Truy vấn đơn giản</a:t>
            </a:r>
          </a:p>
        </p:txBody>
      </p:sp>
      <p:sp>
        <p:nvSpPr>
          <p:cNvPr id="233475" name="Rectangle 3">
            <a:extLst>
              <a:ext uri="{FF2B5EF4-FFF2-40B4-BE49-F238E27FC236}">
                <a16:creationId xmlns:a16="http://schemas.microsoft.com/office/drawing/2014/main" id="{09B772BE-E7A5-476F-BC5F-FE721EA4408C}"/>
              </a:ext>
            </a:extLst>
          </p:cNvPr>
          <p:cNvSpPr>
            <a:spLocks noChangeArrowheads="1"/>
          </p:cNvSpPr>
          <p:nvPr/>
        </p:nvSpPr>
        <p:spPr bwMode="auto">
          <a:xfrm>
            <a:off x="1198563" y="213360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Char char="n"/>
            </a:pPr>
            <a:r>
              <a:rPr lang="en-GB" altLang="en-US" sz="2800">
                <a:solidFill>
                  <a:srgbClr val="000000"/>
                </a:solidFill>
                <a:cs typeface="Times New Roman" panose="02020603050405020304" pitchFamily="18" charset="0"/>
              </a:rPr>
              <a:t>Kết nối các cột thành một cột</a:t>
            </a:r>
          </a:p>
        </p:txBody>
      </p:sp>
      <p:sp>
        <p:nvSpPr>
          <p:cNvPr id="233476" name="Text Box 4">
            <a:extLst>
              <a:ext uri="{FF2B5EF4-FFF2-40B4-BE49-F238E27FC236}">
                <a16:creationId xmlns:a16="http://schemas.microsoft.com/office/drawing/2014/main" id="{99C9E05D-DF5E-443E-B31F-434A2D6054C7}"/>
              </a:ext>
            </a:extLst>
          </p:cNvPr>
          <p:cNvSpPr txBox="1">
            <a:spLocks noChangeArrowheads="1"/>
          </p:cNvSpPr>
          <p:nvPr/>
        </p:nvSpPr>
        <p:spPr bwMode="auto">
          <a:xfrm>
            <a:off x="1690688" y="2884488"/>
            <a:ext cx="1338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Syntax</a:t>
            </a:r>
            <a:r>
              <a:rPr lang="en-US" altLang="en-US" sz="2400">
                <a:solidFill>
                  <a:schemeClr val="tx2"/>
                </a:solidFill>
                <a:latin typeface="Tahoma" panose="020B0604030504040204" pitchFamily="34" charset="0"/>
                <a:cs typeface="Courier New" panose="02070309020205020404" pitchFamily="49" charset="0"/>
              </a:rPr>
              <a:t> </a:t>
            </a:r>
            <a:endParaRPr lang="en-US" altLang="en-US" sz="2400">
              <a:solidFill>
                <a:schemeClr val="tx2"/>
              </a:solidFill>
              <a:latin typeface="Georgia" panose="02040502050405020303" pitchFamily="18" charset="0"/>
            </a:endParaRPr>
          </a:p>
        </p:txBody>
      </p:sp>
      <p:sp>
        <p:nvSpPr>
          <p:cNvPr id="233477" name="Text Box 5">
            <a:extLst>
              <a:ext uri="{FF2B5EF4-FFF2-40B4-BE49-F238E27FC236}">
                <a16:creationId xmlns:a16="http://schemas.microsoft.com/office/drawing/2014/main" id="{7E293D7E-90BC-4B97-A693-F236AB2F88BE}"/>
              </a:ext>
            </a:extLst>
          </p:cNvPr>
          <p:cNvSpPr txBox="1">
            <a:spLocks noChangeArrowheads="1"/>
          </p:cNvSpPr>
          <p:nvPr/>
        </p:nvSpPr>
        <p:spPr bwMode="auto">
          <a:xfrm>
            <a:off x="1597025" y="3522663"/>
            <a:ext cx="5565775" cy="8953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en-US" sz="2400">
                <a:solidFill>
                  <a:srgbClr val="C60000"/>
                </a:solidFill>
                <a:cs typeface="Times New Roman" panose="02020603050405020304" pitchFamily="18" charset="0"/>
              </a:rPr>
              <a:t>SELECT &lt;column1&gt;+&lt;'constant' &gt; </a:t>
            </a:r>
          </a:p>
          <a:p>
            <a:pPr eaLnBrk="1" hangingPunct="1">
              <a:buClr>
                <a:schemeClr val="folHlink"/>
              </a:buClr>
              <a:buSzPct val="60000"/>
              <a:buFont typeface="Wingdings" panose="05000000000000000000" pitchFamily="2" charset="2"/>
              <a:buNone/>
            </a:pPr>
            <a:r>
              <a:rPr lang="en-US" altLang="en-US" sz="2400">
                <a:solidFill>
                  <a:srgbClr val="C60000"/>
                </a:solidFill>
                <a:cs typeface="Times New Roman" panose="02020603050405020304" pitchFamily="18" charset="0"/>
              </a:rPr>
              <a:t>FROM &lt;tablename&gt;</a:t>
            </a:r>
          </a:p>
        </p:txBody>
      </p:sp>
      <p:sp>
        <p:nvSpPr>
          <p:cNvPr id="233478" name="Rectangle 6">
            <a:extLst>
              <a:ext uri="{FF2B5EF4-FFF2-40B4-BE49-F238E27FC236}">
                <a16:creationId xmlns:a16="http://schemas.microsoft.com/office/drawing/2014/main" id="{D67DD36F-19F5-434F-9FC6-B3E92A704B00}"/>
              </a:ext>
            </a:extLst>
          </p:cNvPr>
          <p:cNvSpPr>
            <a:spLocks noChangeArrowheads="1"/>
          </p:cNvSpPr>
          <p:nvPr/>
        </p:nvSpPr>
        <p:spPr bwMode="auto">
          <a:xfrm>
            <a:off x="1597025" y="5334000"/>
            <a:ext cx="5641975" cy="9144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HoNV+ ‘ ‘ + TenNv</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FROM [Nhan vien]</a:t>
            </a:r>
          </a:p>
        </p:txBody>
      </p:sp>
      <p:sp>
        <p:nvSpPr>
          <p:cNvPr id="233479" name="Text Box 7">
            <a:extLst>
              <a:ext uri="{FF2B5EF4-FFF2-40B4-BE49-F238E27FC236}">
                <a16:creationId xmlns:a16="http://schemas.microsoft.com/office/drawing/2014/main" id="{3CB9F365-EEF1-4AEB-96AB-406137A5A02E}"/>
              </a:ext>
            </a:extLst>
          </p:cNvPr>
          <p:cNvSpPr txBox="1">
            <a:spLocks noChangeArrowheads="1"/>
          </p:cNvSpPr>
          <p:nvPr/>
        </p:nvSpPr>
        <p:spPr bwMode="auto">
          <a:xfrm>
            <a:off x="1706563" y="4775200"/>
            <a:ext cx="1493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Example</a:t>
            </a:r>
            <a:endParaRPr lang="en-US" altLang="en-US" sz="2400">
              <a:solidFill>
                <a:schemeClr val="tx2"/>
              </a:solidFill>
              <a:latin typeface="Georgia" panose="02040502050405020303" pitchFamily="18" charset="0"/>
            </a:endParaRPr>
          </a:p>
        </p:txBody>
      </p:sp>
      <p:sp>
        <p:nvSpPr>
          <p:cNvPr id="94216" name="Footer Placeholder 1">
            <a:extLst>
              <a:ext uri="{FF2B5EF4-FFF2-40B4-BE49-F238E27FC236}">
                <a16:creationId xmlns:a16="http://schemas.microsoft.com/office/drawing/2014/main" id="{BF4DB3F7-12CC-4227-8075-008D5014C14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3475">
                                            <p:txEl>
                                              <p:pRg st="0" end="0"/>
                                            </p:txEl>
                                          </p:spTgt>
                                        </p:tgtEl>
                                        <p:attrNameLst>
                                          <p:attrName>style.visibility</p:attrName>
                                        </p:attrNameLst>
                                      </p:cBhvr>
                                      <p:to>
                                        <p:strVal val="visible"/>
                                      </p:to>
                                    </p:set>
                                    <p:anim calcmode="lin" valueType="num">
                                      <p:cBhvr additive="base">
                                        <p:cTn id="7" dur="500" fill="hold"/>
                                        <p:tgtEl>
                                          <p:spTgt spid="2334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347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3476"/>
                                        </p:tgtEl>
                                        <p:attrNameLst>
                                          <p:attrName>style.visibility</p:attrName>
                                        </p:attrNameLst>
                                      </p:cBhvr>
                                      <p:to>
                                        <p:strVal val="visible"/>
                                      </p:to>
                                    </p:set>
                                    <p:anim calcmode="lin" valueType="num">
                                      <p:cBhvr additive="base">
                                        <p:cTn id="13" dur="500" fill="hold"/>
                                        <p:tgtEl>
                                          <p:spTgt spid="233476"/>
                                        </p:tgtEl>
                                        <p:attrNameLst>
                                          <p:attrName>ppt_x</p:attrName>
                                        </p:attrNameLst>
                                      </p:cBhvr>
                                      <p:tavLst>
                                        <p:tav tm="0">
                                          <p:val>
                                            <p:strVal val="0-#ppt_w/2"/>
                                          </p:val>
                                        </p:tav>
                                        <p:tav tm="100000">
                                          <p:val>
                                            <p:strVal val="#ppt_x"/>
                                          </p:val>
                                        </p:tav>
                                      </p:tavLst>
                                    </p:anim>
                                    <p:anim calcmode="lin" valueType="num">
                                      <p:cBhvr additive="base">
                                        <p:cTn id="14" dur="500" fill="hold"/>
                                        <p:tgtEl>
                                          <p:spTgt spid="233476"/>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33477"/>
                                        </p:tgtEl>
                                        <p:attrNameLst>
                                          <p:attrName>style.visibility</p:attrName>
                                        </p:attrNameLst>
                                      </p:cBhvr>
                                      <p:to>
                                        <p:strVal val="visible"/>
                                      </p:to>
                                    </p:set>
                                    <p:animEffect transition="in" filter="dissolve">
                                      <p:cBhvr>
                                        <p:cTn id="19" dur="500"/>
                                        <p:tgtEl>
                                          <p:spTgt spid="233477"/>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33479"/>
                                        </p:tgtEl>
                                        <p:attrNameLst>
                                          <p:attrName>style.visibility</p:attrName>
                                        </p:attrNameLst>
                                      </p:cBhvr>
                                      <p:to>
                                        <p:strVal val="visible"/>
                                      </p:to>
                                    </p:set>
                                    <p:anim calcmode="lin" valueType="num">
                                      <p:cBhvr additive="base">
                                        <p:cTn id="24" dur="500" fill="hold"/>
                                        <p:tgtEl>
                                          <p:spTgt spid="233479"/>
                                        </p:tgtEl>
                                        <p:attrNameLst>
                                          <p:attrName>ppt_x</p:attrName>
                                        </p:attrNameLst>
                                      </p:cBhvr>
                                      <p:tavLst>
                                        <p:tav tm="0">
                                          <p:val>
                                            <p:strVal val="0-#ppt_w/2"/>
                                          </p:val>
                                        </p:tav>
                                        <p:tav tm="100000">
                                          <p:val>
                                            <p:strVal val="#ppt_x"/>
                                          </p:val>
                                        </p:tav>
                                      </p:tavLst>
                                    </p:anim>
                                    <p:anim calcmode="lin" valueType="num">
                                      <p:cBhvr additive="base">
                                        <p:cTn id="25" dur="500" fill="hold"/>
                                        <p:tgtEl>
                                          <p:spTgt spid="233479"/>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3478"/>
                                        </p:tgtEl>
                                        <p:attrNameLst>
                                          <p:attrName>style.visibility</p:attrName>
                                        </p:attrNameLst>
                                      </p:cBhvr>
                                      <p:to>
                                        <p:strVal val="visible"/>
                                      </p:to>
                                    </p:set>
                                    <p:animEffect transition="in" filter="dissolve">
                                      <p:cBhvr>
                                        <p:cTn id="30" dur="500"/>
                                        <p:tgtEl>
                                          <p:spTgt spid="2334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3475" grpId="0" build="p" autoUpdateAnimBg="0"/>
      <p:bldP spid="233476" grpId="0" autoUpdateAnimBg="0"/>
      <p:bldP spid="233477" grpId="0" animBg="1" autoUpdateAnimBg="0"/>
      <p:bldP spid="233478" grpId="0" animBg="1" autoUpdateAnimBg="0"/>
      <p:bldP spid="233479" grpId="0" autoUpdateAnimBg="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2244E274-ABCB-47B3-89BF-38980EACA1D2}"/>
              </a:ext>
            </a:extLst>
          </p:cNvPr>
          <p:cNvSpPr>
            <a:spLocks noGrp="1" noChangeArrowheads="1"/>
          </p:cNvSpPr>
          <p:nvPr>
            <p:ph type="title"/>
          </p:nvPr>
        </p:nvSpPr>
        <p:spPr>
          <a:xfrm>
            <a:off x="1143000" y="914400"/>
            <a:ext cx="7793038" cy="762000"/>
          </a:xfrm>
        </p:spPr>
        <p:txBody>
          <a:bodyPr/>
          <a:lstStyle/>
          <a:p>
            <a:pPr eaLnBrk="1" hangingPunct="1">
              <a:defRPr/>
            </a:pPr>
            <a:r>
              <a:rPr lang="en-US">
                <a:solidFill>
                  <a:srgbClr val="990000"/>
                </a:solidFill>
              </a:rPr>
              <a:t>Truy vấn đơn giản</a:t>
            </a:r>
          </a:p>
        </p:txBody>
      </p:sp>
      <p:sp>
        <p:nvSpPr>
          <p:cNvPr id="234499" name="Rectangle 3">
            <a:extLst>
              <a:ext uri="{FF2B5EF4-FFF2-40B4-BE49-F238E27FC236}">
                <a16:creationId xmlns:a16="http://schemas.microsoft.com/office/drawing/2014/main" id="{85006BEE-7893-44B8-A6C7-6DFCA39D79C0}"/>
              </a:ext>
            </a:extLst>
          </p:cNvPr>
          <p:cNvSpPr>
            <a:spLocks noChangeArrowheads="1"/>
          </p:cNvSpPr>
          <p:nvPr/>
        </p:nvSpPr>
        <p:spPr bwMode="auto">
          <a:xfrm>
            <a:off x="1143000" y="207645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Char char="n"/>
            </a:pPr>
            <a:r>
              <a:rPr lang="en-GB" altLang="en-US" sz="2800">
                <a:solidFill>
                  <a:srgbClr val="000000"/>
                </a:solidFill>
                <a:cs typeface="Times New Roman" panose="02020603050405020304" pitchFamily="18" charset="0"/>
              </a:rPr>
              <a:t>Đặt tên cho cột mới</a:t>
            </a:r>
          </a:p>
        </p:txBody>
      </p:sp>
      <p:sp>
        <p:nvSpPr>
          <p:cNvPr id="234500" name="Text Box 4">
            <a:extLst>
              <a:ext uri="{FF2B5EF4-FFF2-40B4-BE49-F238E27FC236}">
                <a16:creationId xmlns:a16="http://schemas.microsoft.com/office/drawing/2014/main" id="{610073C3-0AE2-479C-9112-6D5052B0AF34}"/>
              </a:ext>
            </a:extLst>
          </p:cNvPr>
          <p:cNvSpPr txBox="1">
            <a:spLocks noChangeArrowheads="1"/>
          </p:cNvSpPr>
          <p:nvPr/>
        </p:nvSpPr>
        <p:spPr bwMode="auto">
          <a:xfrm>
            <a:off x="1614488" y="2884488"/>
            <a:ext cx="1338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Syntax</a:t>
            </a:r>
            <a:r>
              <a:rPr lang="en-US" altLang="en-US" sz="2400">
                <a:solidFill>
                  <a:schemeClr val="tx2"/>
                </a:solidFill>
                <a:latin typeface="Tahoma" panose="020B0604030504040204" pitchFamily="34" charset="0"/>
                <a:cs typeface="Courier New" panose="02070309020205020404" pitchFamily="49" charset="0"/>
              </a:rPr>
              <a:t> </a:t>
            </a:r>
            <a:endParaRPr lang="en-US" altLang="en-US" sz="2400">
              <a:solidFill>
                <a:schemeClr val="tx2"/>
              </a:solidFill>
              <a:latin typeface="Georgia" panose="02040502050405020303" pitchFamily="18" charset="0"/>
            </a:endParaRPr>
          </a:p>
        </p:txBody>
      </p:sp>
      <p:sp>
        <p:nvSpPr>
          <p:cNvPr id="234501" name="Text Box 5">
            <a:extLst>
              <a:ext uri="{FF2B5EF4-FFF2-40B4-BE49-F238E27FC236}">
                <a16:creationId xmlns:a16="http://schemas.microsoft.com/office/drawing/2014/main" id="{B5258579-AACE-4B6C-ACF0-45966A2461B0}"/>
              </a:ext>
            </a:extLst>
          </p:cNvPr>
          <p:cNvSpPr txBox="1">
            <a:spLocks noChangeArrowheads="1"/>
          </p:cNvSpPr>
          <p:nvPr/>
        </p:nvSpPr>
        <p:spPr bwMode="auto">
          <a:xfrm>
            <a:off x="1520825" y="3522663"/>
            <a:ext cx="6632575" cy="8953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en-US" sz="2400">
                <a:solidFill>
                  <a:srgbClr val="C60000"/>
                </a:solidFill>
                <a:cs typeface="Times New Roman" panose="02020603050405020304" pitchFamily="18" charset="0"/>
              </a:rPr>
              <a:t>SELECT &lt;column1&gt; as &lt;'alias'&gt; </a:t>
            </a:r>
          </a:p>
          <a:p>
            <a:pPr eaLnBrk="1" hangingPunct="1">
              <a:buClr>
                <a:schemeClr val="folHlink"/>
              </a:buClr>
              <a:buSzPct val="60000"/>
              <a:buFont typeface="Wingdings" panose="05000000000000000000" pitchFamily="2" charset="2"/>
              <a:buNone/>
            </a:pPr>
            <a:r>
              <a:rPr lang="en-US" altLang="en-US" sz="2400">
                <a:solidFill>
                  <a:srgbClr val="C60000"/>
                </a:solidFill>
                <a:cs typeface="Times New Roman" panose="02020603050405020304" pitchFamily="18" charset="0"/>
              </a:rPr>
              <a:t>FROM &lt;tablename&gt;</a:t>
            </a:r>
          </a:p>
        </p:txBody>
      </p:sp>
      <p:sp>
        <p:nvSpPr>
          <p:cNvPr id="234502" name="Rectangle 6">
            <a:extLst>
              <a:ext uri="{FF2B5EF4-FFF2-40B4-BE49-F238E27FC236}">
                <a16:creationId xmlns:a16="http://schemas.microsoft.com/office/drawing/2014/main" id="{BEC2DBBA-319A-4A27-ACC5-67EDC1988CBE}"/>
              </a:ext>
            </a:extLst>
          </p:cNvPr>
          <p:cNvSpPr>
            <a:spLocks noChangeArrowheads="1"/>
          </p:cNvSpPr>
          <p:nvPr/>
        </p:nvSpPr>
        <p:spPr bwMode="auto">
          <a:xfrm>
            <a:off x="1520825" y="5334000"/>
            <a:ext cx="6708775" cy="10668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Honv +’ ‘ +Tennv AS ‘HOTEN' FROM [Nhan vien]</a:t>
            </a:r>
          </a:p>
        </p:txBody>
      </p:sp>
      <p:sp>
        <p:nvSpPr>
          <p:cNvPr id="234503" name="Text Box 7">
            <a:extLst>
              <a:ext uri="{FF2B5EF4-FFF2-40B4-BE49-F238E27FC236}">
                <a16:creationId xmlns:a16="http://schemas.microsoft.com/office/drawing/2014/main" id="{30AB61EA-82A2-45DC-B6A6-21C0B153C663}"/>
              </a:ext>
            </a:extLst>
          </p:cNvPr>
          <p:cNvSpPr txBox="1">
            <a:spLocks noChangeArrowheads="1"/>
          </p:cNvSpPr>
          <p:nvPr/>
        </p:nvSpPr>
        <p:spPr bwMode="auto">
          <a:xfrm>
            <a:off x="1630363" y="4775200"/>
            <a:ext cx="1493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Example</a:t>
            </a:r>
            <a:endParaRPr lang="en-US" altLang="en-US" sz="2400">
              <a:solidFill>
                <a:schemeClr val="tx2"/>
              </a:solidFill>
              <a:latin typeface="Georgia" panose="02040502050405020303" pitchFamily="18" charset="0"/>
            </a:endParaRPr>
          </a:p>
        </p:txBody>
      </p:sp>
      <p:sp>
        <p:nvSpPr>
          <p:cNvPr id="95240" name="Footer Placeholder 1">
            <a:extLst>
              <a:ext uri="{FF2B5EF4-FFF2-40B4-BE49-F238E27FC236}">
                <a16:creationId xmlns:a16="http://schemas.microsoft.com/office/drawing/2014/main" id="{99E950DC-A63B-40AF-9050-F99DC1ECC1C6}"/>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4499">
                                            <p:txEl>
                                              <p:pRg st="0" end="0"/>
                                            </p:txEl>
                                          </p:spTgt>
                                        </p:tgtEl>
                                        <p:attrNameLst>
                                          <p:attrName>style.visibility</p:attrName>
                                        </p:attrNameLst>
                                      </p:cBhvr>
                                      <p:to>
                                        <p:strVal val="visible"/>
                                      </p:to>
                                    </p:set>
                                    <p:anim calcmode="lin" valueType="num">
                                      <p:cBhvr additive="base">
                                        <p:cTn id="7" dur="500" fill="hold"/>
                                        <p:tgtEl>
                                          <p:spTgt spid="23449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44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4500"/>
                                        </p:tgtEl>
                                        <p:attrNameLst>
                                          <p:attrName>style.visibility</p:attrName>
                                        </p:attrNameLst>
                                      </p:cBhvr>
                                      <p:to>
                                        <p:strVal val="visible"/>
                                      </p:to>
                                    </p:set>
                                    <p:anim calcmode="lin" valueType="num">
                                      <p:cBhvr additive="base">
                                        <p:cTn id="13" dur="500" fill="hold"/>
                                        <p:tgtEl>
                                          <p:spTgt spid="234500"/>
                                        </p:tgtEl>
                                        <p:attrNameLst>
                                          <p:attrName>ppt_x</p:attrName>
                                        </p:attrNameLst>
                                      </p:cBhvr>
                                      <p:tavLst>
                                        <p:tav tm="0">
                                          <p:val>
                                            <p:strVal val="0-#ppt_w/2"/>
                                          </p:val>
                                        </p:tav>
                                        <p:tav tm="100000">
                                          <p:val>
                                            <p:strVal val="#ppt_x"/>
                                          </p:val>
                                        </p:tav>
                                      </p:tavLst>
                                    </p:anim>
                                    <p:anim calcmode="lin" valueType="num">
                                      <p:cBhvr additive="base">
                                        <p:cTn id="14" dur="500" fill="hold"/>
                                        <p:tgtEl>
                                          <p:spTgt spid="234500"/>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34501"/>
                                        </p:tgtEl>
                                        <p:attrNameLst>
                                          <p:attrName>style.visibility</p:attrName>
                                        </p:attrNameLst>
                                      </p:cBhvr>
                                      <p:to>
                                        <p:strVal val="visible"/>
                                      </p:to>
                                    </p:set>
                                    <p:animEffect transition="in" filter="dissolve">
                                      <p:cBhvr>
                                        <p:cTn id="19" dur="500"/>
                                        <p:tgtEl>
                                          <p:spTgt spid="234501"/>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34503"/>
                                        </p:tgtEl>
                                        <p:attrNameLst>
                                          <p:attrName>style.visibility</p:attrName>
                                        </p:attrNameLst>
                                      </p:cBhvr>
                                      <p:to>
                                        <p:strVal val="visible"/>
                                      </p:to>
                                    </p:set>
                                    <p:anim calcmode="lin" valueType="num">
                                      <p:cBhvr additive="base">
                                        <p:cTn id="24" dur="500" fill="hold"/>
                                        <p:tgtEl>
                                          <p:spTgt spid="234503"/>
                                        </p:tgtEl>
                                        <p:attrNameLst>
                                          <p:attrName>ppt_x</p:attrName>
                                        </p:attrNameLst>
                                      </p:cBhvr>
                                      <p:tavLst>
                                        <p:tav tm="0">
                                          <p:val>
                                            <p:strVal val="0-#ppt_w/2"/>
                                          </p:val>
                                        </p:tav>
                                        <p:tav tm="100000">
                                          <p:val>
                                            <p:strVal val="#ppt_x"/>
                                          </p:val>
                                        </p:tav>
                                      </p:tavLst>
                                    </p:anim>
                                    <p:anim calcmode="lin" valueType="num">
                                      <p:cBhvr additive="base">
                                        <p:cTn id="25" dur="500" fill="hold"/>
                                        <p:tgtEl>
                                          <p:spTgt spid="234503"/>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4502"/>
                                        </p:tgtEl>
                                        <p:attrNameLst>
                                          <p:attrName>style.visibility</p:attrName>
                                        </p:attrNameLst>
                                      </p:cBhvr>
                                      <p:to>
                                        <p:strVal val="visible"/>
                                      </p:to>
                                    </p:set>
                                    <p:animEffect transition="in" filter="dissolve">
                                      <p:cBhvr>
                                        <p:cTn id="30" dur="500"/>
                                        <p:tgtEl>
                                          <p:spTgt spid="2345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499" grpId="0" build="p" autoUpdateAnimBg="0"/>
      <p:bldP spid="234500" grpId="0" autoUpdateAnimBg="0"/>
      <p:bldP spid="234501" grpId="0" animBg="1" autoUpdateAnimBg="0"/>
      <p:bldP spid="234502" grpId="0" animBg="1" autoUpdateAnimBg="0"/>
      <p:bldP spid="234503" grpId="0" autoUpdateAnimBg="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3" name="Rectangle 3">
            <a:extLst>
              <a:ext uri="{FF2B5EF4-FFF2-40B4-BE49-F238E27FC236}">
                <a16:creationId xmlns:a16="http://schemas.microsoft.com/office/drawing/2014/main" id="{DC99018C-3275-4E6E-9340-129C139D1368}"/>
              </a:ext>
            </a:extLst>
          </p:cNvPr>
          <p:cNvSpPr>
            <a:spLocks noChangeArrowheads="1"/>
          </p:cNvSpPr>
          <p:nvPr/>
        </p:nvSpPr>
        <p:spPr bwMode="auto">
          <a:xfrm>
            <a:off x="1143000" y="207645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Char char="n"/>
            </a:pPr>
            <a:r>
              <a:rPr lang="en-GB" altLang="en-US" sz="2800">
                <a:solidFill>
                  <a:srgbClr val="000000"/>
                </a:solidFill>
                <a:cs typeface="Times New Roman" panose="02020603050405020304" pitchFamily="18" charset="0"/>
              </a:rPr>
              <a:t>Tạo cột tính toán</a:t>
            </a:r>
          </a:p>
        </p:txBody>
      </p:sp>
      <p:sp>
        <p:nvSpPr>
          <p:cNvPr id="235524" name="Rectangle 4">
            <a:extLst>
              <a:ext uri="{FF2B5EF4-FFF2-40B4-BE49-F238E27FC236}">
                <a16:creationId xmlns:a16="http://schemas.microsoft.com/office/drawing/2014/main" id="{90B01282-A87A-4BAE-B5B8-05A6B00949A9}"/>
              </a:ext>
            </a:extLst>
          </p:cNvPr>
          <p:cNvSpPr>
            <a:spLocks noChangeArrowheads="1"/>
          </p:cNvSpPr>
          <p:nvPr/>
        </p:nvSpPr>
        <p:spPr bwMode="auto">
          <a:xfrm>
            <a:off x="1504950" y="3429000"/>
            <a:ext cx="7029450" cy="9906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Mahd, Soluong*Dongia AS ‘Tong Tien' </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FROM [Chi Tiet Hoa Don]</a:t>
            </a:r>
          </a:p>
        </p:txBody>
      </p:sp>
      <p:sp>
        <p:nvSpPr>
          <p:cNvPr id="235525" name="Text Box 5">
            <a:extLst>
              <a:ext uri="{FF2B5EF4-FFF2-40B4-BE49-F238E27FC236}">
                <a16:creationId xmlns:a16="http://schemas.microsoft.com/office/drawing/2014/main" id="{FD5AEADA-9871-4CDA-909E-94E49828F7DC}"/>
              </a:ext>
            </a:extLst>
          </p:cNvPr>
          <p:cNvSpPr txBox="1">
            <a:spLocks noChangeArrowheads="1"/>
          </p:cNvSpPr>
          <p:nvPr/>
        </p:nvSpPr>
        <p:spPr bwMode="auto">
          <a:xfrm>
            <a:off x="1614488" y="2870200"/>
            <a:ext cx="1493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Example</a:t>
            </a:r>
            <a:endParaRPr lang="en-US" altLang="en-US" sz="2400">
              <a:solidFill>
                <a:schemeClr val="tx2"/>
              </a:solidFill>
              <a:latin typeface="Georgia" panose="02040502050405020303" pitchFamily="18" charset="0"/>
            </a:endParaRPr>
          </a:p>
        </p:txBody>
      </p:sp>
      <p:sp>
        <p:nvSpPr>
          <p:cNvPr id="235527" name="Rectangle 7">
            <a:extLst>
              <a:ext uri="{FF2B5EF4-FFF2-40B4-BE49-F238E27FC236}">
                <a16:creationId xmlns:a16="http://schemas.microsoft.com/office/drawing/2014/main" id="{4922BEC3-03A7-424D-93E0-ACF5EDA7AD73}"/>
              </a:ext>
            </a:extLst>
          </p:cNvPr>
          <p:cNvSpPr>
            <a:spLocks noGrp="1" noChangeArrowheads="1"/>
          </p:cNvSpPr>
          <p:nvPr>
            <p:ph type="title"/>
          </p:nvPr>
        </p:nvSpPr>
        <p:spPr>
          <a:xfrm>
            <a:off x="1143000" y="914400"/>
            <a:ext cx="7793038" cy="762000"/>
          </a:xfrm>
        </p:spPr>
        <p:txBody>
          <a:bodyPr/>
          <a:lstStyle/>
          <a:p>
            <a:pPr eaLnBrk="1" hangingPunct="1">
              <a:defRPr/>
            </a:pPr>
            <a:r>
              <a:rPr lang="en-US">
                <a:solidFill>
                  <a:srgbClr val="CC0000"/>
                </a:solidFill>
              </a:rPr>
              <a:t>Truy vấn đơn giản</a:t>
            </a:r>
          </a:p>
        </p:txBody>
      </p:sp>
      <p:sp>
        <p:nvSpPr>
          <p:cNvPr id="96262" name="Footer Placeholder 1">
            <a:extLst>
              <a:ext uri="{FF2B5EF4-FFF2-40B4-BE49-F238E27FC236}">
                <a16:creationId xmlns:a16="http://schemas.microsoft.com/office/drawing/2014/main" id="{0D252D6E-ED0A-4078-8521-85D9C6BAC05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5523">
                                            <p:txEl>
                                              <p:pRg st="0" end="0"/>
                                            </p:txEl>
                                          </p:spTgt>
                                        </p:tgtEl>
                                        <p:attrNameLst>
                                          <p:attrName>style.visibility</p:attrName>
                                        </p:attrNameLst>
                                      </p:cBhvr>
                                      <p:to>
                                        <p:strVal val="visible"/>
                                      </p:to>
                                    </p:set>
                                    <p:anim calcmode="lin" valueType="num">
                                      <p:cBhvr additive="base">
                                        <p:cTn id="7" dur="500" fill="hold"/>
                                        <p:tgtEl>
                                          <p:spTgt spid="235523">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5523">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5525"/>
                                        </p:tgtEl>
                                        <p:attrNameLst>
                                          <p:attrName>style.visibility</p:attrName>
                                        </p:attrNameLst>
                                      </p:cBhvr>
                                      <p:to>
                                        <p:strVal val="visible"/>
                                      </p:to>
                                    </p:set>
                                    <p:anim calcmode="lin" valueType="num">
                                      <p:cBhvr additive="base">
                                        <p:cTn id="13" dur="500" fill="hold"/>
                                        <p:tgtEl>
                                          <p:spTgt spid="235525"/>
                                        </p:tgtEl>
                                        <p:attrNameLst>
                                          <p:attrName>ppt_x</p:attrName>
                                        </p:attrNameLst>
                                      </p:cBhvr>
                                      <p:tavLst>
                                        <p:tav tm="0">
                                          <p:val>
                                            <p:strVal val="0-#ppt_w/2"/>
                                          </p:val>
                                        </p:tav>
                                        <p:tav tm="100000">
                                          <p:val>
                                            <p:strVal val="#ppt_x"/>
                                          </p:val>
                                        </p:tav>
                                      </p:tavLst>
                                    </p:anim>
                                    <p:anim calcmode="lin" valueType="num">
                                      <p:cBhvr additive="base">
                                        <p:cTn id="14" dur="500" fill="hold"/>
                                        <p:tgtEl>
                                          <p:spTgt spid="235525"/>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35524"/>
                                        </p:tgtEl>
                                        <p:attrNameLst>
                                          <p:attrName>style.visibility</p:attrName>
                                        </p:attrNameLst>
                                      </p:cBhvr>
                                      <p:to>
                                        <p:strVal val="visible"/>
                                      </p:to>
                                    </p:set>
                                    <p:animEffect transition="in" filter="dissolve">
                                      <p:cBhvr>
                                        <p:cTn id="19" dur="500"/>
                                        <p:tgtEl>
                                          <p:spTgt spid="2355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23" grpId="0" build="p" autoUpdateAnimBg="0"/>
      <p:bldP spid="235524" grpId="0" animBg="1" autoUpdateAnimBg="0"/>
      <p:bldP spid="235525" grpId="0" autoUpdateAnimBg="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7" name="Rectangle 3">
            <a:extLst>
              <a:ext uri="{FF2B5EF4-FFF2-40B4-BE49-F238E27FC236}">
                <a16:creationId xmlns:a16="http://schemas.microsoft.com/office/drawing/2014/main" id="{BB301E57-29C0-4B89-9A4B-EF40B212CBC5}"/>
              </a:ext>
            </a:extLst>
          </p:cNvPr>
          <p:cNvSpPr>
            <a:spLocks noChangeArrowheads="1"/>
          </p:cNvSpPr>
          <p:nvPr/>
        </p:nvSpPr>
        <p:spPr bwMode="auto">
          <a:xfrm>
            <a:off x="1198563" y="213360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Char char="n"/>
            </a:pPr>
            <a:r>
              <a:rPr lang="en-GB" altLang="en-US" sz="2800">
                <a:solidFill>
                  <a:srgbClr val="000000"/>
                </a:solidFill>
                <a:cs typeface="Times New Roman" panose="02020603050405020304" pitchFamily="18" charset="0"/>
              </a:rPr>
              <a:t>Loại bỏ những dòng trùng nhau</a:t>
            </a:r>
          </a:p>
        </p:txBody>
      </p:sp>
      <p:sp>
        <p:nvSpPr>
          <p:cNvPr id="236548" name="Text Box 4">
            <a:extLst>
              <a:ext uri="{FF2B5EF4-FFF2-40B4-BE49-F238E27FC236}">
                <a16:creationId xmlns:a16="http://schemas.microsoft.com/office/drawing/2014/main" id="{D771E693-89D9-4F51-ACC5-B135986C057C}"/>
              </a:ext>
            </a:extLst>
          </p:cNvPr>
          <p:cNvSpPr txBox="1">
            <a:spLocks noChangeArrowheads="1"/>
          </p:cNvSpPr>
          <p:nvPr/>
        </p:nvSpPr>
        <p:spPr bwMode="auto">
          <a:xfrm>
            <a:off x="1295400" y="2667000"/>
            <a:ext cx="13382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Syntax</a:t>
            </a:r>
            <a:r>
              <a:rPr lang="en-US" altLang="en-US" sz="2400">
                <a:solidFill>
                  <a:schemeClr val="tx2"/>
                </a:solidFill>
                <a:latin typeface="Tahoma" panose="020B0604030504040204" pitchFamily="34" charset="0"/>
                <a:cs typeface="Courier New" panose="02070309020205020404" pitchFamily="49" charset="0"/>
              </a:rPr>
              <a:t> </a:t>
            </a:r>
            <a:endParaRPr lang="en-US" altLang="en-US" sz="2400">
              <a:solidFill>
                <a:schemeClr val="tx2"/>
              </a:solidFill>
              <a:latin typeface="Georgia" panose="02040502050405020303" pitchFamily="18" charset="0"/>
            </a:endParaRPr>
          </a:p>
        </p:txBody>
      </p:sp>
      <p:sp>
        <p:nvSpPr>
          <p:cNvPr id="236549" name="Text Box 5">
            <a:extLst>
              <a:ext uri="{FF2B5EF4-FFF2-40B4-BE49-F238E27FC236}">
                <a16:creationId xmlns:a16="http://schemas.microsoft.com/office/drawing/2014/main" id="{676905E3-9751-4E55-A34E-0E3D24E8EFD9}"/>
              </a:ext>
            </a:extLst>
          </p:cNvPr>
          <p:cNvSpPr txBox="1">
            <a:spLocks noChangeArrowheads="1"/>
          </p:cNvSpPr>
          <p:nvPr/>
        </p:nvSpPr>
        <p:spPr bwMode="auto">
          <a:xfrm>
            <a:off x="1295400" y="3352800"/>
            <a:ext cx="4325938" cy="8953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en-US" sz="2400">
                <a:solidFill>
                  <a:srgbClr val="C60000"/>
                </a:solidFill>
                <a:cs typeface="Times New Roman" panose="02020603050405020304" pitchFamily="18" charset="0"/>
              </a:rPr>
              <a:t>SELECT DISTINCT &lt;column1&gt; </a:t>
            </a:r>
          </a:p>
          <a:p>
            <a:pPr eaLnBrk="1" hangingPunct="1">
              <a:buClr>
                <a:schemeClr val="folHlink"/>
              </a:buClr>
              <a:buSzPct val="60000"/>
              <a:buFont typeface="Wingdings" panose="05000000000000000000" pitchFamily="2" charset="2"/>
              <a:buNone/>
            </a:pPr>
            <a:r>
              <a:rPr lang="en-US" altLang="en-US" sz="2400">
                <a:solidFill>
                  <a:srgbClr val="C60000"/>
                </a:solidFill>
                <a:cs typeface="Times New Roman" panose="02020603050405020304" pitchFamily="18" charset="0"/>
              </a:rPr>
              <a:t>FROM &lt;tablename&gt;</a:t>
            </a:r>
          </a:p>
        </p:txBody>
      </p:sp>
      <p:sp>
        <p:nvSpPr>
          <p:cNvPr id="236550" name="Rectangle 6">
            <a:extLst>
              <a:ext uri="{FF2B5EF4-FFF2-40B4-BE49-F238E27FC236}">
                <a16:creationId xmlns:a16="http://schemas.microsoft.com/office/drawing/2014/main" id="{4DCB589F-5611-4A61-991C-EE4934054453}"/>
              </a:ext>
            </a:extLst>
          </p:cNvPr>
          <p:cNvSpPr>
            <a:spLocks noChangeArrowheads="1"/>
          </p:cNvSpPr>
          <p:nvPr/>
        </p:nvSpPr>
        <p:spPr bwMode="auto">
          <a:xfrm>
            <a:off x="1295400" y="5257800"/>
            <a:ext cx="4346575" cy="9144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DISTINCT Makh</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FROM [hoa don]</a:t>
            </a:r>
          </a:p>
        </p:txBody>
      </p:sp>
      <p:sp>
        <p:nvSpPr>
          <p:cNvPr id="236551" name="Text Box 7">
            <a:extLst>
              <a:ext uri="{FF2B5EF4-FFF2-40B4-BE49-F238E27FC236}">
                <a16:creationId xmlns:a16="http://schemas.microsoft.com/office/drawing/2014/main" id="{AB26FF1D-501D-4D59-8DC4-7F5DED547C58}"/>
              </a:ext>
            </a:extLst>
          </p:cNvPr>
          <p:cNvSpPr txBox="1">
            <a:spLocks noChangeArrowheads="1"/>
          </p:cNvSpPr>
          <p:nvPr/>
        </p:nvSpPr>
        <p:spPr bwMode="auto">
          <a:xfrm>
            <a:off x="1295400" y="4572000"/>
            <a:ext cx="149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Example</a:t>
            </a:r>
            <a:endParaRPr lang="en-US" altLang="en-US" sz="2400">
              <a:solidFill>
                <a:schemeClr val="tx2"/>
              </a:solidFill>
              <a:latin typeface="Georgia" panose="02040502050405020303" pitchFamily="18" charset="0"/>
            </a:endParaRPr>
          </a:p>
        </p:txBody>
      </p:sp>
      <p:sp>
        <p:nvSpPr>
          <p:cNvPr id="236553" name="Rectangle 9">
            <a:extLst>
              <a:ext uri="{FF2B5EF4-FFF2-40B4-BE49-F238E27FC236}">
                <a16:creationId xmlns:a16="http://schemas.microsoft.com/office/drawing/2014/main" id="{F86299D4-947F-4526-861B-60EF47A36914}"/>
              </a:ext>
            </a:extLst>
          </p:cNvPr>
          <p:cNvSpPr>
            <a:spLocks noGrp="1" noChangeArrowheads="1"/>
          </p:cNvSpPr>
          <p:nvPr>
            <p:ph type="title"/>
          </p:nvPr>
        </p:nvSpPr>
        <p:spPr>
          <a:xfrm>
            <a:off x="1143000" y="914400"/>
            <a:ext cx="7793038" cy="762000"/>
          </a:xfrm>
        </p:spPr>
        <p:txBody>
          <a:bodyPr/>
          <a:lstStyle/>
          <a:p>
            <a:pPr eaLnBrk="1" hangingPunct="1">
              <a:defRPr/>
            </a:pPr>
            <a:r>
              <a:rPr lang="en-US">
                <a:solidFill>
                  <a:srgbClr val="CC0000"/>
                </a:solidFill>
              </a:rPr>
              <a:t>Truy vấn đơn giản</a:t>
            </a:r>
          </a:p>
        </p:txBody>
      </p:sp>
      <p:graphicFrame>
        <p:nvGraphicFramePr>
          <p:cNvPr id="236554" name="Group 10">
            <a:extLst>
              <a:ext uri="{FF2B5EF4-FFF2-40B4-BE49-F238E27FC236}">
                <a16:creationId xmlns:a16="http://schemas.microsoft.com/office/drawing/2014/main" id="{BA51EA01-6B70-49FE-A574-4735BF09DA33}"/>
              </a:ext>
            </a:extLst>
          </p:cNvPr>
          <p:cNvGraphicFramePr>
            <a:graphicFrameLocks noGrp="1"/>
          </p:cNvGraphicFramePr>
          <p:nvPr/>
        </p:nvGraphicFramePr>
        <p:xfrm>
          <a:off x="6096000" y="3352800"/>
          <a:ext cx="1981200" cy="1466851"/>
        </p:xfrm>
        <a:graphic>
          <a:graphicData uri="http://schemas.openxmlformats.org/drawingml/2006/table">
            <a:tbl>
              <a:tblPr/>
              <a:tblGrid>
                <a:gridCol w="1981200">
                  <a:extLst>
                    <a:ext uri="{9D8B030D-6E8A-4147-A177-3AD203B41FA5}">
                      <a16:colId xmlns:a16="http://schemas.microsoft.com/office/drawing/2014/main" val="20000"/>
                    </a:ext>
                  </a:extLst>
                </a:gridCol>
              </a:tblGrid>
              <a:tr h="36571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rPr>
                        <a:t>diadiem</a:t>
                      </a:r>
                      <a:endParaRPr kumimoji="0" lang="en-US" altLang="zh-CN" sz="18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endParaRPr>
                    </a:p>
                  </a:txBody>
                  <a:tcPr marT="45698" marB="456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0"/>
                  </a:ext>
                </a:extLst>
              </a:tr>
              <a:tr h="369703">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rPr>
                        <a:t>TP HCM</a:t>
                      </a:r>
                    </a:p>
                  </a:txBody>
                  <a:tcPr marT="45698" marB="456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1"/>
                  </a:ext>
                </a:extLst>
              </a:tr>
              <a:tr h="36571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rPr>
                        <a:t>HA NOI</a:t>
                      </a:r>
                    </a:p>
                  </a:txBody>
                  <a:tcPr marT="45698" marB="456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2"/>
                  </a:ext>
                </a:extLst>
              </a:tr>
              <a:tr h="365716">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outerShdw blurRad="38100" dist="38100" dir="2700000" algn="tl">
                              <a:srgbClr val="FFFFFF"/>
                            </a:outerShdw>
                          </a:effectLst>
                          <a:latin typeface="Arial" pitchFamily="34" charset="0"/>
                          <a:ea typeface="宋体" pitchFamily="2" charset="-122"/>
                        </a:rPr>
                        <a:t>TP HCM</a:t>
                      </a:r>
                    </a:p>
                  </a:txBody>
                  <a:tcPr marT="45698" marB="45698"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FFFFCC"/>
                    </a:solidFill>
                  </a:tcPr>
                </a:tc>
                <a:extLst>
                  <a:ext uri="{0D108BD9-81ED-4DB2-BD59-A6C34878D82A}">
                    <a16:rowId xmlns:a16="http://schemas.microsoft.com/office/drawing/2014/main" val="10003"/>
                  </a:ext>
                </a:extLst>
              </a:tr>
            </a:tbl>
          </a:graphicData>
        </a:graphic>
      </p:graphicFrame>
      <p:graphicFrame>
        <p:nvGraphicFramePr>
          <p:cNvPr id="236566" name="Group 22">
            <a:extLst>
              <a:ext uri="{FF2B5EF4-FFF2-40B4-BE49-F238E27FC236}">
                <a16:creationId xmlns:a16="http://schemas.microsoft.com/office/drawing/2014/main" id="{18312524-1EAB-4464-B954-9324998A186E}"/>
              </a:ext>
            </a:extLst>
          </p:cNvPr>
          <p:cNvGraphicFramePr>
            <a:graphicFrameLocks noGrp="1"/>
          </p:cNvGraphicFramePr>
          <p:nvPr/>
        </p:nvGraphicFramePr>
        <p:xfrm>
          <a:off x="6248400" y="5762625"/>
          <a:ext cx="1752600" cy="1096974"/>
        </p:xfrm>
        <a:graphic>
          <a:graphicData uri="http://schemas.openxmlformats.org/drawingml/2006/table">
            <a:tbl>
              <a:tblPr/>
              <a:tblGrid>
                <a:gridCol w="1752600">
                  <a:extLst>
                    <a:ext uri="{9D8B030D-6E8A-4147-A177-3AD203B41FA5}">
                      <a16:colId xmlns:a16="http://schemas.microsoft.com/office/drawing/2014/main" val="20000"/>
                    </a:ext>
                  </a:extLst>
                </a:gridCol>
              </a:tblGrid>
              <a:tr h="36565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rgbClr val="000000"/>
                          </a:solidFill>
                          <a:effectLst>
                            <a:outerShdw blurRad="38100" dist="38100" dir="2700000" algn="tl">
                              <a:srgbClr val="FFFFFF"/>
                            </a:outerShdw>
                          </a:effectLst>
                          <a:latin typeface="Arial" pitchFamily="34" charset="0"/>
                          <a:ea typeface="宋体" pitchFamily="2" charset="-122"/>
                        </a:rPr>
                        <a:t>diadiem</a:t>
                      </a:r>
                      <a:endParaRPr kumimoji="0" lang="en-US" altLang="zh-CN" sz="1800" b="0" i="0" u="none" strike="noStrike" cap="none" normalizeH="0" baseline="0">
                        <a:ln>
                          <a:noFill/>
                        </a:ln>
                        <a:solidFill>
                          <a:srgbClr val="000000"/>
                        </a:solidFill>
                        <a:effectLst>
                          <a:outerShdw blurRad="38100" dist="38100" dir="2700000" algn="tl">
                            <a:srgbClr val="FFFFFF"/>
                          </a:outerShdw>
                        </a:effectLst>
                        <a:latin typeface="Arial" pitchFamily="34" charset="0"/>
                        <a:ea typeface="宋体" pitchFamily="2" charset="-122"/>
                      </a:endParaRPr>
                    </a:p>
                  </a:txBody>
                  <a:tcPr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FFFF"/>
                    </a:solidFill>
                  </a:tcPr>
                </a:tc>
                <a:extLst>
                  <a:ext uri="{0D108BD9-81ED-4DB2-BD59-A6C34878D82A}">
                    <a16:rowId xmlns:a16="http://schemas.microsoft.com/office/drawing/2014/main" val="10000"/>
                  </a:ext>
                </a:extLst>
              </a:tr>
              <a:tr h="36565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outerShdw blurRad="38100" dist="38100" dir="2700000" algn="tl">
                              <a:srgbClr val="FFFFFF"/>
                            </a:outerShdw>
                          </a:effectLst>
                          <a:latin typeface="Arial" pitchFamily="34" charset="0"/>
                          <a:ea typeface="宋体" pitchFamily="2" charset="-122"/>
                        </a:rPr>
                        <a:t>TP HCM</a:t>
                      </a:r>
                    </a:p>
                  </a:txBody>
                  <a:tcPr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FFFF"/>
                    </a:solidFill>
                  </a:tcPr>
                </a:tc>
                <a:extLst>
                  <a:ext uri="{0D108BD9-81ED-4DB2-BD59-A6C34878D82A}">
                    <a16:rowId xmlns:a16="http://schemas.microsoft.com/office/drawing/2014/main" val="10001"/>
                  </a:ext>
                </a:extLst>
              </a:tr>
              <a:tr h="365654">
                <a:tc>
                  <a:txBody>
                    <a:bodyPr/>
                    <a:lstStyle/>
                    <a:p>
                      <a:pPr marL="342900" marR="0" lvl="0" indent="-34290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rgbClr val="000000"/>
                          </a:solidFill>
                          <a:effectLst>
                            <a:outerShdw blurRad="38100" dist="38100" dir="2700000" algn="tl">
                              <a:srgbClr val="FFFFFF"/>
                            </a:outerShdw>
                          </a:effectLst>
                          <a:latin typeface="Arial" pitchFamily="34" charset="0"/>
                          <a:ea typeface="宋体" pitchFamily="2" charset="-122"/>
                        </a:rPr>
                        <a:t>HA NOI</a:t>
                      </a:r>
                    </a:p>
                  </a:txBody>
                  <a:tcPr marT="45669" marB="45669" horzOverflow="overflow">
                    <a:lnL w="12700" cap="flat" cmpd="sng" algn="ctr">
                      <a:solidFill>
                        <a:schemeClr val="tx1"/>
                      </a:solidFill>
                      <a:prstDash val="solid"/>
                      <a:round/>
                      <a:headEnd type="none" w="sm" len="sm"/>
                      <a:tailEnd type="none" w="sm" len="sm"/>
                    </a:lnL>
                    <a:lnR w="12700" cap="flat" cmpd="sng" algn="ctr">
                      <a:solidFill>
                        <a:schemeClr val="tx1"/>
                      </a:solidFill>
                      <a:prstDash val="solid"/>
                      <a:round/>
                      <a:headEnd type="none" w="sm" len="sm"/>
                      <a:tailEnd type="none" w="sm" len="sm"/>
                    </a:lnR>
                    <a:lnT w="12700" cap="flat" cmpd="sng" algn="ctr">
                      <a:solidFill>
                        <a:schemeClr val="tx1"/>
                      </a:solidFill>
                      <a:prstDash val="solid"/>
                      <a:round/>
                      <a:headEnd type="none" w="sm" len="sm"/>
                      <a:tailEnd type="none" w="sm" len="sm"/>
                    </a:lnT>
                    <a:lnB w="12700" cap="flat" cmpd="sng" algn="ctr">
                      <a:solidFill>
                        <a:schemeClr val="tx1"/>
                      </a:solidFill>
                      <a:prstDash val="solid"/>
                      <a:round/>
                      <a:headEnd type="none" w="sm" len="sm"/>
                      <a:tailEnd type="none" w="sm" len="sm"/>
                    </a:lnB>
                    <a:lnTlToBr>
                      <a:noFill/>
                    </a:lnTlToBr>
                    <a:lnBlToTr>
                      <a:noFill/>
                    </a:lnBlToTr>
                    <a:solidFill>
                      <a:srgbClr val="CCFFFF"/>
                    </a:solidFill>
                  </a:tcPr>
                </a:tc>
                <a:extLst>
                  <a:ext uri="{0D108BD9-81ED-4DB2-BD59-A6C34878D82A}">
                    <a16:rowId xmlns:a16="http://schemas.microsoft.com/office/drawing/2014/main" val="10002"/>
                  </a:ext>
                </a:extLst>
              </a:tr>
            </a:tbl>
          </a:graphicData>
        </a:graphic>
      </p:graphicFrame>
      <p:sp>
        <p:nvSpPr>
          <p:cNvPr id="236576" name="Rectangle 32">
            <a:extLst>
              <a:ext uri="{FF2B5EF4-FFF2-40B4-BE49-F238E27FC236}">
                <a16:creationId xmlns:a16="http://schemas.microsoft.com/office/drawing/2014/main" id="{86419D24-112D-4DC7-BB95-CBD10E95DEA6}"/>
              </a:ext>
            </a:extLst>
          </p:cNvPr>
          <p:cNvSpPr>
            <a:spLocks noChangeArrowheads="1"/>
          </p:cNvSpPr>
          <p:nvPr/>
        </p:nvSpPr>
        <p:spPr bwMode="auto">
          <a:xfrm>
            <a:off x="5791200" y="2667000"/>
            <a:ext cx="30480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800">
                <a:solidFill>
                  <a:srgbClr val="000000"/>
                </a:solidFill>
              </a:rPr>
              <a:t>SELECT	diadiem</a:t>
            </a:r>
          </a:p>
          <a:p>
            <a:pPr>
              <a:spcBef>
                <a:spcPct val="0"/>
              </a:spcBef>
              <a:buFontTx/>
              <a:buNone/>
            </a:pPr>
            <a:r>
              <a:rPr lang="en-US" altLang="en-US" sz="1800">
                <a:solidFill>
                  <a:srgbClr val="000000"/>
                </a:solidFill>
              </a:rPr>
              <a:t>FROM	DIADIEM_PHG</a:t>
            </a:r>
          </a:p>
        </p:txBody>
      </p:sp>
      <p:sp>
        <p:nvSpPr>
          <p:cNvPr id="236577" name="Rectangle 33">
            <a:extLst>
              <a:ext uri="{FF2B5EF4-FFF2-40B4-BE49-F238E27FC236}">
                <a16:creationId xmlns:a16="http://schemas.microsoft.com/office/drawing/2014/main" id="{5F88219D-2FDD-4404-B746-20C14C2C3EE6}"/>
              </a:ext>
            </a:extLst>
          </p:cNvPr>
          <p:cNvSpPr>
            <a:spLocks noChangeArrowheads="1"/>
          </p:cNvSpPr>
          <p:nvPr/>
        </p:nvSpPr>
        <p:spPr bwMode="auto">
          <a:xfrm>
            <a:off x="5943600" y="5105400"/>
            <a:ext cx="2819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lgn="ctr">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solidFill>
                  <a:srgbClr val="000000"/>
                </a:solidFill>
              </a:rPr>
              <a:t>SELECT	</a:t>
            </a:r>
            <a:r>
              <a:rPr lang="en-US" altLang="en-US" sz="1400">
                <a:solidFill>
                  <a:srgbClr val="990000"/>
                </a:solidFill>
              </a:rPr>
              <a:t>DISTINCT</a:t>
            </a:r>
            <a:r>
              <a:rPr lang="en-US" altLang="en-US" sz="1400">
                <a:solidFill>
                  <a:srgbClr val="000000"/>
                </a:solidFill>
              </a:rPr>
              <a:t> diadiem</a:t>
            </a:r>
          </a:p>
          <a:p>
            <a:pPr>
              <a:spcBef>
                <a:spcPct val="0"/>
              </a:spcBef>
              <a:buFontTx/>
              <a:buNone/>
            </a:pPr>
            <a:r>
              <a:rPr lang="en-US" altLang="en-US" sz="1400">
                <a:solidFill>
                  <a:srgbClr val="000000"/>
                </a:solidFill>
              </a:rPr>
              <a:t>FROM	DIADIEM_PHG</a:t>
            </a:r>
          </a:p>
        </p:txBody>
      </p:sp>
      <p:sp>
        <p:nvSpPr>
          <p:cNvPr id="97312" name="Footer Placeholder 1">
            <a:extLst>
              <a:ext uri="{FF2B5EF4-FFF2-40B4-BE49-F238E27FC236}">
                <a16:creationId xmlns:a16="http://schemas.microsoft.com/office/drawing/2014/main" id="{66B55489-AF58-4EB7-88A5-AA478B6BB402}"/>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6547">
                                            <p:txEl>
                                              <p:pRg st="0" end="0"/>
                                            </p:txEl>
                                          </p:spTgt>
                                        </p:tgtEl>
                                        <p:attrNameLst>
                                          <p:attrName>style.visibility</p:attrName>
                                        </p:attrNameLst>
                                      </p:cBhvr>
                                      <p:to>
                                        <p:strVal val="visible"/>
                                      </p:to>
                                    </p:set>
                                    <p:anim calcmode="lin" valueType="num">
                                      <p:cBhvr additive="base">
                                        <p:cTn id="7" dur="500" fill="hold"/>
                                        <p:tgtEl>
                                          <p:spTgt spid="23654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654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6548"/>
                                        </p:tgtEl>
                                        <p:attrNameLst>
                                          <p:attrName>style.visibility</p:attrName>
                                        </p:attrNameLst>
                                      </p:cBhvr>
                                      <p:to>
                                        <p:strVal val="visible"/>
                                      </p:to>
                                    </p:set>
                                    <p:anim calcmode="lin" valueType="num">
                                      <p:cBhvr additive="base">
                                        <p:cTn id="13" dur="500" fill="hold"/>
                                        <p:tgtEl>
                                          <p:spTgt spid="236548"/>
                                        </p:tgtEl>
                                        <p:attrNameLst>
                                          <p:attrName>ppt_x</p:attrName>
                                        </p:attrNameLst>
                                      </p:cBhvr>
                                      <p:tavLst>
                                        <p:tav tm="0">
                                          <p:val>
                                            <p:strVal val="0-#ppt_w/2"/>
                                          </p:val>
                                        </p:tav>
                                        <p:tav tm="100000">
                                          <p:val>
                                            <p:strVal val="#ppt_x"/>
                                          </p:val>
                                        </p:tav>
                                      </p:tavLst>
                                    </p:anim>
                                    <p:anim calcmode="lin" valueType="num">
                                      <p:cBhvr additive="base">
                                        <p:cTn id="14" dur="500" fill="hold"/>
                                        <p:tgtEl>
                                          <p:spTgt spid="236548"/>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36549"/>
                                        </p:tgtEl>
                                        <p:attrNameLst>
                                          <p:attrName>style.visibility</p:attrName>
                                        </p:attrNameLst>
                                      </p:cBhvr>
                                      <p:to>
                                        <p:strVal val="visible"/>
                                      </p:to>
                                    </p:set>
                                    <p:animEffect transition="in" filter="dissolve">
                                      <p:cBhvr>
                                        <p:cTn id="19" dur="500"/>
                                        <p:tgtEl>
                                          <p:spTgt spid="236549"/>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36551"/>
                                        </p:tgtEl>
                                        <p:attrNameLst>
                                          <p:attrName>style.visibility</p:attrName>
                                        </p:attrNameLst>
                                      </p:cBhvr>
                                      <p:to>
                                        <p:strVal val="visible"/>
                                      </p:to>
                                    </p:set>
                                    <p:anim calcmode="lin" valueType="num">
                                      <p:cBhvr additive="base">
                                        <p:cTn id="24" dur="500" fill="hold"/>
                                        <p:tgtEl>
                                          <p:spTgt spid="236551"/>
                                        </p:tgtEl>
                                        <p:attrNameLst>
                                          <p:attrName>ppt_x</p:attrName>
                                        </p:attrNameLst>
                                      </p:cBhvr>
                                      <p:tavLst>
                                        <p:tav tm="0">
                                          <p:val>
                                            <p:strVal val="0-#ppt_w/2"/>
                                          </p:val>
                                        </p:tav>
                                        <p:tav tm="100000">
                                          <p:val>
                                            <p:strVal val="#ppt_x"/>
                                          </p:val>
                                        </p:tav>
                                      </p:tavLst>
                                    </p:anim>
                                    <p:anim calcmode="lin" valueType="num">
                                      <p:cBhvr additive="base">
                                        <p:cTn id="25" dur="500" fill="hold"/>
                                        <p:tgtEl>
                                          <p:spTgt spid="236551"/>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6550"/>
                                        </p:tgtEl>
                                        <p:attrNameLst>
                                          <p:attrName>style.visibility</p:attrName>
                                        </p:attrNameLst>
                                      </p:cBhvr>
                                      <p:to>
                                        <p:strVal val="visible"/>
                                      </p:to>
                                    </p:set>
                                    <p:animEffect transition="in" filter="dissolve">
                                      <p:cBhvr>
                                        <p:cTn id="30" dur="500"/>
                                        <p:tgtEl>
                                          <p:spTgt spid="236550"/>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3" presetClass="entr" presetSubtype="10" fill="hold" grpId="0" nodeType="clickEffect">
                                  <p:stCondLst>
                                    <p:cond delay="0"/>
                                  </p:stCondLst>
                                  <p:childTnLst>
                                    <p:set>
                                      <p:cBhvr>
                                        <p:cTn id="34" dur="1" fill="hold">
                                          <p:stCondLst>
                                            <p:cond delay="0"/>
                                          </p:stCondLst>
                                        </p:cTn>
                                        <p:tgtEl>
                                          <p:spTgt spid="236576"/>
                                        </p:tgtEl>
                                        <p:attrNameLst>
                                          <p:attrName>style.visibility</p:attrName>
                                        </p:attrNameLst>
                                      </p:cBhvr>
                                      <p:to>
                                        <p:strVal val="visible"/>
                                      </p:to>
                                    </p:set>
                                    <p:animEffect transition="in" filter="blinds(horizontal)">
                                      <p:cBhvr>
                                        <p:cTn id="35" dur="500"/>
                                        <p:tgtEl>
                                          <p:spTgt spid="236576"/>
                                        </p:tgtEl>
                                      </p:cBhvr>
                                    </p:animEffect>
                                  </p:childTnLst>
                                </p:cTn>
                              </p:par>
                            </p:childTnLst>
                          </p:cTn>
                        </p:par>
                        <p:par>
                          <p:cTn id="36" fill="hold" nodeType="afterGroup">
                            <p:stCondLst>
                              <p:cond delay="500"/>
                            </p:stCondLst>
                            <p:childTnLst>
                              <p:par>
                                <p:cTn id="37" presetID="3" presetClass="entr" presetSubtype="10" fill="hold" nodeType="afterEffect">
                                  <p:stCondLst>
                                    <p:cond delay="0"/>
                                  </p:stCondLst>
                                  <p:childTnLst>
                                    <p:set>
                                      <p:cBhvr>
                                        <p:cTn id="38" dur="1" fill="hold">
                                          <p:stCondLst>
                                            <p:cond delay="0"/>
                                          </p:stCondLst>
                                        </p:cTn>
                                        <p:tgtEl>
                                          <p:spTgt spid="236554"/>
                                        </p:tgtEl>
                                        <p:attrNameLst>
                                          <p:attrName>style.visibility</p:attrName>
                                        </p:attrNameLst>
                                      </p:cBhvr>
                                      <p:to>
                                        <p:strVal val="visible"/>
                                      </p:to>
                                    </p:set>
                                    <p:animEffect transition="in" filter="blinds(horizontal)">
                                      <p:cBhvr>
                                        <p:cTn id="39" dur="500"/>
                                        <p:tgtEl>
                                          <p:spTgt spid="236554"/>
                                        </p:tgtEl>
                                      </p:cBhvr>
                                    </p:animEffect>
                                  </p:childTnLst>
                                </p:cTn>
                              </p:par>
                            </p:childTnLst>
                          </p:cTn>
                        </p:par>
                      </p:childTnLst>
                    </p:cTn>
                  </p:par>
                  <p:par>
                    <p:cTn id="40" fill="hold" nodeType="clickPar">
                      <p:stCondLst>
                        <p:cond delay="indefinite"/>
                      </p:stCondLst>
                      <p:childTnLst>
                        <p:par>
                          <p:cTn id="41" fill="hold" nodeType="withGroup">
                            <p:stCondLst>
                              <p:cond delay="0"/>
                            </p:stCondLst>
                            <p:childTnLst>
                              <p:par>
                                <p:cTn id="42" presetID="3" presetClass="entr" presetSubtype="10" fill="hold" grpId="0" nodeType="clickEffect">
                                  <p:stCondLst>
                                    <p:cond delay="0"/>
                                  </p:stCondLst>
                                  <p:childTnLst>
                                    <p:set>
                                      <p:cBhvr>
                                        <p:cTn id="43" dur="1" fill="hold">
                                          <p:stCondLst>
                                            <p:cond delay="0"/>
                                          </p:stCondLst>
                                        </p:cTn>
                                        <p:tgtEl>
                                          <p:spTgt spid="236577"/>
                                        </p:tgtEl>
                                        <p:attrNameLst>
                                          <p:attrName>style.visibility</p:attrName>
                                        </p:attrNameLst>
                                      </p:cBhvr>
                                      <p:to>
                                        <p:strVal val="visible"/>
                                      </p:to>
                                    </p:set>
                                    <p:animEffect transition="in" filter="blinds(horizontal)">
                                      <p:cBhvr>
                                        <p:cTn id="44" dur="500"/>
                                        <p:tgtEl>
                                          <p:spTgt spid="236577"/>
                                        </p:tgtEl>
                                      </p:cBhvr>
                                    </p:animEffect>
                                  </p:childTnLst>
                                </p:cTn>
                              </p:par>
                            </p:childTnLst>
                          </p:cTn>
                        </p:par>
                        <p:par>
                          <p:cTn id="45" fill="hold" nodeType="afterGroup">
                            <p:stCondLst>
                              <p:cond delay="500"/>
                            </p:stCondLst>
                            <p:childTnLst>
                              <p:par>
                                <p:cTn id="46" presetID="3" presetClass="entr" presetSubtype="10" fill="hold" nodeType="afterEffect">
                                  <p:stCondLst>
                                    <p:cond delay="0"/>
                                  </p:stCondLst>
                                  <p:childTnLst>
                                    <p:set>
                                      <p:cBhvr>
                                        <p:cTn id="47" dur="1" fill="hold">
                                          <p:stCondLst>
                                            <p:cond delay="0"/>
                                          </p:stCondLst>
                                        </p:cTn>
                                        <p:tgtEl>
                                          <p:spTgt spid="236566"/>
                                        </p:tgtEl>
                                        <p:attrNameLst>
                                          <p:attrName>style.visibility</p:attrName>
                                        </p:attrNameLst>
                                      </p:cBhvr>
                                      <p:to>
                                        <p:strVal val="visible"/>
                                      </p:to>
                                    </p:set>
                                    <p:animEffect transition="in" filter="blinds(horizontal)">
                                      <p:cBhvr>
                                        <p:cTn id="48" dur="500"/>
                                        <p:tgtEl>
                                          <p:spTgt spid="2365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6547" grpId="0" build="p" autoUpdateAnimBg="0"/>
      <p:bldP spid="236548" grpId="0" autoUpdateAnimBg="0"/>
      <p:bldP spid="236549" grpId="0" animBg="1" autoUpdateAnimBg="0"/>
      <p:bldP spid="236550" grpId="0" animBg="1" autoUpdateAnimBg="0"/>
      <p:bldP spid="236551" grpId="0" autoUpdateAnimBg="0"/>
      <p:bldP spid="236576" grpId="0" autoUpdateAnimBg="0"/>
      <p:bldP spid="236577" grpId="0" autoUpdateAnimBg="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1" name="Rectangle 3">
            <a:extLst>
              <a:ext uri="{FF2B5EF4-FFF2-40B4-BE49-F238E27FC236}">
                <a16:creationId xmlns:a16="http://schemas.microsoft.com/office/drawing/2014/main" id="{FEAEA7E5-85CD-4724-A428-7F9ABAB7EEDF}"/>
              </a:ext>
            </a:extLst>
          </p:cNvPr>
          <p:cNvSpPr>
            <a:spLocks noChangeArrowheads="1"/>
          </p:cNvSpPr>
          <p:nvPr/>
        </p:nvSpPr>
        <p:spPr bwMode="auto">
          <a:xfrm>
            <a:off x="1143000" y="2095500"/>
            <a:ext cx="77724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rgbClr val="0000FF"/>
              </a:buClr>
              <a:buSzPct val="60000"/>
              <a:buFont typeface="Wingdings" panose="05000000000000000000" pitchFamily="2" charset="2"/>
              <a:buChar char="n"/>
            </a:pPr>
            <a:r>
              <a:rPr lang="en-US" altLang="en-US" sz="2400"/>
              <a:t>Chỉ có n hàng đầu tiên hay n% của các hàng của bảng kết quả được xuất</a:t>
            </a:r>
            <a:endParaRPr lang="en-GB" altLang="en-US" sz="2400"/>
          </a:p>
        </p:txBody>
      </p:sp>
      <p:sp>
        <p:nvSpPr>
          <p:cNvPr id="237572" name="Text Box 4">
            <a:extLst>
              <a:ext uri="{FF2B5EF4-FFF2-40B4-BE49-F238E27FC236}">
                <a16:creationId xmlns:a16="http://schemas.microsoft.com/office/drawing/2014/main" id="{B59BE816-3790-4F8E-B6C7-A99046C3C9EB}"/>
              </a:ext>
            </a:extLst>
          </p:cNvPr>
          <p:cNvSpPr txBox="1">
            <a:spLocks noChangeArrowheads="1"/>
          </p:cNvSpPr>
          <p:nvPr/>
        </p:nvSpPr>
        <p:spPr bwMode="auto">
          <a:xfrm>
            <a:off x="1617663" y="2946400"/>
            <a:ext cx="1338262"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Syntax</a:t>
            </a:r>
            <a:r>
              <a:rPr lang="en-US" altLang="en-US" sz="2400">
                <a:solidFill>
                  <a:schemeClr val="tx2"/>
                </a:solidFill>
                <a:latin typeface="Tahoma" panose="020B0604030504040204" pitchFamily="34" charset="0"/>
                <a:cs typeface="Courier New" panose="02070309020205020404" pitchFamily="49" charset="0"/>
              </a:rPr>
              <a:t> </a:t>
            </a:r>
            <a:endParaRPr lang="en-US" altLang="en-US" sz="2400">
              <a:solidFill>
                <a:schemeClr val="tx2"/>
              </a:solidFill>
              <a:latin typeface="Georgia" panose="02040502050405020303" pitchFamily="18" charset="0"/>
            </a:endParaRPr>
          </a:p>
        </p:txBody>
      </p:sp>
      <p:sp>
        <p:nvSpPr>
          <p:cNvPr id="237573" name="Text Box 5">
            <a:extLst>
              <a:ext uri="{FF2B5EF4-FFF2-40B4-BE49-F238E27FC236}">
                <a16:creationId xmlns:a16="http://schemas.microsoft.com/office/drawing/2014/main" id="{731487F0-9412-426E-85B2-A54EE827CF31}"/>
              </a:ext>
            </a:extLst>
          </p:cNvPr>
          <p:cNvSpPr txBox="1">
            <a:spLocks noChangeArrowheads="1"/>
          </p:cNvSpPr>
          <p:nvPr/>
        </p:nvSpPr>
        <p:spPr bwMode="auto">
          <a:xfrm>
            <a:off x="1524000" y="3505200"/>
            <a:ext cx="6248400" cy="895350"/>
          </a:xfrm>
          <a:prstGeom prst="rect">
            <a:avLst/>
          </a:prstGeom>
          <a:solidFill>
            <a:srgbClr val="FFFF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en-US" sz="2400">
                <a:solidFill>
                  <a:srgbClr val="C60000"/>
                </a:solidFill>
                <a:cs typeface="Times New Roman" panose="02020603050405020304" pitchFamily="18" charset="0"/>
              </a:rPr>
              <a:t>SELECT TOP n [PERCENT] &lt;column name&gt; </a:t>
            </a:r>
          </a:p>
          <a:p>
            <a:pPr eaLnBrk="1" hangingPunct="1">
              <a:buClr>
                <a:schemeClr val="folHlink"/>
              </a:buClr>
              <a:buSzPct val="60000"/>
              <a:buFont typeface="Wingdings" panose="05000000000000000000" pitchFamily="2" charset="2"/>
              <a:buNone/>
            </a:pPr>
            <a:r>
              <a:rPr lang="en-US" altLang="en-US" sz="2400">
                <a:solidFill>
                  <a:srgbClr val="C60000"/>
                </a:solidFill>
                <a:cs typeface="Times New Roman" panose="02020603050405020304" pitchFamily="18" charset="0"/>
              </a:rPr>
              <a:t>FROM &lt;tablename&gt;</a:t>
            </a:r>
          </a:p>
        </p:txBody>
      </p:sp>
      <p:sp>
        <p:nvSpPr>
          <p:cNvPr id="237574" name="Rectangle 6">
            <a:extLst>
              <a:ext uri="{FF2B5EF4-FFF2-40B4-BE49-F238E27FC236}">
                <a16:creationId xmlns:a16="http://schemas.microsoft.com/office/drawing/2014/main" id="{B2C0B9E5-B78C-4D77-8A06-FC46FBE6C2E9}"/>
              </a:ext>
            </a:extLst>
          </p:cNvPr>
          <p:cNvSpPr>
            <a:spLocks noChangeArrowheads="1"/>
          </p:cNvSpPr>
          <p:nvPr/>
        </p:nvSpPr>
        <p:spPr bwMode="auto">
          <a:xfrm>
            <a:off x="1524000" y="5029200"/>
            <a:ext cx="6248400" cy="1600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TOP 3 masp, dongia FROM [Chi tiet hoa don]</a:t>
            </a:r>
          </a:p>
          <a:p>
            <a:pPr algn="just" eaLnBrk="1" hangingPunct="1">
              <a:buClr>
                <a:schemeClr val="folHlink"/>
              </a:buClr>
              <a:buSzPct val="60000"/>
              <a:buFont typeface="Wingdings" panose="05000000000000000000" pitchFamily="2" charset="2"/>
              <a:buNone/>
            </a:pPr>
            <a:r>
              <a:rPr lang="en-US" altLang="en-US" sz="2400">
                <a:solidFill>
                  <a:srgbClr val="006699"/>
                </a:solidFill>
                <a:cs typeface="Times New Roman" panose="02020603050405020304" pitchFamily="18" charset="0"/>
              </a:rPr>
              <a:t>SELECT TOP 4 PERCENT masp FROM [san pham]</a:t>
            </a:r>
          </a:p>
        </p:txBody>
      </p:sp>
      <p:sp>
        <p:nvSpPr>
          <p:cNvPr id="237575" name="Text Box 7">
            <a:extLst>
              <a:ext uri="{FF2B5EF4-FFF2-40B4-BE49-F238E27FC236}">
                <a16:creationId xmlns:a16="http://schemas.microsoft.com/office/drawing/2014/main" id="{AD974A90-F137-4CD9-9E1A-C14C58B11CE4}"/>
              </a:ext>
            </a:extLst>
          </p:cNvPr>
          <p:cNvSpPr txBox="1">
            <a:spLocks noChangeArrowheads="1"/>
          </p:cNvSpPr>
          <p:nvPr/>
        </p:nvSpPr>
        <p:spPr bwMode="auto">
          <a:xfrm>
            <a:off x="1524000" y="4557713"/>
            <a:ext cx="20716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Examples</a:t>
            </a:r>
            <a:endParaRPr lang="en-US" altLang="en-US" sz="2400">
              <a:solidFill>
                <a:schemeClr val="tx2"/>
              </a:solidFill>
              <a:latin typeface="Georgia" panose="02040502050405020303" pitchFamily="18" charset="0"/>
            </a:endParaRPr>
          </a:p>
        </p:txBody>
      </p:sp>
      <p:sp>
        <p:nvSpPr>
          <p:cNvPr id="237577" name="Rectangle 9">
            <a:extLst>
              <a:ext uri="{FF2B5EF4-FFF2-40B4-BE49-F238E27FC236}">
                <a16:creationId xmlns:a16="http://schemas.microsoft.com/office/drawing/2014/main" id="{84747D2E-D157-4D1F-9D6F-EC74B03C9C5A}"/>
              </a:ext>
            </a:extLst>
          </p:cNvPr>
          <p:cNvSpPr>
            <a:spLocks noGrp="1" noChangeArrowheads="1"/>
          </p:cNvSpPr>
          <p:nvPr>
            <p:ph type="title"/>
          </p:nvPr>
        </p:nvSpPr>
        <p:spPr>
          <a:xfrm>
            <a:off x="1143000" y="914400"/>
            <a:ext cx="7793038" cy="762000"/>
          </a:xfrm>
        </p:spPr>
        <p:txBody>
          <a:bodyPr/>
          <a:lstStyle/>
          <a:p>
            <a:pPr eaLnBrk="1" hangingPunct="1">
              <a:defRPr/>
            </a:pPr>
            <a:r>
              <a:rPr lang="en-US">
                <a:solidFill>
                  <a:srgbClr val="CC0000"/>
                </a:solidFill>
              </a:rPr>
              <a:t>Truy vấn đơn giản</a:t>
            </a:r>
          </a:p>
        </p:txBody>
      </p:sp>
      <p:sp>
        <p:nvSpPr>
          <p:cNvPr id="98312" name="Footer Placeholder 1">
            <a:extLst>
              <a:ext uri="{FF2B5EF4-FFF2-40B4-BE49-F238E27FC236}">
                <a16:creationId xmlns:a16="http://schemas.microsoft.com/office/drawing/2014/main" id="{D4A80C3C-4DFE-4472-B7D9-8D575C31C899}"/>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7571">
                                            <p:txEl>
                                              <p:pRg st="0" end="0"/>
                                            </p:txEl>
                                          </p:spTgt>
                                        </p:tgtEl>
                                        <p:attrNameLst>
                                          <p:attrName>style.visibility</p:attrName>
                                        </p:attrNameLst>
                                      </p:cBhvr>
                                      <p:to>
                                        <p:strVal val="visible"/>
                                      </p:to>
                                    </p:set>
                                    <p:anim calcmode="lin" valueType="num">
                                      <p:cBhvr additive="base">
                                        <p:cTn id="7" dur="500" fill="hold"/>
                                        <p:tgtEl>
                                          <p:spTgt spid="2375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75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7572"/>
                                        </p:tgtEl>
                                        <p:attrNameLst>
                                          <p:attrName>style.visibility</p:attrName>
                                        </p:attrNameLst>
                                      </p:cBhvr>
                                      <p:to>
                                        <p:strVal val="visible"/>
                                      </p:to>
                                    </p:set>
                                    <p:anim calcmode="lin" valueType="num">
                                      <p:cBhvr additive="base">
                                        <p:cTn id="13" dur="500" fill="hold"/>
                                        <p:tgtEl>
                                          <p:spTgt spid="237572"/>
                                        </p:tgtEl>
                                        <p:attrNameLst>
                                          <p:attrName>ppt_x</p:attrName>
                                        </p:attrNameLst>
                                      </p:cBhvr>
                                      <p:tavLst>
                                        <p:tav tm="0">
                                          <p:val>
                                            <p:strVal val="0-#ppt_w/2"/>
                                          </p:val>
                                        </p:tav>
                                        <p:tav tm="100000">
                                          <p:val>
                                            <p:strVal val="#ppt_x"/>
                                          </p:val>
                                        </p:tav>
                                      </p:tavLst>
                                    </p:anim>
                                    <p:anim calcmode="lin" valueType="num">
                                      <p:cBhvr additive="base">
                                        <p:cTn id="14" dur="500" fill="hold"/>
                                        <p:tgtEl>
                                          <p:spTgt spid="237572"/>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37573"/>
                                        </p:tgtEl>
                                        <p:attrNameLst>
                                          <p:attrName>style.visibility</p:attrName>
                                        </p:attrNameLst>
                                      </p:cBhvr>
                                      <p:to>
                                        <p:strVal val="visible"/>
                                      </p:to>
                                    </p:set>
                                    <p:animEffect transition="in" filter="dissolve">
                                      <p:cBhvr>
                                        <p:cTn id="19" dur="500"/>
                                        <p:tgtEl>
                                          <p:spTgt spid="237573"/>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8" fill="hold" grpId="0" nodeType="clickEffect">
                                  <p:stCondLst>
                                    <p:cond delay="0"/>
                                  </p:stCondLst>
                                  <p:childTnLst>
                                    <p:set>
                                      <p:cBhvr>
                                        <p:cTn id="23" dur="1" fill="hold">
                                          <p:stCondLst>
                                            <p:cond delay="0"/>
                                          </p:stCondLst>
                                        </p:cTn>
                                        <p:tgtEl>
                                          <p:spTgt spid="237575"/>
                                        </p:tgtEl>
                                        <p:attrNameLst>
                                          <p:attrName>style.visibility</p:attrName>
                                        </p:attrNameLst>
                                      </p:cBhvr>
                                      <p:to>
                                        <p:strVal val="visible"/>
                                      </p:to>
                                    </p:set>
                                    <p:anim calcmode="lin" valueType="num">
                                      <p:cBhvr additive="base">
                                        <p:cTn id="24" dur="500" fill="hold"/>
                                        <p:tgtEl>
                                          <p:spTgt spid="237575"/>
                                        </p:tgtEl>
                                        <p:attrNameLst>
                                          <p:attrName>ppt_x</p:attrName>
                                        </p:attrNameLst>
                                      </p:cBhvr>
                                      <p:tavLst>
                                        <p:tav tm="0">
                                          <p:val>
                                            <p:strVal val="0-#ppt_w/2"/>
                                          </p:val>
                                        </p:tav>
                                        <p:tav tm="100000">
                                          <p:val>
                                            <p:strVal val="#ppt_x"/>
                                          </p:val>
                                        </p:tav>
                                      </p:tavLst>
                                    </p:anim>
                                    <p:anim calcmode="lin" valueType="num">
                                      <p:cBhvr additive="base">
                                        <p:cTn id="25" dur="500" fill="hold"/>
                                        <p:tgtEl>
                                          <p:spTgt spid="237575"/>
                                        </p:tgtEl>
                                        <p:attrNameLst>
                                          <p:attrName>ppt_y</p:attrName>
                                        </p:attrNameLst>
                                      </p:cBhvr>
                                      <p:tavLst>
                                        <p:tav tm="0">
                                          <p:val>
                                            <p:strVal val="#ppt_y"/>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37574"/>
                                        </p:tgtEl>
                                        <p:attrNameLst>
                                          <p:attrName>style.visibility</p:attrName>
                                        </p:attrNameLst>
                                      </p:cBhvr>
                                      <p:to>
                                        <p:strVal val="visible"/>
                                      </p:to>
                                    </p:set>
                                    <p:animEffect transition="in" filter="dissolve">
                                      <p:cBhvr>
                                        <p:cTn id="30" dur="500"/>
                                        <p:tgtEl>
                                          <p:spTgt spid="2375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build="p" autoUpdateAnimBg="0"/>
      <p:bldP spid="237572" grpId="0" autoUpdateAnimBg="0"/>
      <p:bldP spid="237573" grpId="0" animBg="1" autoUpdateAnimBg="0"/>
      <p:bldP spid="237574" grpId="0" animBg="1" autoUpdateAnimBg="0"/>
      <p:bldP spid="237575" grpId="0" autoUpdateAnimBg="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1" name="Rectangle 3">
            <a:extLst>
              <a:ext uri="{FF2B5EF4-FFF2-40B4-BE49-F238E27FC236}">
                <a16:creationId xmlns:a16="http://schemas.microsoft.com/office/drawing/2014/main" id="{6BD4506F-74D6-4B29-B645-A8CBF71722F4}"/>
              </a:ext>
            </a:extLst>
          </p:cNvPr>
          <p:cNvSpPr>
            <a:spLocks noChangeArrowheads="1"/>
          </p:cNvSpPr>
          <p:nvPr/>
        </p:nvSpPr>
        <p:spPr bwMode="auto">
          <a:xfrm>
            <a:off x="1143000" y="2095500"/>
            <a:ext cx="7772400" cy="533400"/>
          </a:xfrm>
          <a:prstGeom prst="rect">
            <a:avLst/>
          </a:prstGeom>
          <a:noFill/>
          <a:ln>
            <a:noFill/>
          </a:ln>
          <a:effectLst/>
        </p:spPr>
        <p:txBody>
          <a:bodyPr/>
          <a:lstStyle>
            <a:lvl1pPr marL="342900" indent="-342900"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just" eaLnBrk="1" hangingPunct="1">
              <a:buClr>
                <a:srgbClr val="0000FF"/>
              </a:buClr>
              <a:buSzPct val="60000"/>
              <a:buFont typeface="Wingdings" pitchFamily="2" charset="2"/>
              <a:buChar char="n"/>
              <a:defRPr/>
            </a:pPr>
            <a:r>
              <a:rPr lang="en-US" altLang="en-US" sz="2400"/>
              <a:t>Ví dụ: liệt kê 3 hóa đơn có cước phí cao nhất</a:t>
            </a:r>
          </a:p>
          <a:p>
            <a:pPr marL="0" indent="0" algn="just" eaLnBrk="1" hangingPunct="1">
              <a:buClr>
                <a:srgbClr val="0000FF"/>
              </a:buClr>
              <a:buSzPct val="60000"/>
              <a:buFontTx/>
              <a:buNone/>
              <a:defRPr/>
            </a:pPr>
            <a:r>
              <a:rPr lang="en-US" altLang="en-US" sz="2800"/>
              <a:t>Select top 3 </a:t>
            </a:r>
            <a:r>
              <a:rPr lang="en-US" altLang="en-US" sz="2800" b="1">
                <a:solidFill>
                  <a:srgbClr val="C00000"/>
                </a:solidFill>
              </a:rPr>
              <a:t>with ties </a:t>
            </a:r>
            <a:r>
              <a:rPr lang="en-US" altLang="en-US" sz="2800"/>
              <a:t>OrderID, Freight </a:t>
            </a:r>
          </a:p>
          <a:p>
            <a:pPr marL="0" indent="0" algn="just" eaLnBrk="1" hangingPunct="1">
              <a:buClr>
                <a:srgbClr val="0000FF"/>
              </a:buClr>
              <a:buSzPct val="60000"/>
              <a:buFontTx/>
              <a:buNone/>
              <a:defRPr/>
            </a:pPr>
            <a:r>
              <a:rPr lang="en-US" altLang="en-US" sz="2800"/>
              <a:t>From Orders </a:t>
            </a:r>
          </a:p>
          <a:p>
            <a:pPr marL="0" indent="0" algn="just" eaLnBrk="1" hangingPunct="1">
              <a:buClr>
                <a:srgbClr val="0000FF"/>
              </a:buClr>
              <a:buSzPct val="60000"/>
              <a:buFontTx/>
              <a:buNone/>
              <a:defRPr/>
            </a:pPr>
            <a:r>
              <a:rPr lang="en-US" altLang="en-US" sz="2800"/>
              <a:t>Order by Freight DESC</a:t>
            </a:r>
            <a:endParaRPr lang="en-GB" altLang="en-US" sz="2800"/>
          </a:p>
        </p:txBody>
      </p:sp>
      <p:sp>
        <p:nvSpPr>
          <p:cNvPr id="237577" name="Rectangle 9">
            <a:extLst>
              <a:ext uri="{FF2B5EF4-FFF2-40B4-BE49-F238E27FC236}">
                <a16:creationId xmlns:a16="http://schemas.microsoft.com/office/drawing/2014/main" id="{FABD1B26-0A93-45E5-9220-183EF9BE476D}"/>
              </a:ext>
            </a:extLst>
          </p:cNvPr>
          <p:cNvSpPr>
            <a:spLocks noGrp="1" noChangeArrowheads="1"/>
          </p:cNvSpPr>
          <p:nvPr>
            <p:ph type="title"/>
          </p:nvPr>
        </p:nvSpPr>
        <p:spPr>
          <a:xfrm>
            <a:off x="1143000" y="914400"/>
            <a:ext cx="7793038" cy="762000"/>
          </a:xfrm>
        </p:spPr>
        <p:txBody>
          <a:bodyPr/>
          <a:lstStyle/>
          <a:p>
            <a:pPr eaLnBrk="1" hangingPunct="1">
              <a:defRPr/>
            </a:pPr>
            <a:r>
              <a:rPr lang="en-US">
                <a:solidFill>
                  <a:srgbClr val="CC0000"/>
                </a:solidFill>
              </a:rPr>
              <a:t>Truy vấn đơn giản</a:t>
            </a:r>
          </a:p>
        </p:txBody>
      </p:sp>
      <p:pic>
        <p:nvPicPr>
          <p:cNvPr id="99332" name="Picture 2">
            <a:extLst>
              <a:ext uri="{FF2B5EF4-FFF2-40B4-BE49-F238E27FC236}">
                <a16:creationId xmlns:a16="http://schemas.microsoft.com/office/drawing/2014/main" id="{2628A5AC-ABB9-471A-A46B-8C9F82644C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7969" t="70023" r="15384" b="8586"/>
          <a:stretch>
            <a:fillRect/>
          </a:stretch>
        </p:blipFill>
        <p:spPr bwMode="auto">
          <a:xfrm>
            <a:off x="1600200" y="4373563"/>
            <a:ext cx="6842125" cy="18748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9333" name="Footer Placeholder 1">
            <a:extLst>
              <a:ext uri="{FF2B5EF4-FFF2-40B4-BE49-F238E27FC236}">
                <a16:creationId xmlns:a16="http://schemas.microsoft.com/office/drawing/2014/main" id="{8DAAAF30-2D3E-4041-926C-972B19E57D2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7571">
                                            <p:txEl>
                                              <p:pRg st="0" end="0"/>
                                            </p:txEl>
                                          </p:spTgt>
                                        </p:tgtEl>
                                        <p:attrNameLst>
                                          <p:attrName>style.visibility</p:attrName>
                                        </p:attrNameLst>
                                      </p:cBhvr>
                                      <p:to>
                                        <p:strVal val="visible"/>
                                      </p:to>
                                    </p:set>
                                    <p:anim calcmode="lin" valueType="num">
                                      <p:cBhvr additive="base">
                                        <p:cTn id="7" dur="500" fill="hold"/>
                                        <p:tgtEl>
                                          <p:spTgt spid="23757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757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7571">
                                            <p:txEl>
                                              <p:pRg st="1" end="1"/>
                                            </p:txEl>
                                          </p:spTgt>
                                        </p:tgtEl>
                                        <p:attrNameLst>
                                          <p:attrName>style.visibility</p:attrName>
                                        </p:attrNameLst>
                                      </p:cBhvr>
                                      <p:to>
                                        <p:strVal val="visible"/>
                                      </p:to>
                                    </p:set>
                                    <p:anim calcmode="lin" valueType="num">
                                      <p:cBhvr additive="base">
                                        <p:cTn id="13" dur="500" fill="hold"/>
                                        <p:tgtEl>
                                          <p:spTgt spid="23757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7571">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237571">
                                            <p:txEl>
                                              <p:pRg st="2" end="2"/>
                                            </p:txEl>
                                          </p:spTgt>
                                        </p:tgtEl>
                                        <p:attrNameLst>
                                          <p:attrName>style.visibility</p:attrName>
                                        </p:attrNameLst>
                                      </p:cBhvr>
                                      <p:to>
                                        <p:strVal val="visible"/>
                                      </p:to>
                                    </p:set>
                                    <p:anim calcmode="lin" valueType="num">
                                      <p:cBhvr additive="base">
                                        <p:cTn id="19" dur="500" fill="hold"/>
                                        <p:tgtEl>
                                          <p:spTgt spid="237571">
                                            <p:txEl>
                                              <p:pRg st="2" end="2"/>
                                            </p:txEl>
                                          </p:spTgt>
                                        </p:tgtEl>
                                        <p:attrNameLst>
                                          <p:attrName>ppt_x</p:attrName>
                                        </p:attrNameLst>
                                      </p:cBhvr>
                                      <p:tavLst>
                                        <p:tav tm="0">
                                          <p:val>
                                            <p:strVal val="0-#ppt_w/2"/>
                                          </p:val>
                                        </p:tav>
                                        <p:tav tm="100000">
                                          <p:val>
                                            <p:strVal val="#ppt_x"/>
                                          </p:val>
                                        </p:tav>
                                      </p:tavLst>
                                    </p:anim>
                                    <p:anim calcmode="lin" valueType="num">
                                      <p:cBhvr additive="base">
                                        <p:cTn id="20" dur="500" fill="hold"/>
                                        <p:tgtEl>
                                          <p:spTgt spid="23757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237571">
                                            <p:txEl>
                                              <p:pRg st="3" end="3"/>
                                            </p:txEl>
                                          </p:spTgt>
                                        </p:tgtEl>
                                        <p:attrNameLst>
                                          <p:attrName>style.visibility</p:attrName>
                                        </p:attrNameLst>
                                      </p:cBhvr>
                                      <p:to>
                                        <p:strVal val="visible"/>
                                      </p:to>
                                    </p:set>
                                    <p:anim calcmode="lin" valueType="num">
                                      <p:cBhvr additive="base">
                                        <p:cTn id="25" dur="500" fill="hold"/>
                                        <p:tgtEl>
                                          <p:spTgt spid="237571">
                                            <p:txEl>
                                              <p:pRg st="3" end="3"/>
                                            </p:txEl>
                                          </p:spTgt>
                                        </p:tgtEl>
                                        <p:attrNameLst>
                                          <p:attrName>ppt_x</p:attrName>
                                        </p:attrNameLst>
                                      </p:cBhvr>
                                      <p:tavLst>
                                        <p:tav tm="0">
                                          <p:val>
                                            <p:strVal val="0-#ppt_w/2"/>
                                          </p:val>
                                        </p:tav>
                                        <p:tav tm="100000">
                                          <p:val>
                                            <p:strVal val="#ppt_x"/>
                                          </p:val>
                                        </p:tav>
                                      </p:tavLst>
                                    </p:anim>
                                    <p:anim calcmode="lin" valueType="num">
                                      <p:cBhvr additive="base">
                                        <p:cTn id="26" dur="500" fill="hold"/>
                                        <p:tgtEl>
                                          <p:spTgt spid="237571">
                                            <p:txEl>
                                              <p:pRg st="3" end="3"/>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a:extLst>
              <a:ext uri="{FF2B5EF4-FFF2-40B4-BE49-F238E27FC236}">
                <a16:creationId xmlns:a16="http://schemas.microsoft.com/office/drawing/2014/main" id="{7FDD1DA1-A74A-4300-AFB4-D985E2674771}"/>
              </a:ext>
            </a:extLst>
          </p:cNvPr>
          <p:cNvSpPr>
            <a:spLocks noGrp="1" noChangeArrowheads="1"/>
          </p:cNvSpPr>
          <p:nvPr>
            <p:ph type="title"/>
          </p:nvPr>
        </p:nvSpPr>
        <p:spPr>
          <a:xfrm>
            <a:off x="930275" y="304800"/>
            <a:ext cx="8229600" cy="1371600"/>
          </a:xfrm>
        </p:spPr>
        <p:txBody>
          <a:bodyPr/>
          <a:lstStyle/>
          <a:p>
            <a:pPr eaLnBrk="1" hangingPunct="1">
              <a:defRPr/>
            </a:pPr>
            <a:r>
              <a:rPr lang="en-US" altLang="en-US">
                <a:solidFill>
                  <a:srgbClr val="A50021"/>
                </a:solidFill>
              </a:rPr>
              <a:t>Creating a New Database (từ menu)</a:t>
            </a:r>
          </a:p>
        </p:txBody>
      </p:sp>
      <p:pic>
        <p:nvPicPr>
          <p:cNvPr id="15363" name="Picture 5">
            <a:extLst>
              <a:ext uri="{FF2B5EF4-FFF2-40B4-BE49-F238E27FC236}">
                <a16:creationId xmlns:a16="http://schemas.microsoft.com/office/drawing/2014/main" id="{04DB5853-3AC0-49D1-8EBB-51CA5B1ECB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09775"/>
            <a:ext cx="7732713" cy="4848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4" name="Footer Placeholder 1">
            <a:extLst>
              <a:ext uri="{FF2B5EF4-FFF2-40B4-BE49-F238E27FC236}">
                <a16:creationId xmlns:a16="http://schemas.microsoft.com/office/drawing/2014/main" id="{573A2ADE-5D01-46AC-B501-78C5210AC54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ransition spd="slow"/>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39618" name="Rectangle 2">
            <a:extLst>
              <a:ext uri="{FF2B5EF4-FFF2-40B4-BE49-F238E27FC236}">
                <a16:creationId xmlns:a16="http://schemas.microsoft.com/office/drawing/2014/main" id="{62207415-2D21-4B2B-8B0B-1171508EE532}"/>
              </a:ext>
            </a:extLst>
          </p:cNvPr>
          <p:cNvSpPr>
            <a:spLocks noGrp="1" noChangeArrowheads="1"/>
          </p:cNvSpPr>
          <p:nvPr>
            <p:ph type="title"/>
          </p:nvPr>
        </p:nvSpPr>
        <p:spPr>
          <a:xfrm>
            <a:off x="1162050" y="914400"/>
            <a:ext cx="7772400" cy="762000"/>
          </a:xfrm>
        </p:spPr>
        <p:txBody>
          <a:bodyPr/>
          <a:lstStyle/>
          <a:p>
            <a:pPr eaLnBrk="1" hangingPunct="1">
              <a:defRPr/>
            </a:pPr>
            <a:r>
              <a:rPr lang="en-US">
                <a:solidFill>
                  <a:srgbClr val="990000"/>
                </a:solidFill>
              </a:rPr>
              <a:t>Mệnh đề WHERE</a:t>
            </a:r>
          </a:p>
        </p:txBody>
      </p:sp>
      <p:sp>
        <p:nvSpPr>
          <p:cNvPr id="239619" name="Rectangle 3">
            <a:extLst>
              <a:ext uri="{FF2B5EF4-FFF2-40B4-BE49-F238E27FC236}">
                <a16:creationId xmlns:a16="http://schemas.microsoft.com/office/drawing/2014/main" id="{C80AF264-F4F7-4DC0-AC6D-38A582307C14}"/>
              </a:ext>
            </a:extLst>
          </p:cNvPr>
          <p:cNvSpPr>
            <a:spLocks noGrp="1" noChangeArrowheads="1"/>
          </p:cNvSpPr>
          <p:nvPr>
            <p:ph type="body" sz="half" idx="1"/>
          </p:nvPr>
        </p:nvSpPr>
        <p:spPr>
          <a:xfrm>
            <a:off x="1162050" y="2076450"/>
            <a:ext cx="6934200" cy="914400"/>
          </a:xfrm>
        </p:spPr>
        <p:txBody>
          <a:bodyPr/>
          <a:lstStyle/>
          <a:p>
            <a:pPr marL="346075" indent="-346075" eaLnBrk="1" hangingPunct="1">
              <a:defRPr/>
            </a:pPr>
            <a:r>
              <a:rPr lang="en-US" sz="2400"/>
              <a:t>Chứa điều kiện lọc dữ liệu cần trả về</a:t>
            </a:r>
          </a:p>
          <a:p>
            <a:pPr marL="346075" indent="-346075" eaLnBrk="1" hangingPunct="1">
              <a:defRPr/>
            </a:pPr>
            <a:r>
              <a:rPr lang="en-US" sz="2400"/>
              <a:t>Cú pháp: </a:t>
            </a:r>
            <a:r>
              <a:rPr lang="en-US" sz="2400">
                <a:solidFill>
                  <a:schemeClr val="hlink"/>
                </a:solidFill>
              </a:rPr>
              <a:t>WHERE &lt;search_condition&gt;</a:t>
            </a:r>
          </a:p>
        </p:txBody>
      </p:sp>
      <p:sp>
        <p:nvSpPr>
          <p:cNvPr id="100356" name="Rectangle 4">
            <a:extLst>
              <a:ext uri="{FF2B5EF4-FFF2-40B4-BE49-F238E27FC236}">
                <a16:creationId xmlns:a16="http://schemas.microsoft.com/office/drawing/2014/main" id="{D5C571F8-C0E4-4FDF-9689-1B3486E6AAB9}"/>
              </a:ext>
            </a:extLst>
          </p:cNvPr>
          <p:cNvSpPr>
            <a:spLocks noChangeArrowheads="1"/>
          </p:cNvSpPr>
          <p:nvPr/>
        </p:nvSpPr>
        <p:spPr bwMode="auto">
          <a:xfrm>
            <a:off x="1947863" y="1885950"/>
            <a:ext cx="9144000" cy="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pic>
        <p:nvPicPr>
          <p:cNvPr id="239621" name="Picture 5">
            <a:extLst>
              <a:ext uri="{FF2B5EF4-FFF2-40B4-BE49-F238E27FC236}">
                <a16:creationId xmlns:a16="http://schemas.microsoft.com/office/drawing/2014/main" id="{E3A88515-C9C7-4BF4-B0D4-76155510C5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725" y="3200400"/>
            <a:ext cx="5629275" cy="330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0358" name="Footer Placeholder 1">
            <a:extLst>
              <a:ext uri="{FF2B5EF4-FFF2-40B4-BE49-F238E27FC236}">
                <a16:creationId xmlns:a16="http://schemas.microsoft.com/office/drawing/2014/main" id="{BC6A2638-6FAF-411E-9274-0092BC8AAD8F}"/>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39619">
                                            <p:txEl>
                                              <p:pRg st="0" end="0"/>
                                            </p:txEl>
                                          </p:spTgt>
                                        </p:tgtEl>
                                        <p:attrNameLst>
                                          <p:attrName>style.visibility</p:attrName>
                                        </p:attrNameLst>
                                      </p:cBhvr>
                                      <p:to>
                                        <p:strVal val="visible"/>
                                      </p:to>
                                    </p:set>
                                    <p:anim calcmode="lin" valueType="num">
                                      <p:cBhvr additive="base">
                                        <p:cTn id="7" dur="500" fill="hold"/>
                                        <p:tgtEl>
                                          <p:spTgt spid="239619">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3961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39619">
                                            <p:txEl>
                                              <p:pRg st="1" end="1"/>
                                            </p:txEl>
                                          </p:spTgt>
                                        </p:tgtEl>
                                        <p:attrNameLst>
                                          <p:attrName>style.visibility</p:attrName>
                                        </p:attrNameLst>
                                      </p:cBhvr>
                                      <p:to>
                                        <p:strVal val="visible"/>
                                      </p:to>
                                    </p:set>
                                    <p:anim calcmode="lin" valueType="num">
                                      <p:cBhvr additive="base">
                                        <p:cTn id="13" dur="500" fill="hold"/>
                                        <p:tgtEl>
                                          <p:spTgt spid="239619">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239619">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nodeType="clickEffect">
                                  <p:stCondLst>
                                    <p:cond delay="0"/>
                                  </p:stCondLst>
                                  <p:childTnLst>
                                    <p:set>
                                      <p:cBhvr>
                                        <p:cTn id="18" dur="1" fill="hold">
                                          <p:stCondLst>
                                            <p:cond delay="0"/>
                                          </p:stCondLst>
                                        </p:cTn>
                                        <p:tgtEl>
                                          <p:spTgt spid="239621"/>
                                        </p:tgtEl>
                                        <p:attrNameLst>
                                          <p:attrName>style.visibility</p:attrName>
                                        </p:attrNameLst>
                                      </p:cBhvr>
                                      <p:to>
                                        <p:strVal val="visible"/>
                                      </p:to>
                                    </p:set>
                                    <p:animEffect transition="in" filter="dissolve">
                                      <p:cBhvr>
                                        <p:cTn id="19" dur="500"/>
                                        <p:tgtEl>
                                          <p:spTgt spid="2396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619" grpId="0" build="p" autoUpdateAnimBg="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a:extLst>
              <a:ext uri="{FF2B5EF4-FFF2-40B4-BE49-F238E27FC236}">
                <a16:creationId xmlns:a16="http://schemas.microsoft.com/office/drawing/2014/main" id="{C99360D7-7EA6-4635-B919-45FFEB0B4968}"/>
              </a:ext>
            </a:extLst>
          </p:cNvPr>
          <p:cNvSpPr>
            <a:spLocks noGrp="1" noChangeArrowheads="1"/>
          </p:cNvSpPr>
          <p:nvPr>
            <p:ph type="title"/>
          </p:nvPr>
        </p:nvSpPr>
        <p:spPr>
          <a:xfrm>
            <a:off x="1162050" y="1035050"/>
            <a:ext cx="7772400" cy="641350"/>
          </a:xfrm>
        </p:spPr>
        <p:txBody>
          <a:bodyPr/>
          <a:lstStyle/>
          <a:p>
            <a:pPr eaLnBrk="1" hangingPunct="1">
              <a:defRPr/>
            </a:pPr>
            <a:r>
              <a:rPr lang="en-US" sz="3600">
                <a:solidFill>
                  <a:srgbClr val="990000"/>
                </a:solidFill>
              </a:rPr>
              <a:t>Phép toán quan hệ - Relational Operators</a:t>
            </a:r>
          </a:p>
        </p:txBody>
      </p:sp>
      <p:grpSp>
        <p:nvGrpSpPr>
          <p:cNvPr id="240643" name="Group 3">
            <a:extLst>
              <a:ext uri="{FF2B5EF4-FFF2-40B4-BE49-F238E27FC236}">
                <a16:creationId xmlns:a16="http://schemas.microsoft.com/office/drawing/2014/main" id="{C8CC7071-38BE-4D3E-B225-3953F47A617B}"/>
              </a:ext>
            </a:extLst>
          </p:cNvPr>
          <p:cNvGrpSpPr>
            <a:grpSpLocks/>
          </p:cNvGrpSpPr>
          <p:nvPr/>
        </p:nvGrpSpPr>
        <p:grpSpPr bwMode="auto">
          <a:xfrm>
            <a:off x="1828800" y="2247900"/>
            <a:ext cx="5638800" cy="4152900"/>
            <a:chOff x="1152" y="1416"/>
            <a:chExt cx="3552" cy="2616"/>
          </a:xfrm>
        </p:grpSpPr>
        <p:sp>
          <p:nvSpPr>
            <p:cNvPr id="101381" name="Text Box 4">
              <a:extLst>
                <a:ext uri="{FF2B5EF4-FFF2-40B4-BE49-F238E27FC236}">
                  <a16:creationId xmlns:a16="http://schemas.microsoft.com/office/drawing/2014/main" id="{DDD6A36D-4E55-45BB-A272-4A42F599DAAE}"/>
                </a:ext>
              </a:extLst>
            </p:cNvPr>
            <p:cNvSpPr txBox="1">
              <a:spLocks noChangeArrowheads="1"/>
            </p:cNvSpPr>
            <p:nvPr/>
          </p:nvSpPr>
          <p:spPr bwMode="auto">
            <a:xfrm>
              <a:off x="1152" y="1416"/>
              <a:ext cx="1055" cy="262"/>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rgbClr val="A7FFE8"/>
                  </a:solid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b="1">
                  <a:solidFill>
                    <a:srgbClr val="0000FF"/>
                  </a:solidFill>
                  <a:latin typeface="Tahoma" panose="020B0604030504040204" pitchFamily="34" charset="0"/>
                </a:rPr>
                <a:t>Operator</a:t>
              </a:r>
            </a:p>
          </p:txBody>
        </p:sp>
        <p:sp>
          <p:nvSpPr>
            <p:cNvPr id="240645" name="Rectangle 5">
              <a:extLst>
                <a:ext uri="{FF2B5EF4-FFF2-40B4-BE49-F238E27FC236}">
                  <a16:creationId xmlns:a16="http://schemas.microsoft.com/office/drawing/2014/main" id="{E3F29D58-DCA2-4922-B4D6-BC09A64414F9}"/>
                </a:ext>
              </a:extLst>
            </p:cNvPr>
            <p:cNvSpPr>
              <a:spLocks noChangeArrowheads="1"/>
            </p:cNvSpPr>
            <p:nvPr/>
          </p:nvSpPr>
          <p:spPr bwMode="auto">
            <a:xfrm>
              <a:off x="2193" y="3637"/>
              <a:ext cx="2511" cy="395"/>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Not</a:t>
              </a:r>
            </a:p>
          </p:txBody>
        </p:sp>
        <p:sp>
          <p:nvSpPr>
            <p:cNvPr id="240646" name="Rectangle 6">
              <a:extLst>
                <a:ext uri="{FF2B5EF4-FFF2-40B4-BE49-F238E27FC236}">
                  <a16:creationId xmlns:a16="http://schemas.microsoft.com/office/drawing/2014/main" id="{7BFA7401-52FB-4736-8FFF-4A43E7AE3AC5}"/>
                </a:ext>
              </a:extLst>
            </p:cNvPr>
            <p:cNvSpPr>
              <a:spLocks noChangeArrowheads="1"/>
            </p:cNvSpPr>
            <p:nvPr/>
          </p:nvSpPr>
          <p:spPr bwMode="auto">
            <a:xfrm>
              <a:off x="1152" y="3637"/>
              <a:ext cx="1041" cy="395"/>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     !</a:t>
              </a:r>
            </a:p>
          </p:txBody>
        </p:sp>
        <p:sp>
          <p:nvSpPr>
            <p:cNvPr id="240647" name="Rectangle 7">
              <a:extLst>
                <a:ext uri="{FF2B5EF4-FFF2-40B4-BE49-F238E27FC236}">
                  <a16:creationId xmlns:a16="http://schemas.microsoft.com/office/drawing/2014/main" id="{622EA9FF-1FCA-462E-991D-D9823FC52A0D}"/>
                </a:ext>
              </a:extLst>
            </p:cNvPr>
            <p:cNvSpPr>
              <a:spLocks noChangeArrowheads="1"/>
            </p:cNvSpPr>
            <p:nvPr/>
          </p:nvSpPr>
          <p:spPr bwMode="auto">
            <a:xfrm>
              <a:off x="2193" y="3240"/>
              <a:ext cx="2511" cy="397"/>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Less Than or Equal To</a:t>
              </a:r>
            </a:p>
          </p:txBody>
        </p:sp>
        <p:sp>
          <p:nvSpPr>
            <p:cNvPr id="240648" name="Rectangle 8">
              <a:extLst>
                <a:ext uri="{FF2B5EF4-FFF2-40B4-BE49-F238E27FC236}">
                  <a16:creationId xmlns:a16="http://schemas.microsoft.com/office/drawing/2014/main" id="{6D92A195-D1DE-4061-87E9-D34F73D80E8C}"/>
                </a:ext>
              </a:extLst>
            </p:cNvPr>
            <p:cNvSpPr>
              <a:spLocks noChangeArrowheads="1"/>
            </p:cNvSpPr>
            <p:nvPr/>
          </p:nvSpPr>
          <p:spPr bwMode="auto">
            <a:xfrm>
              <a:off x="1152" y="3240"/>
              <a:ext cx="1041" cy="397"/>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   &lt;=</a:t>
              </a:r>
            </a:p>
          </p:txBody>
        </p:sp>
        <p:sp>
          <p:nvSpPr>
            <p:cNvPr id="240649" name="Rectangle 9">
              <a:extLst>
                <a:ext uri="{FF2B5EF4-FFF2-40B4-BE49-F238E27FC236}">
                  <a16:creationId xmlns:a16="http://schemas.microsoft.com/office/drawing/2014/main" id="{387559CB-2F76-4296-8114-40444A166858}"/>
                </a:ext>
              </a:extLst>
            </p:cNvPr>
            <p:cNvSpPr>
              <a:spLocks noChangeArrowheads="1"/>
            </p:cNvSpPr>
            <p:nvPr/>
          </p:nvSpPr>
          <p:spPr bwMode="auto">
            <a:xfrm>
              <a:off x="2193" y="2841"/>
              <a:ext cx="2511" cy="399"/>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Greater Than or Equal To</a:t>
              </a:r>
            </a:p>
          </p:txBody>
        </p:sp>
        <p:sp>
          <p:nvSpPr>
            <p:cNvPr id="240650" name="Rectangle 10">
              <a:extLst>
                <a:ext uri="{FF2B5EF4-FFF2-40B4-BE49-F238E27FC236}">
                  <a16:creationId xmlns:a16="http://schemas.microsoft.com/office/drawing/2014/main" id="{88D6CA6C-3456-4D90-AE01-31198FAC5404}"/>
                </a:ext>
              </a:extLst>
            </p:cNvPr>
            <p:cNvSpPr>
              <a:spLocks noChangeArrowheads="1"/>
            </p:cNvSpPr>
            <p:nvPr/>
          </p:nvSpPr>
          <p:spPr bwMode="auto">
            <a:xfrm>
              <a:off x="1152" y="2841"/>
              <a:ext cx="1041" cy="399"/>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    &gt;=</a:t>
              </a:r>
            </a:p>
          </p:txBody>
        </p:sp>
        <p:sp>
          <p:nvSpPr>
            <p:cNvPr id="240651" name="Rectangle 11">
              <a:extLst>
                <a:ext uri="{FF2B5EF4-FFF2-40B4-BE49-F238E27FC236}">
                  <a16:creationId xmlns:a16="http://schemas.microsoft.com/office/drawing/2014/main" id="{AEEDDDEB-C5CE-4FDC-A553-9BA572F4BE45}"/>
                </a:ext>
              </a:extLst>
            </p:cNvPr>
            <p:cNvSpPr>
              <a:spLocks noChangeArrowheads="1"/>
            </p:cNvSpPr>
            <p:nvPr/>
          </p:nvSpPr>
          <p:spPr bwMode="auto">
            <a:xfrm>
              <a:off x="2193" y="2443"/>
              <a:ext cx="2511" cy="398"/>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Less than</a:t>
              </a:r>
            </a:p>
          </p:txBody>
        </p:sp>
        <p:sp>
          <p:nvSpPr>
            <p:cNvPr id="240652" name="Rectangle 12">
              <a:extLst>
                <a:ext uri="{FF2B5EF4-FFF2-40B4-BE49-F238E27FC236}">
                  <a16:creationId xmlns:a16="http://schemas.microsoft.com/office/drawing/2014/main" id="{4ED44F11-8941-42F2-8F0B-42FD3C4E7B9C}"/>
                </a:ext>
              </a:extLst>
            </p:cNvPr>
            <p:cNvSpPr>
              <a:spLocks noChangeArrowheads="1"/>
            </p:cNvSpPr>
            <p:nvPr/>
          </p:nvSpPr>
          <p:spPr bwMode="auto">
            <a:xfrm>
              <a:off x="1152" y="2443"/>
              <a:ext cx="1041" cy="398"/>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    &lt;</a:t>
              </a:r>
            </a:p>
          </p:txBody>
        </p:sp>
        <p:sp>
          <p:nvSpPr>
            <p:cNvPr id="240653" name="Rectangle 13">
              <a:extLst>
                <a:ext uri="{FF2B5EF4-FFF2-40B4-BE49-F238E27FC236}">
                  <a16:creationId xmlns:a16="http://schemas.microsoft.com/office/drawing/2014/main" id="{52799181-6AF0-42B2-B94D-D58380E0B048}"/>
                </a:ext>
              </a:extLst>
            </p:cNvPr>
            <p:cNvSpPr>
              <a:spLocks noChangeArrowheads="1"/>
            </p:cNvSpPr>
            <p:nvPr/>
          </p:nvSpPr>
          <p:spPr bwMode="auto">
            <a:xfrm>
              <a:off x="2193" y="2060"/>
              <a:ext cx="2511" cy="383"/>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Greater Than</a:t>
              </a:r>
            </a:p>
          </p:txBody>
        </p:sp>
        <p:sp>
          <p:nvSpPr>
            <p:cNvPr id="240654" name="Rectangle 14">
              <a:extLst>
                <a:ext uri="{FF2B5EF4-FFF2-40B4-BE49-F238E27FC236}">
                  <a16:creationId xmlns:a16="http://schemas.microsoft.com/office/drawing/2014/main" id="{5D296018-72DE-43F2-9214-E411EFFB5BD2}"/>
                </a:ext>
              </a:extLst>
            </p:cNvPr>
            <p:cNvSpPr>
              <a:spLocks noChangeArrowheads="1"/>
            </p:cNvSpPr>
            <p:nvPr/>
          </p:nvSpPr>
          <p:spPr bwMode="auto">
            <a:xfrm>
              <a:off x="1152" y="2060"/>
              <a:ext cx="1041" cy="383"/>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    &gt;</a:t>
              </a:r>
            </a:p>
          </p:txBody>
        </p:sp>
        <p:sp>
          <p:nvSpPr>
            <p:cNvPr id="240655" name="Rectangle 15">
              <a:extLst>
                <a:ext uri="{FF2B5EF4-FFF2-40B4-BE49-F238E27FC236}">
                  <a16:creationId xmlns:a16="http://schemas.microsoft.com/office/drawing/2014/main" id="{10C111B5-4E8B-458F-99C5-EDED7892D43F}"/>
                </a:ext>
              </a:extLst>
            </p:cNvPr>
            <p:cNvSpPr>
              <a:spLocks noChangeArrowheads="1"/>
            </p:cNvSpPr>
            <p:nvPr/>
          </p:nvSpPr>
          <p:spPr bwMode="auto">
            <a:xfrm>
              <a:off x="2193" y="1680"/>
              <a:ext cx="2511" cy="380"/>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Equal To</a:t>
              </a:r>
            </a:p>
          </p:txBody>
        </p:sp>
        <p:sp>
          <p:nvSpPr>
            <p:cNvPr id="240656" name="Rectangle 16">
              <a:extLst>
                <a:ext uri="{FF2B5EF4-FFF2-40B4-BE49-F238E27FC236}">
                  <a16:creationId xmlns:a16="http://schemas.microsoft.com/office/drawing/2014/main" id="{D0F42D81-D6E1-4284-8B8E-7F7ED1031A05}"/>
                </a:ext>
              </a:extLst>
            </p:cNvPr>
            <p:cNvSpPr>
              <a:spLocks noChangeArrowheads="1"/>
            </p:cNvSpPr>
            <p:nvPr/>
          </p:nvSpPr>
          <p:spPr bwMode="auto">
            <a:xfrm>
              <a:off x="1152" y="1680"/>
              <a:ext cx="1041" cy="380"/>
            </a:xfrm>
            <a:prstGeom prst="rect">
              <a:avLst/>
            </a:prstGeom>
            <a:solidFill>
              <a:schemeClr val="bg1"/>
            </a:solidFill>
            <a:ln>
              <a:noFill/>
            </a:ln>
            <a:effectLst/>
          </p:spPr>
          <p:txBody>
            <a:bodyPr/>
            <a:lstStyle/>
            <a:p>
              <a:pPr eaLnBrk="1" hangingPunct="1">
                <a:spcBef>
                  <a:spcPct val="20000"/>
                </a:spcBef>
                <a:defRPr/>
              </a:pPr>
              <a:r>
                <a:rPr lang="en-US" sz="2400">
                  <a:effectLst>
                    <a:outerShdw blurRad="38100" dist="38100" dir="2700000" algn="tl">
                      <a:srgbClr val="C0C0C0"/>
                    </a:outerShdw>
                  </a:effectLst>
                </a:rPr>
                <a:t>    =</a:t>
              </a:r>
            </a:p>
          </p:txBody>
        </p:sp>
        <p:sp>
          <p:nvSpPr>
            <p:cNvPr id="101394" name="Line 17">
              <a:extLst>
                <a:ext uri="{FF2B5EF4-FFF2-40B4-BE49-F238E27FC236}">
                  <a16:creationId xmlns:a16="http://schemas.microsoft.com/office/drawing/2014/main" id="{6C9C611C-4A9E-4F37-B274-9E70FB00CD48}"/>
                </a:ext>
              </a:extLst>
            </p:cNvPr>
            <p:cNvSpPr>
              <a:spLocks noChangeShapeType="1"/>
            </p:cNvSpPr>
            <p:nvPr/>
          </p:nvSpPr>
          <p:spPr bwMode="auto">
            <a:xfrm>
              <a:off x="1152" y="1680"/>
              <a:ext cx="3552"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US"/>
            </a:p>
          </p:txBody>
        </p:sp>
        <p:sp>
          <p:nvSpPr>
            <p:cNvPr id="101395" name="Line 18">
              <a:extLst>
                <a:ext uri="{FF2B5EF4-FFF2-40B4-BE49-F238E27FC236}">
                  <a16:creationId xmlns:a16="http://schemas.microsoft.com/office/drawing/2014/main" id="{3205B985-AD6E-4245-805E-09597ED00FEE}"/>
                </a:ext>
              </a:extLst>
            </p:cNvPr>
            <p:cNvSpPr>
              <a:spLocks noChangeShapeType="1"/>
            </p:cNvSpPr>
            <p:nvPr/>
          </p:nvSpPr>
          <p:spPr bwMode="auto">
            <a:xfrm>
              <a:off x="1152" y="2060"/>
              <a:ext cx="35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US"/>
            </a:p>
          </p:txBody>
        </p:sp>
        <p:sp>
          <p:nvSpPr>
            <p:cNvPr id="101396" name="Line 19">
              <a:extLst>
                <a:ext uri="{FF2B5EF4-FFF2-40B4-BE49-F238E27FC236}">
                  <a16:creationId xmlns:a16="http://schemas.microsoft.com/office/drawing/2014/main" id="{0A697AAD-28CB-494E-B2F7-04BE92028025}"/>
                </a:ext>
              </a:extLst>
            </p:cNvPr>
            <p:cNvSpPr>
              <a:spLocks noChangeShapeType="1"/>
            </p:cNvSpPr>
            <p:nvPr/>
          </p:nvSpPr>
          <p:spPr bwMode="auto">
            <a:xfrm>
              <a:off x="1152" y="2443"/>
              <a:ext cx="35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US"/>
            </a:p>
          </p:txBody>
        </p:sp>
        <p:sp>
          <p:nvSpPr>
            <p:cNvPr id="101397" name="Line 20">
              <a:extLst>
                <a:ext uri="{FF2B5EF4-FFF2-40B4-BE49-F238E27FC236}">
                  <a16:creationId xmlns:a16="http://schemas.microsoft.com/office/drawing/2014/main" id="{825427F6-CA01-4B6F-848E-8EB35DA9AE1F}"/>
                </a:ext>
              </a:extLst>
            </p:cNvPr>
            <p:cNvSpPr>
              <a:spLocks noChangeShapeType="1"/>
            </p:cNvSpPr>
            <p:nvPr/>
          </p:nvSpPr>
          <p:spPr bwMode="auto">
            <a:xfrm>
              <a:off x="1152" y="2841"/>
              <a:ext cx="35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US"/>
            </a:p>
          </p:txBody>
        </p:sp>
        <p:sp>
          <p:nvSpPr>
            <p:cNvPr id="101398" name="Line 21">
              <a:extLst>
                <a:ext uri="{FF2B5EF4-FFF2-40B4-BE49-F238E27FC236}">
                  <a16:creationId xmlns:a16="http://schemas.microsoft.com/office/drawing/2014/main" id="{EAA05A4D-0F5F-4EB9-8A92-8C6D18F9587C}"/>
                </a:ext>
              </a:extLst>
            </p:cNvPr>
            <p:cNvSpPr>
              <a:spLocks noChangeShapeType="1"/>
            </p:cNvSpPr>
            <p:nvPr/>
          </p:nvSpPr>
          <p:spPr bwMode="auto">
            <a:xfrm>
              <a:off x="1152" y="3240"/>
              <a:ext cx="35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US"/>
            </a:p>
          </p:txBody>
        </p:sp>
        <p:sp>
          <p:nvSpPr>
            <p:cNvPr id="101399" name="Line 22">
              <a:extLst>
                <a:ext uri="{FF2B5EF4-FFF2-40B4-BE49-F238E27FC236}">
                  <a16:creationId xmlns:a16="http://schemas.microsoft.com/office/drawing/2014/main" id="{94BE7C1F-8510-47CC-9AC8-D610F4E51E07}"/>
                </a:ext>
              </a:extLst>
            </p:cNvPr>
            <p:cNvSpPr>
              <a:spLocks noChangeShapeType="1"/>
            </p:cNvSpPr>
            <p:nvPr/>
          </p:nvSpPr>
          <p:spPr bwMode="auto">
            <a:xfrm>
              <a:off x="1152" y="3637"/>
              <a:ext cx="3552" cy="0"/>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US"/>
            </a:p>
          </p:txBody>
        </p:sp>
        <p:sp>
          <p:nvSpPr>
            <p:cNvPr id="101400" name="Line 23">
              <a:extLst>
                <a:ext uri="{FF2B5EF4-FFF2-40B4-BE49-F238E27FC236}">
                  <a16:creationId xmlns:a16="http://schemas.microsoft.com/office/drawing/2014/main" id="{8C8F4BEB-7508-492D-911C-3D687DD1E06F}"/>
                </a:ext>
              </a:extLst>
            </p:cNvPr>
            <p:cNvSpPr>
              <a:spLocks noChangeShapeType="1"/>
            </p:cNvSpPr>
            <p:nvPr/>
          </p:nvSpPr>
          <p:spPr bwMode="auto">
            <a:xfrm>
              <a:off x="1152" y="4032"/>
              <a:ext cx="3552" cy="0"/>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US"/>
            </a:p>
          </p:txBody>
        </p:sp>
        <p:sp>
          <p:nvSpPr>
            <p:cNvPr id="101401" name="Line 24">
              <a:extLst>
                <a:ext uri="{FF2B5EF4-FFF2-40B4-BE49-F238E27FC236}">
                  <a16:creationId xmlns:a16="http://schemas.microsoft.com/office/drawing/2014/main" id="{B796A90F-727B-4BAE-9FC5-9DEEE442FD2C}"/>
                </a:ext>
              </a:extLst>
            </p:cNvPr>
            <p:cNvSpPr>
              <a:spLocks noChangeShapeType="1"/>
            </p:cNvSpPr>
            <p:nvPr/>
          </p:nvSpPr>
          <p:spPr bwMode="auto">
            <a:xfrm>
              <a:off x="1152" y="1680"/>
              <a:ext cx="0" cy="2352"/>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US"/>
            </a:p>
          </p:txBody>
        </p:sp>
        <p:sp>
          <p:nvSpPr>
            <p:cNvPr id="101402" name="Line 25">
              <a:extLst>
                <a:ext uri="{FF2B5EF4-FFF2-40B4-BE49-F238E27FC236}">
                  <a16:creationId xmlns:a16="http://schemas.microsoft.com/office/drawing/2014/main" id="{54A00520-038E-47E6-9D73-DEA3E2E69267}"/>
                </a:ext>
              </a:extLst>
            </p:cNvPr>
            <p:cNvSpPr>
              <a:spLocks noChangeShapeType="1"/>
            </p:cNvSpPr>
            <p:nvPr/>
          </p:nvSpPr>
          <p:spPr bwMode="auto">
            <a:xfrm>
              <a:off x="2193" y="1680"/>
              <a:ext cx="0" cy="2352"/>
            </a:xfrm>
            <a:prstGeom prst="line">
              <a:avLst/>
            </a:prstGeom>
            <a:noFill/>
            <a:ln w="127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US"/>
            </a:p>
          </p:txBody>
        </p:sp>
        <p:sp>
          <p:nvSpPr>
            <p:cNvPr id="101403" name="Line 26">
              <a:extLst>
                <a:ext uri="{FF2B5EF4-FFF2-40B4-BE49-F238E27FC236}">
                  <a16:creationId xmlns:a16="http://schemas.microsoft.com/office/drawing/2014/main" id="{71405828-DD75-4686-BC27-FB7023FECC47}"/>
                </a:ext>
              </a:extLst>
            </p:cNvPr>
            <p:cNvSpPr>
              <a:spLocks noChangeShapeType="1"/>
            </p:cNvSpPr>
            <p:nvPr/>
          </p:nvSpPr>
          <p:spPr bwMode="auto">
            <a:xfrm>
              <a:off x="4704" y="1680"/>
              <a:ext cx="0" cy="2352"/>
            </a:xfrm>
            <a:prstGeom prst="line">
              <a:avLst/>
            </a:prstGeom>
            <a:noFill/>
            <a:ln w="28575" cap="sq">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808080"/>
                    </a:outerShdw>
                  </a:effectLst>
                </a14:hiddenEffects>
              </a:ext>
            </a:extLst>
          </p:spPr>
          <p:txBody>
            <a:bodyPr/>
            <a:lstStyle/>
            <a:p>
              <a:endParaRPr lang="en-US"/>
            </a:p>
          </p:txBody>
        </p:sp>
        <p:sp>
          <p:nvSpPr>
            <p:cNvPr id="101404" name="Text Box 27">
              <a:extLst>
                <a:ext uri="{FF2B5EF4-FFF2-40B4-BE49-F238E27FC236}">
                  <a16:creationId xmlns:a16="http://schemas.microsoft.com/office/drawing/2014/main" id="{E8AD202C-C23B-47BC-955F-23ACF3584682}"/>
                </a:ext>
              </a:extLst>
            </p:cNvPr>
            <p:cNvSpPr txBox="1">
              <a:spLocks noChangeArrowheads="1"/>
            </p:cNvSpPr>
            <p:nvPr/>
          </p:nvSpPr>
          <p:spPr bwMode="auto">
            <a:xfrm>
              <a:off x="2190" y="1416"/>
              <a:ext cx="2514" cy="262"/>
            </a:xfrm>
            <a:prstGeom prst="rect">
              <a:avLst/>
            </a:prstGeom>
            <a:solidFill>
              <a:schemeClr val="bg1"/>
            </a:solidFill>
            <a:ln w="19050">
              <a:solidFill>
                <a:schemeClr val="tx1"/>
              </a:solidFill>
              <a:miter lim="800000"/>
              <a:headEnd/>
              <a:tailEnd/>
            </a:ln>
            <a:effectLst/>
            <a:extLst>
              <a:ext uri="{AF507438-7753-43E0-B8FC-AC1667EBCBE1}">
                <a14:hiddenEffects xmlns:a14="http://schemas.microsoft.com/office/drawing/2010/main">
                  <a:effectLst>
                    <a:outerShdw dist="107763" dir="2700000" algn="ctr" rotWithShape="0">
                      <a:srgbClr val="808080"/>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50000"/>
                </a:spcBef>
                <a:buFontTx/>
                <a:buNone/>
              </a:pPr>
              <a:r>
                <a:rPr lang="en-US" altLang="en-US" sz="2000" b="1">
                  <a:solidFill>
                    <a:srgbClr val="0000FF"/>
                  </a:solidFill>
                  <a:latin typeface="Tahoma" panose="020B0604030504040204" pitchFamily="34" charset="0"/>
                </a:rPr>
                <a:t>Meaning </a:t>
              </a:r>
            </a:p>
          </p:txBody>
        </p:sp>
      </p:grpSp>
      <p:sp>
        <p:nvSpPr>
          <p:cNvPr id="101380" name="Footer Placeholder 1">
            <a:extLst>
              <a:ext uri="{FF2B5EF4-FFF2-40B4-BE49-F238E27FC236}">
                <a16:creationId xmlns:a16="http://schemas.microsoft.com/office/drawing/2014/main" id="{F0ACF626-38A8-44C6-9E8A-FB05DC9D8F6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40643"/>
                                        </p:tgtEl>
                                        <p:attrNameLst>
                                          <p:attrName>style.visibility</p:attrName>
                                        </p:attrNameLst>
                                      </p:cBhvr>
                                      <p:to>
                                        <p:strVal val="visible"/>
                                      </p:to>
                                    </p:set>
                                    <p:animEffect transition="in" filter="dissolve">
                                      <p:cBhvr>
                                        <p:cTn id="7" dur="500"/>
                                        <p:tgtEl>
                                          <p:spTgt spid="2406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a:extLst>
              <a:ext uri="{FF2B5EF4-FFF2-40B4-BE49-F238E27FC236}">
                <a16:creationId xmlns:a16="http://schemas.microsoft.com/office/drawing/2014/main" id="{CA8398C9-2B3D-473D-A6B9-95F3120402B1}"/>
              </a:ext>
            </a:extLst>
          </p:cNvPr>
          <p:cNvSpPr>
            <a:spLocks noGrp="1" noChangeArrowheads="1"/>
          </p:cNvSpPr>
          <p:nvPr>
            <p:ph type="title"/>
          </p:nvPr>
        </p:nvSpPr>
        <p:spPr>
          <a:xfrm>
            <a:off x="1143000" y="914400"/>
            <a:ext cx="7772400" cy="762000"/>
          </a:xfrm>
        </p:spPr>
        <p:txBody>
          <a:bodyPr/>
          <a:lstStyle/>
          <a:p>
            <a:pPr eaLnBrk="1" hangingPunct="1">
              <a:defRPr/>
            </a:pPr>
            <a:r>
              <a:rPr lang="en-US">
                <a:solidFill>
                  <a:srgbClr val="990000"/>
                </a:solidFill>
              </a:rPr>
              <a:t>Phép toán Logical</a:t>
            </a:r>
          </a:p>
        </p:txBody>
      </p:sp>
      <p:sp>
        <p:nvSpPr>
          <p:cNvPr id="241667" name="Rectangle 3">
            <a:extLst>
              <a:ext uri="{FF2B5EF4-FFF2-40B4-BE49-F238E27FC236}">
                <a16:creationId xmlns:a16="http://schemas.microsoft.com/office/drawing/2014/main" id="{CC6561B7-3639-4664-B009-9E8440AF8C57}"/>
              </a:ext>
            </a:extLst>
          </p:cNvPr>
          <p:cNvSpPr>
            <a:spLocks noChangeArrowheads="1"/>
          </p:cNvSpPr>
          <p:nvPr/>
        </p:nvSpPr>
        <p:spPr bwMode="auto">
          <a:xfrm>
            <a:off x="1143000" y="213360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rgbClr val="0000FF"/>
              </a:buClr>
              <a:buSzPct val="60000"/>
              <a:buFont typeface="Wingdings" panose="05000000000000000000" pitchFamily="2" charset="2"/>
              <a:buChar char="n"/>
            </a:pPr>
            <a:r>
              <a:rPr lang="en-GB" altLang="en-US" sz="2800">
                <a:solidFill>
                  <a:srgbClr val="000000"/>
                </a:solidFill>
                <a:latin typeface="Tahoma" panose="020B0604030504040204" pitchFamily="34" charset="0"/>
                <a:cs typeface="Times New Roman" panose="02020603050405020304" pitchFamily="18" charset="0"/>
              </a:rPr>
              <a:t>Phép toán và AND </a:t>
            </a:r>
          </a:p>
        </p:txBody>
      </p:sp>
      <p:sp>
        <p:nvSpPr>
          <p:cNvPr id="241668" name="Rectangle 4">
            <a:extLst>
              <a:ext uri="{FF2B5EF4-FFF2-40B4-BE49-F238E27FC236}">
                <a16:creationId xmlns:a16="http://schemas.microsoft.com/office/drawing/2014/main" id="{83DA590C-DD92-4DDD-82E0-5CB5F9237D31}"/>
              </a:ext>
            </a:extLst>
          </p:cNvPr>
          <p:cNvSpPr>
            <a:spLocks noChangeArrowheads="1"/>
          </p:cNvSpPr>
          <p:nvPr/>
        </p:nvSpPr>
        <p:spPr bwMode="auto">
          <a:xfrm>
            <a:off x="1447800" y="3733800"/>
            <a:ext cx="6838950" cy="18288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2400">
                <a:cs typeface="Times New Roman" panose="02020603050405020304" pitchFamily="18" charset="0"/>
              </a:rPr>
              <a:t>SELECT Mahd, NgayLapHD, Makh</a:t>
            </a:r>
          </a:p>
          <a:p>
            <a:pPr>
              <a:spcBef>
                <a:spcPct val="0"/>
              </a:spcBef>
              <a:buFontTx/>
              <a:buNone/>
            </a:pPr>
            <a:r>
              <a:rPr lang="en-GB" altLang="en-US" sz="2400">
                <a:cs typeface="Times New Roman" panose="02020603050405020304" pitchFamily="18" charset="0"/>
              </a:rPr>
              <a:t>FROM [Hoa don]</a:t>
            </a:r>
          </a:p>
          <a:p>
            <a:pPr>
              <a:spcBef>
                <a:spcPct val="0"/>
              </a:spcBef>
              <a:buFontTx/>
              <a:buNone/>
            </a:pPr>
            <a:r>
              <a:rPr lang="en-GB" altLang="en-US" sz="2400">
                <a:cs typeface="Times New Roman" panose="02020603050405020304" pitchFamily="18" charset="0"/>
              </a:rPr>
              <a:t>WHERE Month(NgayLapHD) = 3 AND Year(NgayLapHD)=1992</a:t>
            </a:r>
          </a:p>
          <a:p>
            <a:pPr>
              <a:spcBef>
                <a:spcPct val="0"/>
              </a:spcBef>
              <a:buFontTx/>
              <a:buNone/>
            </a:pPr>
            <a:endParaRPr lang="en-US" altLang="en-US" sz="2400">
              <a:cs typeface="Times New Roman" panose="02020603050405020304" pitchFamily="18" charset="0"/>
            </a:endParaRPr>
          </a:p>
        </p:txBody>
      </p:sp>
      <p:sp>
        <p:nvSpPr>
          <p:cNvPr id="241669" name="Text Box 5">
            <a:extLst>
              <a:ext uri="{FF2B5EF4-FFF2-40B4-BE49-F238E27FC236}">
                <a16:creationId xmlns:a16="http://schemas.microsoft.com/office/drawing/2014/main" id="{C67490E2-DE65-4E67-AF25-9A260DAF46A5}"/>
              </a:ext>
            </a:extLst>
          </p:cNvPr>
          <p:cNvSpPr txBox="1">
            <a:spLocks noChangeArrowheads="1"/>
          </p:cNvSpPr>
          <p:nvPr/>
        </p:nvSpPr>
        <p:spPr bwMode="auto">
          <a:xfrm>
            <a:off x="1447800" y="3124200"/>
            <a:ext cx="149383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Example</a:t>
            </a:r>
            <a:endParaRPr lang="en-US" altLang="en-US" sz="2400">
              <a:solidFill>
                <a:schemeClr val="tx2"/>
              </a:solidFill>
              <a:latin typeface="Georgia" panose="02040502050405020303" pitchFamily="18" charset="0"/>
            </a:endParaRPr>
          </a:p>
        </p:txBody>
      </p:sp>
      <p:sp>
        <p:nvSpPr>
          <p:cNvPr id="102406" name="Footer Placeholder 1">
            <a:extLst>
              <a:ext uri="{FF2B5EF4-FFF2-40B4-BE49-F238E27FC236}">
                <a16:creationId xmlns:a16="http://schemas.microsoft.com/office/drawing/2014/main" id="{32811762-1A29-482D-9F57-D0CCA25B2434}"/>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1667">
                                            <p:txEl>
                                              <p:pRg st="0" end="0"/>
                                            </p:txEl>
                                          </p:spTgt>
                                        </p:tgtEl>
                                        <p:attrNameLst>
                                          <p:attrName>style.visibility</p:attrName>
                                        </p:attrNameLst>
                                      </p:cBhvr>
                                      <p:to>
                                        <p:strVal val="visible"/>
                                      </p:to>
                                    </p:set>
                                    <p:anim calcmode="lin" valueType="num">
                                      <p:cBhvr additive="base">
                                        <p:cTn id="7" dur="500" fill="hold"/>
                                        <p:tgtEl>
                                          <p:spTgt spid="241667">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1667">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1669"/>
                                        </p:tgtEl>
                                        <p:attrNameLst>
                                          <p:attrName>style.visibility</p:attrName>
                                        </p:attrNameLst>
                                      </p:cBhvr>
                                      <p:to>
                                        <p:strVal val="visible"/>
                                      </p:to>
                                    </p:set>
                                    <p:anim calcmode="lin" valueType="num">
                                      <p:cBhvr additive="base">
                                        <p:cTn id="13" dur="500" fill="hold"/>
                                        <p:tgtEl>
                                          <p:spTgt spid="241669"/>
                                        </p:tgtEl>
                                        <p:attrNameLst>
                                          <p:attrName>ppt_x</p:attrName>
                                        </p:attrNameLst>
                                      </p:cBhvr>
                                      <p:tavLst>
                                        <p:tav tm="0">
                                          <p:val>
                                            <p:strVal val="0-#ppt_w/2"/>
                                          </p:val>
                                        </p:tav>
                                        <p:tav tm="100000">
                                          <p:val>
                                            <p:strVal val="#ppt_x"/>
                                          </p:val>
                                        </p:tav>
                                      </p:tavLst>
                                    </p:anim>
                                    <p:anim calcmode="lin" valueType="num">
                                      <p:cBhvr additive="base">
                                        <p:cTn id="14" dur="500" fill="hold"/>
                                        <p:tgtEl>
                                          <p:spTgt spid="241669"/>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41668"/>
                                        </p:tgtEl>
                                        <p:attrNameLst>
                                          <p:attrName>style.visibility</p:attrName>
                                        </p:attrNameLst>
                                      </p:cBhvr>
                                      <p:to>
                                        <p:strVal val="visible"/>
                                      </p:to>
                                    </p:set>
                                    <p:animEffect transition="in" filter="dissolve">
                                      <p:cBhvr>
                                        <p:cTn id="19" dur="500"/>
                                        <p:tgtEl>
                                          <p:spTgt spid="2416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1667" grpId="0" build="p" autoUpdateAnimBg="0"/>
      <p:bldP spid="241668" grpId="0" animBg="1" autoUpdateAnimBg="0"/>
      <p:bldP spid="241669" grpId="0" autoUpdateAnimBg="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690" name="Rectangle 2">
            <a:extLst>
              <a:ext uri="{FF2B5EF4-FFF2-40B4-BE49-F238E27FC236}">
                <a16:creationId xmlns:a16="http://schemas.microsoft.com/office/drawing/2014/main" id="{43EB2AE4-3F87-4E8F-B3E9-C4FA19614BC3}"/>
              </a:ext>
            </a:extLst>
          </p:cNvPr>
          <p:cNvSpPr>
            <a:spLocks noGrp="1" noChangeArrowheads="1"/>
          </p:cNvSpPr>
          <p:nvPr>
            <p:ph type="title"/>
          </p:nvPr>
        </p:nvSpPr>
        <p:spPr>
          <a:xfrm>
            <a:off x="1143000" y="914400"/>
            <a:ext cx="7772400" cy="762000"/>
          </a:xfrm>
        </p:spPr>
        <p:txBody>
          <a:bodyPr/>
          <a:lstStyle/>
          <a:p>
            <a:pPr eaLnBrk="1" hangingPunct="1">
              <a:defRPr/>
            </a:pPr>
            <a:r>
              <a:rPr lang="en-US">
                <a:solidFill>
                  <a:srgbClr val="990000"/>
                </a:solidFill>
              </a:rPr>
              <a:t>Phép toán Logical </a:t>
            </a:r>
          </a:p>
        </p:txBody>
      </p:sp>
      <p:sp>
        <p:nvSpPr>
          <p:cNvPr id="242691" name="Rectangle 3">
            <a:extLst>
              <a:ext uri="{FF2B5EF4-FFF2-40B4-BE49-F238E27FC236}">
                <a16:creationId xmlns:a16="http://schemas.microsoft.com/office/drawing/2014/main" id="{84040773-A744-4159-BAEF-B32C05BB9671}"/>
              </a:ext>
            </a:extLst>
          </p:cNvPr>
          <p:cNvSpPr>
            <a:spLocks noChangeArrowheads="1"/>
          </p:cNvSpPr>
          <p:nvPr/>
        </p:nvSpPr>
        <p:spPr bwMode="auto">
          <a:xfrm>
            <a:off x="1143000" y="213360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Char char="n"/>
            </a:pPr>
            <a:r>
              <a:rPr lang="en-GB" altLang="en-US" sz="2800">
                <a:solidFill>
                  <a:srgbClr val="000000"/>
                </a:solidFill>
                <a:latin typeface="Tahoma" panose="020B0604030504040204" pitchFamily="34" charset="0"/>
                <a:cs typeface="Times New Roman" panose="02020603050405020304" pitchFamily="18" charset="0"/>
              </a:rPr>
              <a:t>OR operator</a:t>
            </a:r>
          </a:p>
        </p:txBody>
      </p:sp>
      <p:sp>
        <p:nvSpPr>
          <p:cNvPr id="242692" name="Rectangle 4">
            <a:extLst>
              <a:ext uri="{FF2B5EF4-FFF2-40B4-BE49-F238E27FC236}">
                <a16:creationId xmlns:a16="http://schemas.microsoft.com/office/drawing/2014/main" id="{6ABEC3EF-B1DA-4FFC-9234-EF25AB239D7E}"/>
              </a:ext>
            </a:extLst>
          </p:cNvPr>
          <p:cNvSpPr>
            <a:spLocks noChangeArrowheads="1"/>
          </p:cNvSpPr>
          <p:nvPr/>
        </p:nvSpPr>
        <p:spPr bwMode="auto">
          <a:xfrm>
            <a:off x="1504950" y="3581400"/>
            <a:ext cx="7105650" cy="1600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2400">
                <a:solidFill>
                  <a:srgbClr val="006699"/>
                </a:solidFill>
                <a:cs typeface="Times New Roman" panose="02020603050405020304" pitchFamily="18" charset="0"/>
              </a:rPr>
              <a:t>SELECT * FROM [Hoa don]</a:t>
            </a:r>
          </a:p>
          <a:p>
            <a:pPr>
              <a:spcBef>
                <a:spcPct val="0"/>
              </a:spcBef>
              <a:buFontTx/>
              <a:buNone/>
            </a:pPr>
            <a:r>
              <a:rPr lang="en-GB" altLang="en-US" sz="2400">
                <a:solidFill>
                  <a:srgbClr val="006699"/>
                </a:solidFill>
                <a:cs typeface="Times New Roman" panose="02020603050405020304" pitchFamily="18" charset="0"/>
              </a:rPr>
              <a:t>WHERE Makh = ‘FISC’ OR Makh = ‘HUNSAN’</a:t>
            </a:r>
            <a:endParaRPr lang="en-US" altLang="en-US" sz="2400">
              <a:solidFill>
                <a:srgbClr val="006699"/>
              </a:solidFill>
              <a:cs typeface="Times New Roman" panose="02020603050405020304" pitchFamily="18" charset="0"/>
            </a:endParaRPr>
          </a:p>
        </p:txBody>
      </p:sp>
      <p:sp>
        <p:nvSpPr>
          <p:cNvPr id="242693" name="Text Box 5">
            <a:extLst>
              <a:ext uri="{FF2B5EF4-FFF2-40B4-BE49-F238E27FC236}">
                <a16:creationId xmlns:a16="http://schemas.microsoft.com/office/drawing/2014/main" id="{EC72AF2B-FF44-4BB1-938D-2EC1EFFEC3E4}"/>
              </a:ext>
            </a:extLst>
          </p:cNvPr>
          <p:cNvSpPr txBox="1">
            <a:spLocks noChangeArrowheads="1"/>
          </p:cNvSpPr>
          <p:nvPr/>
        </p:nvSpPr>
        <p:spPr bwMode="auto">
          <a:xfrm>
            <a:off x="1614488" y="3022600"/>
            <a:ext cx="1493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Example</a:t>
            </a:r>
            <a:endParaRPr lang="en-US" altLang="en-US" sz="2400">
              <a:solidFill>
                <a:schemeClr val="tx2"/>
              </a:solidFill>
              <a:latin typeface="Georgia" panose="02040502050405020303" pitchFamily="18" charset="0"/>
            </a:endParaRPr>
          </a:p>
        </p:txBody>
      </p:sp>
      <p:sp>
        <p:nvSpPr>
          <p:cNvPr id="103430" name="Footer Placeholder 1">
            <a:extLst>
              <a:ext uri="{FF2B5EF4-FFF2-40B4-BE49-F238E27FC236}">
                <a16:creationId xmlns:a16="http://schemas.microsoft.com/office/drawing/2014/main" id="{6644E6E2-E658-4D97-A2D3-68A8FAF06577}"/>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2691">
                                            <p:txEl>
                                              <p:pRg st="0" end="0"/>
                                            </p:txEl>
                                          </p:spTgt>
                                        </p:tgtEl>
                                        <p:attrNameLst>
                                          <p:attrName>style.visibility</p:attrName>
                                        </p:attrNameLst>
                                      </p:cBhvr>
                                      <p:to>
                                        <p:strVal val="visible"/>
                                      </p:to>
                                    </p:set>
                                    <p:anim calcmode="lin" valueType="num">
                                      <p:cBhvr additive="base">
                                        <p:cTn id="7" dur="500" fill="hold"/>
                                        <p:tgtEl>
                                          <p:spTgt spid="242691">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269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2693"/>
                                        </p:tgtEl>
                                        <p:attrNameLst>
                                          <p:attrName>style.visibility</p:attrName>
                                        </p:attrNameLst>
                                      </p:cBhvr>
                                      <p:to>
                                        <p:strVal val="visible"/>
                                      </p:to>
                                    </p:set>
                                    <p:anim calcmode="lin" valueType="num">
                                      <p:cBhvr additive="base">
                                        <p:cTn id="13" dur="500" fill="hold"/>
                                        <p:tgtEl>
                                          <p:spTgt spid="242693"/>
                                        </p:tgtEl>
                                        <p:attrNameLst>
                                          <p:attrName>ppt_x</p:attrName>
                                        </p:attrNameLst>
                                      </p:cBhvr>
                                      <p:tavLst>
                                        <p:tav tm="0">
                                          <p:val>
                                            <p:strVal val="0-#ppt_w/2"/>
                                          </p:val>
                                        </p:tav>
                                        <p:tav tm="100000">
                                          <p:val>
                                            <p:strVal val="#ppt_x"/>
                                          </p:val>
                                        </p:tav>
                                      </p:tavLst>
                                    </p:anim>
                                    <p:anim calcmode="lin" valueType="num">
                                      <p:cBhvr additive="base">
                                        <p:cTn id="14" dur="500" fill="hold"/>
                                        <p:tgtEl>
                                          <p:spTgt spid="242693"/>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42692"/>
                                        </p:tgtEl>
                                        <p:attrNameLst>
                                          <p:attrName>style.visibility</p:attrName>
                                        </p:attrNameLst>
                                      </p:cBhvr>
                                      <p:to>
                                        <p:strVal val="visible"/>
                                      </p:to>
                                    </p:set>
                                    <p:animEffect transition="in" filter="dissolve">
                                      <p:cBhvr>
                                        <p:cTn id="19" dur="500"/>
                                        <p:tgtEl>
                                          <p:spTgt spid="242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1" grpId="0" build="p" autoUpdateAnimBg="0"/>
      <p:bldP spid="242692" grpId="0" animBg="1" autoUpdateAnimBg="0"/>
      <p:bldP spid="242693" grpId="0" autoUpdateAnimBg="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3714" name="Rectangle 2">
            <a:extLst>
              <a:ext uri="{FF2B5EF4-FFF2-40B4-BE49-F238E27FC236}">
                <a16:creationId xmlns:a16="http://schemas.microsoft.com/office/drawing/2014/main" id="{DEB590EA-0F85-4019-ABCC-73BB00391406}"/>
              </a:ext>
            </a:extLst>
          </p:cNvPr>
          <p:cNvSpPr>
            <a:spLocks noGrp="1" noChangeArrowheads="1"/>
          </p:cNvSpPr>
          <p:nvPr>
            <p:ph type="title"/>
          </p:nvPr>
        </p:nvSpPr>
        <p:spPr>
          <a:xfrm>
            <a:off x="1123950" y="914400"/>
            <a:ext cx="7772400" cy="762000"/>
          </a:xfrm>
        </p:spPr>
        <p:txBody>
          <a:bodyPr/>
          <a:lstStyle/>
          <a:p>
            <a:pPr eaLnBrk="1" hangingPunct="1">
              <a:defRPr/>
            </a:pPr>
            <a:r>
              <a:rPr lang="en-US">
                <a:solidFill>
                  <a:srgbClr val="990000"/>
                </a:solidFill>
              </a:rPr>
              <a:t>Logical Operators (contd.)</a:t>
            </a:r>
          </a:p>
        </p:txBody>
      </p:sp>
      <p:sp>
        <p:nvSpPr>
          <p:cNvPr id="243715" name="Rectangle 3">
            <a:extLst>
              <a:ext uri="{FF2B5EF4-FFF2-40B4-BE49-F238E27FC236}">
                <a16:creationId xmlns:a16="http://schemas.microsoft.com/office/drawing/2014/main" id="{344259F8-A3FB-419B-B0C3-5E2DEC876D08}"/>
              </a:ext>
            </a:extLst>
          </p:cNvPr>
          <p:cNvSpPr>
            <a:spLocks noChangeArrowheads="1"/>
          </p:cNvSpPr>
          <p:nvPr/>
        </p:nvSpPr>
        <p:spPr bwMode="auto">
          <a:xfrm>
            <a:off x="1123950" y="2133600"/>
            <a:ext cx="8077200" cy="53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buClr>
                <a:schemeClr val="folHlink"/>
              </a:buClr>
              <a:buSzPct val="60000"/>
              <a:buFont typeface="Wingdings" panose="05000000000000000000" pitchFamily="2" charset="2"/>
              <a:buChar char="n"/>
            </a:pPr>
            <a:r>
              <a:rPr lang="en-GB" altLang="en-US" sz="2800">
                <a:solidFill>
                  <a:srgbClr val="000000"/>
                </a:solidFill>
                <a:latin typeface="Tahoma" panose="020B0604030504040204" pitchFamily="34" charset="0"/>
                <a:cs typeface="Times New Roman" panose="02020603050405020304" pitchFamily="18" charset="0"/>
              </a:rPr>
              <a:t>NOT operator</a:t>
            </a:r>
          </a:p>
        </p:txBody>
      </p:sp>
      <p:sp>
        <p:nvSpPr>
          <p:cNvPr id="243716" name="Rectangle 4">
            <a:extLst>
              <a:ext uri="{FF2B5EF4-FFF2-40B4-BE49-F238E27FC236}">
                <a16:creationId xmlns:a16="http://schemas.microsoft.com/office/drawing/2014/main" id="{2E8376C5-C1F2-4356-AA74-DF75418DE0D5}"/>
              </a:ext>
            </a:extLst>
          </p:cNvPr>
          <p:cNvSpPr>
            <a:spLocks noChangeArrowheads="1"/>
          </p:cNvSpPr>
          <p:nvPr/>
        </p:nvSpPr>
        <p:spPr bwMode="auto">
          <a:xfrm>
            <a:off x="1447800" y="3429000"/>
            <a:ext cx="5181600" cy="838200"/>
          </a:xfrm>
          <a:prstGeom prst="rect">
            <a:avLst/>
          </a:prstGeom>
          <a:solidFill>
            <a:srgbClr val="CC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GB" altLang="en-US" sz="2400">
                <a:solidFill>
                  <a:srgbClr val="006699"/>
                </a:solidFill>
                <a:cs typeface="Times New Roman" panose="02020603050405020304" pitchFamily="18" charset="0"/>
              </a:rPr>
              <a:t>SELECT * FROM [Hoa don] </a:t>
            </a:r>
          </a:p>
          <a:p>
            <a:pPr>
              <a:spcBef>
                <a:spcPct val="0"/>
              </a:spcBef>
              <a:buFontTx/>
              <a:buNone/>
            </a:pPr>
            <a:r>
              <a:rPr lang="en-GB" altLang="en-US" sz="2400">
                <a:solidFill>
                  <a:srgbClr val="006699"/>
                </a:solidFill>
                <a:cs typeface="Times New Roman" panose="02020603050405020304" pitchFamily="18" charset="0"/>
              </a:rPr>
              <a:t>WHERE NOT Manv= 10</a:t>
            </a:r>
            <a:endParaRPr lang="en-US" altLang="en-US" sz="2400">
              <a:solidFill>
                <a:srgbClr val="006699"/>
              </a:solidFill>
              <a:cs typeface="Times New Roman" panose="02020603050405020304" pitchFamily="18" charset="0"/>
            </a:endParaRPr>
          </a:p>
        </p:txBody>
      </p:sp>
      <p:sp>
        <p:nvSpPr>
          <p:cNvPr id="243717" name="Text Box 5">
            <a:extLst>
              <a:ext uri="{FF2B5EF4-FFF2-40B4-BE49-F238E27FC236}">
                <a16:creationId xmlns:a16="http://schemas.microsoft.com/office/drawing/2014/main" id="{7F1B5152-A436-4FD6-9C6B-DB40D0A0E0AC}"/>
              </a:ext>
            </a:extLst>
          </p:cNvPr>
          <p:cNvSpPr txBox="1">
            <a:spLocks noChangeArrowheads="1"/>
          </p:cNvSpPr>
          <p:nvPr/>
        </p:nvSpPr>
        <p:spPr bwMode="auto">
          <a:xfrm>
            <a:off x="1557338" y="2870200"/>
            <a:ext cx="14938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b">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buClr>
                <a:schemeClr val="folHlink"/>
              </a:buClr>
              <a:buSzPct val="60000"/>
              <a:buFont typeface="Wingdings" panose="05000000000000000000" pitchFamily="2" charset="2"/>
              <a:buNone/>
            </a:pPr>
            <a:r>
              <a:rPr lang="en-US" altLang="en-US" sz="2400" b="1" u="sng">
                <a:solidFill>
                  <a:schemeClr val="tx2"/>
                </a:solidFill>
                <a:latin typeface="Tahoma" panose="020B0604030504040204" pitchFamily="34" charset="0"/>
                <a:cs typeface="Courier New" panose="02070309020205020404" pitchFamily="49" charset="0"/>
              </a:rPr>
              <a:t>Example</a:t>
            </a:r>
            <a:endParaRPr lang="en-US" altLang="en-US" sz="2400">
              <a:solidFill>
                <a:schemeClr val="tx2"/>
              </a:solidFill>
              <a:latin typeface="Georgia" panose="02040502050405020303" pitchFamily="18" charset="0"/>
            </a:endParaRPr>
          </a:p>
        </p:txBody>
      </p:sp>
      <p:sp>
        <p:nvSpPr>
          <p:cNvPr id="104454" name="Footer Placeholder 1">
            <a:extLst>
              <a:ext uri="{FF2B5EF4-FFF2-40B4-BE49-F238E27FC236}">
                <a16:creationId xmlns:a16="http://schemas.microsoft.com/office/drawing/2014/main" id="{F81DD13A-C4ED-4FC5-952C-193D86EEAAC1}"/>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43715">
                                            <p:txEl>
                                              <p:pRg st="0" end="0"/>
                                            </p:txEl>
                                          </p:spTgt>
                                        </p:tgtEl>
                                        <p:attrNameLst>
                                          <p:attrName>style.visibility</p:attrName>
                                        </p:attrNameLst>
                                      </p:cBhvr>
                                      <p:to>
                                        <p:strVal val="visible"/>
                                      </p:to>
                                    </p:set>
                                    <p:anim calcmode="lin" valueType="num">
                                      <p:cBhvr additive="base">
                                        <p:cTn id="7" dur="500" fill="hold"/>
                                        <p:tgtEl>
                                          <p:spTgt spid="24371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243715">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243717"/>
                                        </p:tgtEl>
                                        <p:attrNameLst>
                                          <p:attrName>style.visibility</p:attrName>
                                        </p:attrNameLst>
                                      </p:cBhvr>
                                      <p:to>
                                        <p:strVal val="visible"/>
                                      </p:to>
                                    </p:set>
                                    <p:anim calcmode="lin" valueType="num">
                                      <p:cBhvr additive="base">
                                        <p:cTn id="13" dur="500" fill="hold"/>
                                        <p:tgtEl>
                                          <p:spTgt spid="243717"/>
                                        </p:tgtEl>
                                        <p:attrNameLst>
                                          <p:attrName>ppt_x</p:attrName>
                                        </p:attrNameLst>
                                      </p:cBhvr>
                                      <p:tavLst>
                                        <p:tav tm="0">
                                          <p:val>
                                            <p:strVal val="0-#ppt_w/2"/>
                                          </p:val>
                                        </p:tav>
                                        <p:tav tm="100000">
                                          <p:val>
                                            <p:strVal val="#ppt_x"/>
                                          </p:val>
                                        </p:tav>
                                      </p:tavLst>
                                    </p:anim>
                                    <p:anim calcmode="lin" valueType="num">
                                      <p:cBhvr additive="base">
                                        <p:cTn id="14" dur="500" fill="hold"/>
                                        <p:tgtEl>
                                          <p:spTgt spid="243717"/>
                                        </p:tgtEl>
                                        <p:attrNameLst>
                                          <p:attrName>ppt_y</p:attrName>
                                        </p:attrNameLst>
                                      </p:cBhvr>
                                      <p:tavLst>
                                        <p:tav tm="0">
                                          <p:val>
                                            <p:strVal val="#ppt_y"/>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243716"/>
                                        </p:tgtEl>
                                        <p:attrNameLst>
                                          <p:attrName>style.visibility</p:attrName>
                                        </p:attrNameLst>
                                      </p:cBhvr>
                                      <p:to>
                                        <p:strVal val="visible"/>
                                      </p:to>
                                    </p:set>
                                    <p:animEffect transition="in" filter="dissolve">
                                      <p:cBhvr>
                                        <p:cTn id="19" dur="500"/>
                                        <p:tgtEl>
                                          <p:spTgt spid="2437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5" grpId="0" build="p" autoUpdateAnimBg="0"/>
      <p:bldP spid="243716" grpId="0" animBg="1" autoUpdateAnimBg="0"/>
      <p:bldP spid="243717" grpId="0" autoUpdateAnimBg="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7ED37-3CE2-4390-8DD7-41CB88AE63B8}"/>
              </a:ext>
            </a:extLst>
          </p:cNvPr>
          <p:cNvSpPr>
            <a:spLocks noGrp="1"/>
          </p:cNvSpPr>
          <p:nvPr>
            <p:ph type="title" idx="4294967295"/>
          </p:nvPr>
        </p:nvSpPr>
        <p:spPr/>
        <p:txBody>
          <a:bodyPr>
            <a:normAutofit/>
          </a:bodyPr>
          <a:lstStyle/>
          <a:p>
            <a:pPr eaLnBrk="1" hangingPunct="1">
              <a:defRPr/>
            </a:pPr>
            <a:r>
              <a:rPr lang="en-US">
                <a:solidFill>
                  <a:srgbClr val="0000FF"/>
                </a:solidFill>
              </a:rPr>
              <a:t>Các toán tử SQL</a:t>
            </a:r>
          </a:p>
        </p:txBody>
      </p:sp>
      <p:sp>
        <p:nvSpPr>
          <p:cNvPr id="105475" name="Content Placeholder 2">
            <a:extLst>
              <a:ext uri="{FF2B5EF4-FFF2-40B4-BE49-F238E27FC236}">
                <a16:creationId xmlns:a16="http://schemas.microsoft.com/office/drawing/2014/main" id="{68B94B8E-F8E4-448D-81A2-F4A2F10B20D5}"/>
              </a:ext>
            </a:extLst>
          </p:cNvPr>
          <p:cNvSpPr>
            <a:spLocks noGrp="1" noChangeArrowheads="1"/>
          </p:cNvSpPr>
          <p:nvPr>
            <p:ph idx="4294967295"/>
          </p:nvPr>
        </p:nvSpPr>
        <p:spPr>
          <a:xfrm>
            <a:off x="990600" y="2133600"/>
            <a:ext cx="7924800" cy="4724400"/>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82880" tIns="91440"/>
          <a:lstStyle/>
          <a:p>
            <a:pPr marL="265113" indent="-265113" eaLnBrk="1" hangingPunct="1"/>
            <a:r>
              <a:rPr lang="en-US" altLang="en-US" sz="2200">
                <a:solidFill>
                  <a:srgbClr val="CC0000"/>
                </a:solidFill>
                <a:effectLst/>
              </a:rPr>
              <a:t>LIKE:</a:t>
            </a:r>
            <a:r>
              <a:rPr lang="en-US" altLang="en-US" sz="2200">
                <a:effectLst/>
              </a:rPr>
              <a:t> giống 1 chuỗi</a:t>
            </a:r>
          </a:p>
          <a:p>
            <a:pPr marL="265113" indent="-265113" eaLnBrk="1" hangingPunct="1"/>
            <a:r>
              <a:rPr lang="en-US" altLang="en-US" sz="2200">
                <a:solidFill>
                  <a:srgbClr val="CC0000"/>
                </a:solidFill>
                <a:effectLst/>
              </a:rPr>
              <a:t>IS NOT NULL:</a:t>
            </a:r>
            <a:r>
              <a:rPr lang="en-US" altLang="en-US" sz="2200">
                <a:effectLst/>
              </a:rPr>
              <a:t> không phải giá trị rỗng</a:t>
            </a:r>
          </a:p>
          <a:p>
            <a:pPr marL="265113" indent="-265113" eaLnBrk="1" hangingPunct="1"/>
            <a:r>
              <a:rPr lang="en-US" altLang="en-US" sz="2200">
                <a:solidFill>
                  <a:srgbClr val="CC0000"/>
                </a:solidFill>
                <a:effectLst/>
              </a:rPr>
              <a:t>BETWEEN…AND:</a:t>
            </a:r>
            <a:r>
              <a:rPr lang="en-US" altLang="en-US" sz="2200">
                <a:effectLst/>
              </a:rPr>
              <a:t> giữa 2 giá trị</a:t>
            </a:r>
          </a:p>
          <a:p>
            <a:pPr marL="265113" indent="-265113" eaLnBrk="1" hangingPunct="1"/>
            <a:r>
              <a:rPr lang="en-US" altLang="en-US" sz="2200">
                <a:solidFill>
                  <a:srgbClr val="CC0000"/>
                </a:solidFill>
                <a:effectLst/>
              </a:rPr>
              <a:t>IN:</a:t>
            </a:r>
            <a:r>
              <a:rPr lang="en-US" altLang="en-US" sz="2200">
                <a:effectLst/>
              </a:rPr>
              <a:t> đạt giá trị trong 1 danh sách</a:t>
            </a:r>
          </a:p>
          <a:p>
            <a:pPr marL="265113" indent="-265113" eaLnBrk="1" hangingPunct="1"/>
            <a:r>
              <a:rPr lang="en-US" altLang="en-US" sz="2200">
                <a:solidFill>
                  <a:srgbClr val="CC0000"/>
                </a:solidFill>
                <a:effectLst/>
              </a:rPr>
              <a:t>ALL/ ANY (SOME):</a:t>
            </a:r>
            <a:r>
              <a:rPr lang="en-US" altLang="en-US" sz="2200">
                <a:effectLst/>
              </a:rPr>
              <a:t> được dùng trong lệnh truy vấn con và kết quả là nhiều dòng.</a:t>
            </a:r>
          </a:p>
          <a:p>
            <a:pPr lvl="2" eaLnBrk="1" hangingPunct="1">
              <a:buFontTx/>
              <a:buNone/>
            </a:pPr>
            <a:r>
              <a:rPr lang="en-US" altLang="en-US" sz="1800">
                <a:effectLst/>
              </a:rPr>
              <a:t>&lt;ANY: Nhỏ hơn trị cao nhất</a:t>
            </a:r>
          </a:p>
          <a:p>
            <a:pPr lvl="2" eaLnBrk="1" hangingPunct="1">
              <a:buFontTx/>
              <a:buNone/>
            </a:pPr>
            <a:r>
              <a:rPr lang="en-US" altLang="en-US" sz="1800">
                <a:effectLst/>
              </a:rPr>
              <a:t>&gt;ANY: Lớn hơn trị thấp nhất</a:t>
            </a:r>
          </a:p>
          <a:p>
            <a:pPr lvl="2" eaLnBrk="1" hangingPunct="1">
              <a:buFontTx/>
              <a:buNone/>
            </a:pPr>
            <a:r>
              <a:rPr lang="en-US" altLang="en-US" sz="1800">
                <a:effectLst/>
              </a:rPr>
              <a:t>=ANY: Tương đương với IN</a:t>
            </a:r>
          </a:p>
          <a:p>
            <a:pPr lvl="2" eaLnBrk="1" hangingPunct="1">
              <a:buFontTx/>
              <a:buNone/>
            </a:pPr>
            <a:r>
              <a:rPr lang="en-US" altLang="en-US" sz="1800">
                <a:effectLst/>
              </a:rPr>
              <a:t> &gt;ALL: Lớn hơn trị cao nhất</a:t>
            </a:r>
          </a:p>
          <a:p>
            <a:pPr lvl="2" eaLnBrk="1" hangingPunct="1">
              <a:buFontTx/>
              <a:buNone/>
            </a:pPr>
            <a:r>
              <a:rPr lang="en-US" altLang="en-US" sz="1800">
                <a:effectLst/>
              </a:rPr>
              <a:t> &lt;ALL: Nhỏ hơn trị thấp nhất</a:t>
            </a:r>
          </a:p>
          <a:p>
            <a:pPr marL="265113" indent="-265113" eaLnBrk="1" hangingPunct="1"/>
            <a:r>
              <a:rPr lang="en-US" altLang="en-US" sz="2200">
                <a:solidFill>
                  <a:srgbClr val="CC0000"/>
                </a:solidFill>
                <a:effectLst/>
              </a:rPr>
              <a:t>EXIST:</a:t>
            </a:r>
            <a:r>
              <a:rPr lang="en-US" altLang="en-US" sz="2200">
                <a:effectLst/>
              </a:rPr>
              <a:t> kiểm tra sự tồn tại của 1 dữ liệu trong nhiều dòng.</a:t>
            </a:r>
          </a:p>
        </p:txBody>
      </p:sp>
      <p:sp>
        <p:nvSpPr>
          <p:cNvPr id="105476" name="Footer Placeholder 2">
            <a:extLst>
              <a:ext uri="{FF2B5EF4-FFF2-40B4-BE49-F238E27FC236}">
                <a16:creationId xmlns:a16="http://schemas.microsoft.com/office/drawing/2014/main" id="{7AE4B896-5B23-4CD4-93AD-AC204A5AAD0E}"/>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8A168051-5792-4F7B-83FC-8BA14551B8FC}"/>
              </a:ext>
            </a:extLst>
          </p:cNvPr>
          <p:cNvSpPr>
            <a:spLocks noGrp="1" noChangeArrowheads="1"/>
          </p:cNvSpPr>
          <p:nvPr>
            <p:ph type="title"/>
          </p:nvPr>
        </p:nvSpPr>
        <p:spPr>
          <a:xfrm>
            <a:off x="1219200" y="533400"/>
            <a:ext cx="7772400" cy="1143000"/>
          </a:xfrm>
        </p:spPr>
        <p:txBody>
          <a:bodyPr/>
          <a:lstStyle/>
          <a:p>
            <a:pPr eaLnBrk="1" hangingPunct="1">
              <a:defRPr/>
            </a:pPr>
            <a:r>
              <a:rPr lang="en-US"/>
              <a:t>Wildcard Characters</a:t>
            </a:r>
          </a:p>
        </p:txBody>
      </p:sp>
      <p:grpSp>
        <p:nvGrpSpPr>
          <p:cNvPr id="244739" name="Group 3">
            <a:extLst>
              <a:ext uri="{FF2B5EF4-FFF2-40B4-BE49-F238E27FC236}">
                <a16:creationId xmlns:a16="http://schemas.microsoft.com/office/drawing/2014/main" id="{AFB60D03-DEF7-4685-838C-4337C039E1A4}"/>
              </a:ext>
            </a:extLst>
          </p:cNvPr>
          <p:cNvGrpSpPr>
            <a:grpSpLocks/>
          </p:cNvGrpSpPr>
          <p:nvPr/>
        </p:nvGrpSpPr>
        <p:grpSpPr bwMode="auto">
          <a:xfrm>
            <a:off x="990600" y="2133600"/>
            <a:ext cx="8153400" cy="4343400"/>
            <a:chOff x="240" y="1344"/>
            <a:chExt cx="5328" cy="2736"/>
          </a:xfrm>
        </p:grpSpPr>
        <p:sp>
          <p:nvSpPr>
            <p:cNvPr id="106501" name="Rectangle 4">
              <a:extLst>
                <a:ext uri="{FF2B5EF4-FFF2-40B4-BE49-F238E27FC236}">
                  <a16:creationId xmlns:a16="http://schemas.microsoft.com/office/drawing/2014/main" id="{3D324257-B7C1-4D20-838A-C5E90601159D}"/>
                </a:ext>
              </a:extLst>
            </p:cNvPr>
            <p:cNvSpPr>
              <a:spLocks noChangeArrowheads="1"/>
            </p:cNvSpPr>
            <p:nvPr/>
          </p:nvSpPr>
          <p:spPr bwMode="auto">
            <a:xfrm>
              <a:off x="240" y="1344"/>
              <a:ext cx="5328" cy="2736"/>
            </a:xfrm>
            <a:prstGeom prst="rect">
              <a:avLst/>
            </a:prstGeom>
            <a:solidFill>
              <a:schemeClr val="bg1"/>
            </a:solidFill>
            <a:ln w="11112">
              <a:solidFill>
                <a:srgbClr val="A0A0A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02" name="Rectangle 5">
              <a:extLst>
                <a:ext uri="{FF2B5EF4-FFF2-40B4-BE49-F238E27FC236}">
                  <a16:creationId xmlns:a16="http://schemas.microsoft.com/office/drawing/2014/main" id="{4FBC39F5-3994-4053-8BF4-D34307B68372}"/>
                </a:ext>
              </a:extLst>
            </p:cNvPr>
            <p:cNvSpPr>
              <a:spLocks noChangeArrowheads="1"/>
            </p:cNvSpPr>
            <p:nvPr/>
          </p:nvSpPr>
          <p:spPr bwMode="auto">
            <a:xfrm>
              <a:off x="3465" y="1347"/>
              <a:ext cx="2099" cy="39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03" name="Rectangle 6">
              <a:extLst>
                <a:ext uri="{FF2B5EF4-FFF2-40B4-BE49-F238E27FC236}">
                  <a16:creationId xmlns:a16="http://schemas.microsoft.com/office/drawing/2014/main" id="{7EA8B14D-81B8-424B-A4D5-8492BD059F2B}"/>
                </a:ext>
              </a:extLst>
            </p:cNvPr>
            <p:cNvSpPr>
              <a:spLocks noChangeArrowheads="1"/>
            </p:cNvSpPr>
            <p:nvPr/>
          </p:nvSpPr>
          <p:spPr bwMode="auto">
            <a:xfrm>
              <a:off x="3527" y="1347"/>
              <a:ext cx="1975" cy="39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GB" altLang="en-US" sz="2000" b="1">
                  <a:solidFill>
                    <a:srgbClr val="0000FF"/>
                  </a:solidFill>
                  <a:latin typeface="Tahoma" panose="020B0604030504040204" pitchFamily="34" charset="0"/>
                  <a:cs typeface="Times New Roman" panose="02020603050405020304" pitchFamily="18" charset="0"/>
                </a:rPr>
                <a:t>Example</a:t>
              </a:r>
            </a:p>
            <a:p>
              <a:pPr algn="just">
                <a:spcBef>
                  <a:spcPct val="0"/>
                </a:spcBef>
                <a:buFontTx/>
                <a:buNone/>
              </a:pPr>
              <a:endParaRPr lang="en-GB" altLang="en-US" sz="2000">
                <a:solidFill>
                  <a:srgbClr val="FFCC00"/>
                </a:solidFill>
                <a:latin typeface="Tahoma" panose="020B0604030504040204" pitchFamily="34" charset="0"/>
              </a:endParaRPr>
            </a:p>
          </p:txBody>
        </p:sp>
        <p:sp>
          <p:nvSpPr>
            <p:cNvPr id="106504" name="Rectangle 7">
              <a:extLst>
                <a:ext uri="{FF2B5EF4-FFF2-40B4-BE49-F238E27FC236}">
                  <a16:creationId xmlns:a16="http://schemas.microsoft.com/office/drawing/2014/main" id="{5769F935-8F42-49DC-8B86-3F5A6264B0BE}"/>
                </a:ext>
              </a:extLst>
            </p:cNvPr>
            <p:cNvSpPr>
              <a:spLocks noChangeArrowheads="1"/>
            </p:cNvSpPr>
            <p:nvPr/>
          </p:nvSpPr>
          <p:spPr bwMode="auto">
            <a:xfrm>
              <a:off x="3465" y="1347"/>
              <a:ext cx="2099" cy="39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05" name="Rectangle 8">
              <a:extLst>
                <a:ext uri="{FF2B5EF4-FFF2-40B4-BE49-F238E27FC236}">
                  <a16:creationId xmlns:a16="http://schemas.microsoft.com/office/drawing/2014/main" id="{8AD73345-EC8A-4B46-A37E-A431D12442DA}"/>
                </a:ext>
              </a:extLst>
            </p:cNvPr>
            <p:cNvSpPr>
              <a:spLocks noChangeArrowheads="1"/>
            </p:cNvSpPr>
            <p:nvPr/>
          </p:nvSpPr>
          <p:spPr bwMode="auto">
            <a:xfrm>
              <a:off x="3527" y="1744"/>
              <a:ext cx="1975" cy="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latin typeface="Tahoma" panose="020B0604030504040204" pitchFamily="34" charset="0"/>
                  <a:cs typeface="Times New Roman" panose="02020603050405020304" pitchFamily="18" charset="0"/>
                </a:rPr>
                <a:t>SELECT Meal_Code FROM Meal  </a:t>
              </a:r>
            </a:p>
            <a:p>
              <a:pPr eaLnBrk="1" hangingPunct="1">
                <a:spcBef>
                  <a:spcPct val="0"/>
                </a:spcBef>
                <a:buFontTx/>
                <a:buNone/>
              </a:pPr>
              <a:r>
                <a:rPr lang="en-US" altLang="en-US" sz="1600">
                  <a:latin typeface="Tahoma" panose="020B0604030504040204" pitchFamily="34" charset="0"/>
                  <a:cs typeface="Times New Roman" panose="02020603050405020304" pitchFamily="18" charset="0"/>
                </a:rPr>
                <a:t>WHERE Meal_Code LIKE ‘C_’</a:t>
              </a:r>
              <a:endParaRPr lang="en-GB" altLang="en-US" sz="1600">
                <a:latin typeface="Tahoma" panose="020B0604030504040204" pitchFamily="34" charset="0"/>
                <a:cs typeface="Times New Roman" panose="02020603050405020304" pitchFamily="18" charset="0"/>
              </a:endParaRPr>
            </a:p>
            <a:p>
              <a:pPr algn="just">
                <a:spcBef>
                  <a:spcPct val="0"/>
                </a:spcBef>
                <a:buFontTx/>
                <a:buNone/>
              </a:pPr>
              <a:endParaRPr lang="en-GB" altLang="en-US" sz="1600">
                <a:latin typeface="Tahoma" panose="020B0604030504040204" pitchFamily="34" charset="0"/>
              </a:endParaRPr>
            </a:p>
          </p:txBody>
        </p:sp>
        <p:sp>
          <p:nvSpPr>
            <p:cNvPr id="106506" name="Rectangle 9">
              <a:extLst>
                <a:ext uri="{FF2B5EF4-FFF2-40B4-BE49-F238E27FC236}">
                  <a16:creationId xmlns:a16="http://schemas.microsoft.com/office/drawing/2014/main" id="{83AAC08F-E7DD-4BE8-A7B6-EB89767981A7}"/>
                </a:ext>
              </a:extLst>
            </p:cNvPr>
            <p:cNvSpPr>
              <a:spLocks noChangeArrowheads="1"/>
            </p:cNvSpPr>
            <p:nvPr/>
          </p:nvSpPr>
          <p:spPr bwMode="auto">
            <a:xfrm>
              <a:off x="3465" y="1744"/>
              <a:ext cx="2099" cy="5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07" name="Rectangle 10">
              <a:extLst>
                <a:ext uri="{FF2B5EF4-FFF2-40B4-BE49-F238E27FC236}">
                  <a16:creationId xmlns:a16="http://schemas.microsoft.com/office/drawing/2014/main" id="{5236F40E-6DE8-41BC-A302-4F3A3E87FA82}"/>
                </a:ext>
              </a:extLst>
            </p:cNvPr>
            <p:cNvSpPr>
              <a:spLocks noChangeArrowheads="1"/>
            </p:cNvSpPr>
            <p:nvPr/>
          </p:nvSpPr>
          <p:spPr bwMode="auto">
            <a:xfrm>
              <a:off x="3527" y="2247"/>
              <a:ext cx="1975"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latin typeface="Tahoma" panose="020B0604030504040204" pitchFamily="34" charset="0"/>
                  <a:cs typeface="Times New Roman" panose="02020603050405020304" pitchFamily="18" charset="0"/>
                </a:rPr>
                <a:t>SELECT Meal_Code FROM Meal  </a:t>
              </a:r>
            </a:p>
            <a:p>
              <a:pPr eaLnBrk="1" hangingPunct="1">
                <a:spcBef>
                  <a:spcPct val="0"/>
                </a:spcBef>
                <a:buFontTx/>
                <a:buNone/>
              </a:pPr>
              <a:r>
                <a:rPr lang="en-US" altLang="en-US" sz="1600">
                  <a:latin typeface="Tahoma" panose="020B0604030504040204" pitchFamily="34" charset="0"/>
                  <a:cs typeface="Times New Roman" panose="02020603050405020304" pitchFamily="18" charset="0"/>
                </a:rPr>
                <a:t>WHERE Meal_Code LIKE ‘CO_%’ </a:t>
              </a:r>
              <a:endParaRPr lang="en-GB" altLang="en-US" sz="1600">
                <a:latin typeface="Tahoma" panose="020B0604030504040204" pitchFamily="34" charset="0"/>
              </a:endParaRPr>
            </a:p>
          </p:txBody>
        </p:sp>
        <p:sp>
          <p:nvSpPr>
            <p:cNvPr id="106508" name="Rectangle 11">
              <a:extLst>
                <a:ext uri="{FF2B5EF4-FFF2-40B4-BE49-F238E27FC236}">
                  <a16:creationId xmlns:a16="http://schemas.microsoft.com/office/drawing/2014/main" id="{6748514C-A3B4-403F-B869-5327B2D85ACD}"/>
                </a:ext>
              </a:extLst>
            </p:cNvPr>
            <p:cNvSpPr>
              <a:spLocks noChangeArrowheads="1"/>
            </p:cNvSpPr>
            <p:nvPr/>
          </p:nvSpPr>
          <p:spPr bwMode="auto">
            <a:xfrm>
              <a:off x="3465" y="2247"/>
              <a:ext cx="2099" cy="61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09" name="Rectangle 12">
              <a:extLst>
                <a:ext uri="{FF2B5EF4-FFF2-40B4-BE49-F238E27FC236}">
                  <a16:creationId xmlns:a16="http://schemas.microsoft.com/office/drawing/2014/main" id="{0A095FC4-EDF2-40F0-B48C-6664DFAB30D8}"/>
                </a:ext>
              </a:extLst>
            </p:cNvPr>
            <p:cNvSpPr>
              <a:spLocks noChangeArrowheads="1"/>
            </p:cNvSpPr>
            <p:nvPr/>
          </p:nvSpPr>
          <p:spPr bwMode="auto">
            <a:xfrm>
              <a:off x="3527" y="2857"/>
              <a:ext cx="1975"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latin typeface="Tahoma" panose="020B0604030504040204" pitchFamily="34" charset="0"/>
                  <a:cs typeface="Times New Roman" panose="02020603050405020304" pitchFamily="18" charset="0"/>
                </a:rPr>
                <a:t>SELECT * FROM flight WHERE aircraft_code LIKE ‘9W0[1-2]’ </a:t>
              </a:r>
              <a:endParaRPr lang="en-GB" altLang="en-US" sz="1600">
                <a:latin typeface="Tahoma" panose="020B0604030504040204" pitchFamily="34" charset="0"/>
                <a:cs typeface="Times New Roman" panose="02020603050405020304" pitchFamily="18" charset="0"/>
              </a:endParaRPr>
            </a:p>
            <a:p>
              <a:pPr algn="just">
                <a:spcBef>
                  <a:spcPct val="0"/>
                </a:spcBef>
                <a:buFontTx/>
                <a:buNone/>
              </a:pPr>
              <a:endParaRPr lang="en-GB" altLang="en-US" sz="1600">
                <a:latin typeface="Tahoma" panose="020B0604030504040204" pitchFamily="34" charset="0"/>
              </a:endParaRPr>
            </a:p>
          </p:txBody>
        </p:sp>
        <p:sp>
          <p:nvSpPr>
            <p:cNvPr id="106510" name="Rectangle 13">
              <a:extLst>
                <a:ext uri="{FF2B5EF4-FFF2-40B4-BE49-F238E27FC236}">
                  <a16:creationId xmlns:a16="http://schemas.microsoft.com/office/drawing/2014/main" id="{034C3C50-F1E5-42C8-9E3E-791264C0CC5D}"/>
                </a:ext>
              </a:extLst>
            </p:cNvPr>
            <p:cNvSpPr>
              <a:spLocks noChangeArrowheads="1"/>
            </p:cNvSpPr>
            <p:nvPr/>
          </p:nvSpPr>
          <p:spPr bwMode="auto">
            <a:xfrm>
              <a:off x="3465" y="2857"/>
              <a:ext cx="2099" cy="61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grpSp>
          <p:nvGrpSpPr>
            <p:cNvPr id="106511" name="Group 14">
              <a:extLst>
                <a:ext uri="{FF2B5EF4-FFF2-40B4-BE49-F238E27FC236}">
                  <a16:creationId xmlns:a16="http://schemas.microsoft.com/office/drawing/2014/main" id="{BE72224E-FEF0-4875-97AF-959E5D375CEC}"/>
                </a:ext>
              </a:extLst>
            </p:cNvPr>
            <p:cNvGrpSpPr>
              <a:grpSpLocks/>
            </p:cNvGrpSpPr>
            <p:nvPr/>
          </p:nvGrpSpPr>
          <p:grpSpPr bwMode="auto">
            <a:xfrm>
              <a:off x="244" y="1347"/>
              <a:ext cx="956" cy="2730"/>
              <a:chOff x="244" y="1347"/>
              <a:chExt cx="1122" cy="2730"/>
            </a:xfrm>
          </p:grpSpPr>
          <p:sp>
            <p:nvSpPr>
              <p:cNvPr id="106526" name="Rectangle 15">
                <a:extLst>
                  <a:ext uri="{FF2B5EF4-FFF2-40B4-BE49-F238E27FC236}">
                    <a16:creationId xmlns:a16="http://schemas.microsoft.com/office/drawing/2014/main" id="{4182C461-03A7-48BB-9A31-C25B491FFA73}"/>
                  </a:ext>
                </a:extLst>
              </p:cNvPr>
              <p:cNvSpPr>
                <a:spLocks noChangeArrowheads="1"/>
              </p:cNvSpPr>
              <p:nvPr/>
            </p:nvSpPr>
            <p:spPr bwMode="auto">
              <a:xfrm>
                <a:off x="244" y="1347"/>
                <a:ext cx="1122" cy="39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27" name="Rectangle 16">
                <a:extLst>
                  <a:ext uri="{FF2B5EF4-FFF2-40B4-BE49-F238E27FC236}">
                    <a16:creationId xmlns:a16="http://schemas.microsoft.com/office/drawing/2014/main" id="{E9C4D375-87AB-4756-B57D-8F3C28AF988A}"/>
                  </a:ext>
                </a:extLst>
              </p:cNvPr>
              <p:cNvSpPr>
                <a:spLocks noChangeArrowheads="1"/>
              </p:cNvSpPr>
              <p:nvPr/>
            </p:nvSpPr>
            <p:spPr bwMode="auto">
              <a:xfrm>
                <a:off x="306" y="1347"/>
                <a:ext cx="998" cy="39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GB" altLang="en-US" sz="2000" b="1">
                    <a:solidFill>
                      <a:srgbClr val="0000FF"/>
                    </a:solidFill>
                    <a:latin typeface="Tahoma" panose="020B0604030504040204" pitchFamily="34" charset="0"/>
                    <a:cs typeface="Times New Roman" panose="02020603050405020304" pitchFamily="18" charset="0"/>
                  </a:rPr>
                  <a:t>Wildcard</a:t>
                </a:r>
              </a:p>
              <a:p>
                <a:pPr algn="ctr">
                  <a:spcBef>
                    <a:spcPct val="0"/>
                  </a:spcBef>
                  <a:buFontTx/>
                  <a:buNone/>
                </a:pPr>
                <a:endParaRPr lang="en-GB" altLang="en-US" sz="2000">
                  <a:solidFill>
                    <a:srgbClr val="FFCC00"/>
                  </a:solidFill>
                  <a:latin typeface="Tahoma" panose="020B0604030504040204" pitchFamily="34" charset="0"/>
                </a:endParaRPr>
              </a:p>
            </p:txBody>
          </p:sp>
          <p:sp>
            <p:nvSpPr>
              <p:cNvPr id="106528" name="Rectangle 17">
                <a:extLst>
                  <a:ext uri="{FF2B5EF4-FFF2-40B4-BE49-F238E27FC236}">
                    <a16:creationId xmlns:a16="http://schemas.microsoft.com/office/drawing/2014/main" id="{FD7C18A1-BD17-4FD7-9835-09D0D90936F2}"/>
                  </a:ext>
                </a:extLst>
              </p:cNvPr>
              <p:cNvSpPr>
                <a:spLocks noChangeArrowheads="1"/>
              </p:cNvSpPr>
              <p:nvPr/>
            </p:nvSpPr>
            <p:spPr bwMode="auto">
              <a:xfrm>
                <a:off x="244" y="1347"/>
                <a:ext cx="1122" cy="39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29" name="Rectangle 18">
                <a:extLst>
                  <a:ext uri="{FF2B5EF4-FFF2-40B4-BE49-F238E27FC236}">
                    <a16:creationId xmlns:a16="http://schemas.microsoft.com/office/drawing/2014/main" id="{BF5DC395-600E-47A6-9FED-AED8D0C306D5}"/>
                  </a:ext>
                </a:extLst>
              </p:cNvPr>
              <p:cNvSpPr>
                <a:spLocks noChangeArrowheads="1"/>
              </p:cNvSpPr>
              <p:nvPr/>
            </p:nvSpPr>
            <p:spPr bwMode="auto">
              <a:xfrm>
                <a:off x="306" y="1744"/>
                <a:ext cx="998" cy="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GB" altLang="en-US" sz="1600">
                    <a:latin typeface="Tahoma" panose="020B0604030504040204" pitchFamily="34" charset="0"/>
                    <a:cs typeface="Times New Roman" panose="02020603050405020304" pitchFamily="18" charset="0"/>
                  </a:rPr>
                  <a:t>_</a:t>
                </a:r>
              </a:p>
              <a:p>
                <a:pPr algn="ctr">
                  <a:spcBef>
                    <a:spcPct val="0"/>
                  </a:spcBef>
                  <a:buFontTx/>
                  <a:buNone/>
                </a:pPr>
                <a:endParaRPr lang="en-GB" altLang="en-US" sz="1600">
                  <a:latin typeface="Tahoma" panose="020B0604030504040204" pitchFamily="34" charset="0"/>
                </a:endParaRPr>
              </a:p>
            </p:txBody>
          </p:sp>
          <p:sp>
            <p:nvSpPr>
              <p:cNvPr id="106530" name="Rectangle 19">
                <a:extLst>
                  <a:ext uri="{FF2B5EF4-FFF2-40B4-BE49-F238E27FC236}">
                    <a16:creationId xmlns:a16="http://schemas.microsoft.com/office/drawing/2014/main" id="{32755901-5D3D-4D0D-AC44-8C436CE0CED7}"/>
                  </a:ext>
                </a:extLst>
              </p:cNvPr>
              <p:cNvSpPr>
                <a:spLocks noChangeArrowheads="1"/>
              </p:cNvSpPr>
              <p:nvPr/>
            </p:nvSpPr>
            <p:spPr bwMode="auto">
              <a:xfrm>
                <a:off x="244" y="1744"/>
                <a:ext cx="1122" cy="5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31" name="Rectangle 20">
                <a:extLst>
                  <a:ext uri="{FF2B5EF4-FFF2-40B4-BE49-F238E27FC236}">
                    <a16:creationId xmlns:a16="http://schemas.microsoft.com/office/drawing/2014/main" id="{134958E4-CE81-462F-AB53-0200EBAAB8BF}"/>
                  </a:ext>
                </a:extLst>
              </p:cNvPr>
              <p:cNvSpPr>
                <a:spLocks noChangeArrowheads="1"/>
              </p:cNvSpPr>
              <p:nvPr/>
            </p:nvSpPr>
            <p:spPr bwMode="auto">
              <a:xfrm>
                <a:off x="306" y="2247"/>
                <a:ext cx="998"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GB" altLang="en-US" sz="1600">
                    <a:latin typeface="Tahoma" panose="020B0604030504040204" pitchFamily="34" charset="0"/>
                    <a:cs typeface="Times New Roman" panose="02020603050405020304" pitchFamily="18" charset="0"/>
                  </a:rPr>
                  <a:t>%</a:t>
                </a:r>
              </a:p>
              <a:p>
                <a:pPr algn="ctr">
                  <a:spcBef>
                    <a:spcPct val="0"/>
                  </a:spcBef>
                  <a:buFontTx/>
                  <a:buNone/>
                </a:pPr>
                <a:endParaRPr lang="en-GB" altLang="en-US" sz="1600">
                  <a:latin typeface="Tahoma" panose="020B0604030504040204" pitchFamily="34" charset="0"/>
                </a:endParaRPr>
              </a:p>
            </p:txBody>
          </p:sp>
          <p:sp>
            <p:nvSpPr>
              <p:cNvPr id="106532" name="Rectangle 21">
                <a:extLst>
                  <a:ext uri="{FF2B5EF4-FFF2-40B4-BE49-F238E27FC236}">
                    <a16:creationId xmlns:a16="http://schemas.microsoft.com/office/drawing/2014/main" id="{C714A358-6896-4ABE-A530-7390D47281D4}"/>
                  </a:ext>
                </a:extLst>
              </p:cNvPr>
              <p:cNvSpPr>
                <a:spLocks noChangeArrowheads="1"/>
              </p:cNvSpPr>
              <p:nvPr/>
            </p:nvSpPr>
            <p:spPr bwMode="auto">
              <a:xfrm>
                <a:off x="244" y="2247"/>
                <a:ext cx="1122" cy="61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33" name="Rectangle 22">
                <a:extLst>
                  <a:ext uri="{FF2B5EF4-FFF2-40B4-BE49-F238E27FC236}">
                    <a16:creationId xmlns:a16="http://schemas.microsoft.com/office/drawing/2014/main" id="{EDBD3413-48B4-4D4A-85ED-DC135B69D8D6}"/>
                  </a:ext>
                </a:extLst>
              </p:cNvPr>
              <p:cNvSpPr>
                <a:spLocks noChangeArrowheads="1"/>
              </p:cNvSpPr>
              <p:nvPr/>
            </p:nvSpPr>
            <p:spPr bwMode="auto">
              <a:xfrm>
                <a:off x="306" y="2857"/>
                <a:ext cx="998"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GB" altLang="en-US" sz="1600">
                    <a:latin typeface="Tahoma" panose="020B0604030504040204" pitchFamily="34" charset="0"/>
                    <a:cs typeface="Times New Roman" panose="02020603050405020304" pitchFamily="18" charset="0"/>
                  </a:rPr>
                  <a:t>[]</a:t>
                </a:r>
              </a:p>
              <a:p>
                <a:pPr algn="ctr">
                  <a:spcBef>
                    <a:spcPct val="0"/>
                  </a:spcBef>
                  <a:buFontTx/>
                  <a:buNone/>
                </a:pPr>
                <a:endParaRPr lang="en-GB" altLang="en-US" sz="1600">
                  <a:latin typeface="Tahoma" panose="020B0604030504040204" pitchFamily="34" charset="0"/>
                </a:endParaRPr>
              </a:p>
            </p:txBody>
          </p:sp>
          <p:sp>
            <p:nvSpPr>
              <p:cNvPr id="106534" name="Rectangle 23">
                <a:extLst>
                  <a:ext uri="{FF2B5EF4-FFF2-40B4-BE49-F238E27FC236}">
                    <a16:creationId xmlns:a16="http://schemas.microsoft.com/office/drawing/2014/main" id="{49D1E2AE-F72C-45EF-89C1-E2C5088131F9}"/>
                  </a:ext>
                </a:extLst>
              </p:cNvPr>
              <p:cNvSpPr>
                <a:spLocks noChangeArrowheads="1"/>
              </p:cNvSpPr>
              <p:nvPr/>
            </p:nvSpPr>
            <p:spPr bwMode="auto">
              <a:xfrm>
                <a:off x="244" y="2857"/>
                <a:ext cx="1122" cy="61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35" name="Rectangle 24">
                <a:extLst>
                  <a:ext uri="{FF2B5EF4-FFF2-40B4-BE49-F238E27FC236}">
                    <a16:creationId xmlns:a16="http://schemas.microsoft.com/office/drawing/2014/main" id="{DAEF9AE1-2DF1-470E-93AA-CFEB8468D815}"/>
                  </a:ext>
                </a:extLst>
              </p:cNvPr>
              <p:cNvSpPr>
                <a:spLocks noChangeArrowheads="1"/>
              </p:cNvSpPr>
              <p:nvPr/>
            </p:nvSpPr>
            <p:spPr bwMode="auto">
              <a:xfrm>
                <a:off x="306" y="3467"/>
                <a:ext cx="998"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ctr" eaLnBrk="1" hangingPunct="1">
                  <a:spcBef>
                    <a:spcPct val="0"/>
                  </a:spcBef>
                  <a:buFontTx/>
                  <a:buNone/>
                </a:pPr>
                <a:r>
                  <a:rPr lang="en-GB" altLang="en-US" sz="1600">
                    <a:latin typeface="Tahoma" panose="020B0604030504040204" pitchFamily="34" charset="0"/>
                    <a:cs typeface="Times New Roman" panose="02020603050405020304" pitchFamily="18" charset="0"/>
                  </a:rPr>
                  <a:t>[^]</a:t>
                </a:r>
              </a:p>
              <a:p>
                <a:pPr algn="ctr">
                  <a:spcBef>
                    <a:spcPct val="0"/>
                  </a:spcBef>
                  <a:buFontTx/>
                  <a:buNone/>
                </a:pPr>
                <a:endParaRPr lang="en-GB" altLang="en-US" sz="1600">
                  <a:latin typeface="Tahoma" panose="020B0604030504040204" pitchFamily="34" charset="0"/>
                </a:endParaRPr>
              </a:p>
            </p:txBody>
          </p:sp>
          <p:sp>
            <p:nvSpPr>
              <p:cNvPr id="106536" name="Rectangle 25">
                <a:extLst>
                  <a:ext uri="{FF2B5EF4-FFF2-40B4-BE49-F238E27FC236}">
                    <a16:creationId xmlns:a16="http://schemas.microsoft.com/office/drawing/2014/main" id="{21BF2CD9-8F58-4D19-AEB1-FD5A74D6A6D1}"/>
                  </a:ext>
                </a:extLst>
              </p:cNvPr>
              <p:cNvSpPr>
                <a:spLocks noChangeArrowheads="1"/>
              </p:cNvSpPr>
              <p:nvPr/>
            </p:nvSpPr>
            <p:spPr bwMode="auto">
              <a:xfrm>
                <a:off x="244" y="3467"/>
                <a:ext cx="1122" cy="61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grpSp>
        <p:grpSp>
          <p:nvGrpSpPr>
            <p:cNvPr id="106512" name="Group 26">
              <a:extLst>
                <a:ext uri="{FF2B5EF4-FFF2-40B4-BE49-F238E27FC236}">
                  <a16:creationId xmlns:a16="http://schemas.microsoft.com/office/drawing/2014/main" id="{DA384447-E8CC-4BEF-94ED-F6DBB07CBD84}"/>
                </a:ext>
              </a:extLst>
            </p:cNvPr>
            <p:cNvGrpSpPr>
              <a:grpSpLocks/>
            </p:cNvGrpSpPr>
            <p:nvPr/>
          </p:nvGrpSpPr>
          <p:grpSpPr bwMode="auto">
            <a:xfrm>
              <a:off x="1201" y="1347"/>
              <a:ext cx="2264" cy="2730"/>
              <a:chOff x="1366" y="1347"/>
              <a:chExt cx="2099" cy="2730"/>
            </a:xfrm>
          </p:grpSpPr>
          <p:sp>
            <p:nvSpPr>
              <p:cNvPr id="106515" name="Rectangle 27">
                <a:extLst>
                  <a:ext uri="{FF2B5EF4-FFF2-40B4-BE49-F238E27FC236}">
                    <a16:creationId xmlns:a16="http://schemas.microsoft.com/office/drawing/2014/main" id="{1C08CAEE-F383-4428-9F79-7CF66452EA49}"/>
                  </a:ext>
                </a:extLst>
              </p:cNvPr>
              <p:cNvSpPr>
                <a:spLocks noChangeArrowheads="1"/>
              </p:cNvSpPr>
              <p:nvPr/>
            </p:nvSpPr>
            <p:spPr bwMode="auto">
              <a:xfrm>
                <a:off x="1366" y="1347"/>
                <a:ext cx="2099" cy="39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16" name="Rectangle 28">
                <a:extLst>
                  <a:ext uri="{FF2B5EF4-FFF2-40B4-BE49-F238E27FC236}">
                    <a16:creationId xmlns:a16="http://schemas.microsoft.com/office/drawing/2014/main" id="{C460F5FD-6EAA-457F-AED0-DF1A133EE217}"/>
                  </a:ext>
                </a:extLst>
              </p:cNvPr>
              <p:cNvSpPr>
                <a:spLocks noChangeArrowheads="1"/>
              </p:cNvSpPr>
              <p:nvPr/>
            </p:nvSpPr>
            <p:spPr bwMode="auto">
              <a:xfrm>
                <a:off x="1428" y="1347"/>
                <a:ext cx="1975" cy="397"/>
              </a:xfrm>
              <a:prstGeom prst="rect">
                <a:avLst/>
              </a:prstGeom>
              <a:noFill/>
              <a:ln>
                <a:noFill/>
              </a:ln>
              <a:effectLst/>
              <a:extLst>
                <a:ext uri="{909E8E84-426E-40DD-AFC4-6F175D3DCCD1}">
                  <a14:hiddenFill xmlns:a14="http://schemas.microsoft.com/office/drawing/2010/main">
                    <a:solidFill>
                      <a:srgbClr val="C0C0C0"/>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GB" altLang="en-US" sz="2000" b="1">
                    <a:solidFill>
                      <a:srgbClr val="0000FF"/>
                    </a:solidFill>
                    <a:latin typeface="Tahoma" panose="020B0604030504040204" pitchFamily="34" charset="0"/>
                    <a:cs typeface="Times New Roman" panose="02020603050405020304" pitchFamily="18" charset="0"/>
                  </a:rPr>
                  <a:t>Description</a:t>
                </a:r>
              </a:p>
              <a:p>
                <a:pPr algn="just">
                  <a:spcBef>
                    <a:spcPct val="0"/>
                  </a:spcBef>
                  <a:buFontTx/>
                  <a:buNone/>
                </a:pPr>
                <a:endParaRPr lang="en-GB" altLang="en-US" sz="2000">
                  <a:solidFill>
                    <a:srgbClr val="FFCC00"/>
                  </a:solidFill>
                  <a:latin typeface="Tahoma" panose="020B0604030504040204" pitchFamily="34" charset="0"/>
                </a:endParaRPr>
              </a:p>
            </p:txBody>
          </p:sp>
          <p:sp>
            <p:nvSpPr>
              <p:cNvPr id="106517" name="Rectangle 29">
                <a:extLst>
                  <a:ext uri="{FF2B5EF4-FFF2-40B4-BE49-F238E27FC236}">
                    <a16:creationId xmlns:a16="http://schemas.microsoft.com/office/drawing/2014/main" id="{0AEFE426-899D-4FB8-A1D1-6E3953D0C704}"/>
                  </a:ext>
                </a:extLst>
              </p:cNvPr>
              <p:cNvSpPr>
                <a:spLocks noChangeArrowheads="1"/>
              </p:cNvSpPr>
              <p:nvPr/>
            </p:nvSpPr>
            <p:spPr bwMode="auto">
              <a:xfrm>
                <a:off x="1366" y="1347"/>
                <a:ext cx="2099" cy="397"/>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18" name="Rectangle 30">
                <a:extLst>
                  <a:ext uri="{FF2B5EF4-FFF2-40B4-BE49-F238E27FC236}">
                    <a16:creationId xmlns:a16="http://schemas.microsoft.com/office/drawing/2014/main" id="{87D9F73D-B3C6-4537-B7E5-B1CFA190E349}"/>
                  </a:ext>
                </a:extLst>
              </p:cNvPr>
              <p:cNvSpPr>
                <a:spLocks noChangeArrowheads="1"/>
              </p:cNvSpPr>
              <p:nvPr/>
            </p:nvSpPr>
            <p:spPr bwMode="auto">
              <a:xfrm>
                <a:off x="1428" y="1744"/>
                <a:ext cx="1975" cy="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en-US" sz="1600">
                    <a:latin typeface="Tahoma" panose="020B0604030504040204" pitchFamily="34" charset="0"/>
                    <a:cs typeface="Times New Roman" panose="02020603050405020304" pitchFamily="18" charset="0"/>
                  </a:rPr>
                  <a:t>Represents a single character </a:t>
                </a:r>
                <a:endParaRPr lang="en-GB" altLang="en-US" sz="1600">
                  <a:latin typeface="Tahoma" panose="020B0604030504040204" pitchFamily="34" charset="0"/>
                  <a:cs typeface="Times New Roman" panose="02020603050405020304" pitchFamily="18" charset="0"/>
                </a:endParaRPr>
              </a:p>
              <a:p>
                <a:pPr algn="just">
                  <a:spcBef>
                    <a:spcPct val="0"/>
                  </a:spcBef>
                  <a:buFontTx/>
                  <a:buNone/>
                </a:pPr>
                <a:endParaRPr lang="en-GB" altLang="en-US" sz="1600">
                  <a:latin typeface="Tahoma" panose="020B0604030504040204" pitchFamily="34" charset="0"/>
                </a:endParaRPr>
              </a:p>
            </p:txBody>
          </p:sp>
          <p:sp>
            <p:nvSpPr>
              <p:cNvPr id="106519" name="Rectangle 31">
                <a:extLst>
                  <a:ext uri="{FF2B5EF4-FFF2-40B4-BE49-F238E27FC236}">
                    <a16:creationId xmlns:a16="http://schemas.microsoft.com/office/drawing/2014/main" id="{01C3A657-2287-4CAF-A5C0-F18E950E688D}"/>
                  </a:ext>
                </a:extLst>
              </p:cNvPr>
              <p:cNvSpPr>
                <a:spLocks noChangeArrowheads="1"/>
              </p:cNvSpPr>
              <p:nvPr/>
            </p:nvSpPr>
            <p:spPr bwMode="auto">
              <a:xfrm>
                <a:off x="1366" y="1744"/>
                <a:ext cx="2099" cy="503"/>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20" name="Rectangle 32">
                <a:extLst>
                  <a:ext uri="{FF2B5EF4-FFF2-40B4-BE49-F238E27FC236}">
                    <a16:creationId xmlns:a16="http://schemas.microsoft.com/office/drawing/2014/main" id="{E7611A64-CB4E-4565-B30E-959375EFC94E}"/>
                  </a:ext>
                </a:extLst>
              </p:cNvPr>
              <p:cNvSpPr>
                <a:spLocks noChangeArrowheads="1"/>
              </p:cNvSpPr>
              <p:nvPr/>
            </p:nvSpPr>
            <p:spPr bwMode="auto">
              <a:xfrm>
                <a:off x="1428" y="2247"/>
                <a:ext cx="1975"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en-US" sz="1600">
                    <a:latin typeface="Tahoma" panose="020B0604030504040204" pitchFamily="34" charset="0"/>
                    <a:cs typeface="Times New Roman" panose="02020603050405020304" pitchFamily="18" charset="0"/>
                  </a:rPr>
                  <a:t>Represents a string of any length </a:t>
                </a:r>
                <a:endParaRPr lang="en-GB" altLang="en-US" sz="1600">
                  <a:latin typeface="Tahoma" panose="020B0604030504040204" pitchFamily="34" charset="0"/>
                  <a:cs typeface="Times New Roman" panose="02020603050405020304" pitchFamily="18" charset="0"/>
                </a:endParaRPr>
              </a:p>
              <a:p>
                <a:pPr algn="just">
                  <a:spcBef>
                    <a:spcPct val="0"/>
                  </a:spcBef>
                  <a:buFontTx/>
                  <a:buNone/>
                </a:pPr>
                <a:endParaRPr lang="en-GB" altLang="en-US" sz="1600">
                  <a:latin typeface="Tahoma" panose="020B0604030504040204" pitchFamily="34" charset="0"/>
                </a:endParaRPr>
              </a:p>
            </p:txBody>
          </p:sp>
          <p:sp>
            <p:nvSpPr>
              <p:cNvPr id="106521" name="Rectangle 33">
                <a:extLst>
                  <a:ext uri="{FF2B5EF4-FFF2-40B4-BE49-F238E27FC236}">
                    <a16:creationId xmlns:a16="http://schemas.microsoft.com/office/drawing/2014/main" id="{F0246536-598F-4171-B7FE-F1525FA2BA96}"/>
                  </a:ext>
                </a:extLst>
              </p:cNvPr>
              <p:cNvSpPr>
                <a:spLocks noChangeArrowheads="1"/>
              </p:cNvSpPr>
              <p:nvPr/>
            </p:nvSpPr>
            <p:spPr bwMode="auto">
              <a:xfrm>
                <a:off x="1366" y="2247"/>
                <a:ext cx="2099" cy="61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22" name="Rectangle 34">
                <a:extLst>
                  <a:ext uri="{FF2B5EF4-FFF2-40B4-BE49-F238E27FC236}">
                    <a16:creationId xmlns:a16="http://schemas.microsoft.com/office/drawing/2014/main" id="{EEDAEFD2-4882-4293-948E-A5C6EC6B031E}"/>
                  </a:ext>
                </a:extLst>
              </p:cNvPr>
              <p:cNvSpPr>
                <a:spLocks noChangeArrowheads="1"/>
              </p:cNvSpPr>
              <p:nvPr/>
            </p:nvSpPr>
            <p:spPr bwMode="auto">
              <a:xfrm>
                <a:off x="1428" y="2857"/>
                <a:ext cx="1975"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en-US" sz="1600">
                    <a:latin typeface="Tahoma" panose="020B0604030504040204" pitchFamily="34" charset="0"/>
                    <a:cs typeface="Times New Roman" panose="02020603050405020304" pitchFamily="18" charset="0"/>
                  </a:rPr>
                  <a:t>Represents a single character within the range enclosed in the brackets </a:t>
                </a:r>
                <a:endParaRPr lang="en-GB" altLang="en-US" sz="1600">
                  <a:latin typeface="Tahoma" panose="020B0604030504040204" pitchFamily="34" charset="0"/>
                  <a:cs typeface="Times New Roman" panose="02020603050405020304" pitchFamily="18" charset="0"/>
                </a:endParaRPr>
              </a:p>
              <a:p>
                <a:pPr algn="just">
                  <a:spcBef>
                    <a:spcPct val="0"/>
                  </a:spcBef>
                  <a:buFontTx/>
                  <a:buNone/>
                </a:pPr>
                <a:endParaRPr lang="en-GB" altLang="en-US" sz="1600">
                  <a:latin typeface="Tahoma" panose="020B0604030504040204" pitchFamily="34" charset="0"/>
                </a:endParaRPr>
              </a:p>
            </p:txBody>
          </p:sp>
          <p:sp>
            <p:nvSpPr>
              <p:cNvPr id="106523" name="Rectangle 35">
                <a:extLst>
                  <a:ext uri="{FF2B5EF4-FFF2-40B4-BE49-F238E27FC236}">
                    <a16:creationId xmlns:a16="http://schemas.microsoft.com/office/drawing/2014/main" id="{E23AF993-1F59-4ACE-BE14-A53C810FF9FB}"/>
                  </a:ext>
                </a:extLst>
              </p:cNvPr>
              <p:cNvSpPr>
                <a:spLocks noChangeArrowheads="1"/>
              </p:cNvSpPr>
              <p:nvPr/>
            </p:nvSpPr>
            <p:spPr bwMode="auto">
              <a:xfrm>
                <a:off x="1366" y="2857"/>
                <a:ext cx="2099" cy="61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sp>
            <p:nvSpPr>
              <p:cNvPr id="106524" name="Rectangle 36">
                <a:extLst>
                  <a:ext uri="{FF2B5EF4-FFF2-40B4-BE49-F238E27FC236}">
                    <a16:creationId xmlns:a16="http://schemas.microsoft.com/office/drawing/2014/main" id="{DC1B1B06-3959-4CD0-9FE6-545E41D5883D}"/>
                  </a:ext>
                </a:extLst>
              </p:cNvPr>
              <p:cNvSpPr>
                <a:spLocks noChangeArrowheads="1"/>
              </p:cNvSpPr>
              <p:nvPr/>
            </p:nvSpPr>
            <p:spPr bwMode="auto">
              <a:xfrm>
                <a:off x="1428" y="3467"/>
                <a:ext cx="1975"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lgn="just" eaLnBrk="1" hangingPunct="1">
                  <a:spcBef>
                    <a:spcPct val="0"/>
                  </a:spcBef>
                  <a:buFontTx/>
                  <a:buNone/>
                </a:pPr>
                <a:r>
                  <a:rPr lang="en-US" altLang="en-US" sz="1600">
                    <a:latin typeface="Tahoma" panose="020B0604030504040204" pitchFamily="34" charset="0"/>
                    <a:cs typeface="Times New Roman" panose="02020603050405020304" pitchFamily="18" charset="0"/>
                  </a:rPr>
                  <a:t>Represents any single character not within the range enclosed in the brackets </a:t>
                </a:r>
                <a:endParaRPr lang="en-GB" altLang="en-US" sz="1600">
                  <a:latin typeface="Tahoma" panose="020B0604030504040204" pitchFamily="34" charset="0"/>
                  <a:cs typeface="Times New Roman" panose="02020603050405020304" pitchFamily="18" charset="0"/>
                </a:endParaRPr>
              </a:p>
              <a:p>
                <a:pPr algn="just">
                  <a:spcBef>
                    <a:spcPct val="0"/>
                  </a:spcBef>
                  <a:buFontTx/>
                  <a:buNone/>
                </a:pPr>
                <a:endParaRPr lang="en-GB" altLang="en-US" sz="1600">
                  <a:latin typeface="Tahoma" panose="020B0604030504040204" pitchFamily="34" charset="0"/>
                </a:endParaRPr>
              </a:p>
            </p:txBody>
          </p:sp>
          <p:sp>
            <p:nvSpPr>
              <p:cNvPr id="106525" name="Rectangle 37">
                <a:extLst>
                  <a:ext uri="{FF2B5EF4-FFF2-40B4-BE49-F238E27FC236}">
                    <a16:creationId xmlns:a16="http://schemas.microsoft.com/office/drawing/2014/main" id="{168FD5DE-49D2-4978-9827-F701F0089457}"/>
                  </a:ext>
                </a:extLst>
              </p:cNvPr>
              <p:cNvSpPr>
                <a:spLocks noChangeArrowheads="1"/>
              </p:cNvSpPr>
              <p:nvPr/>
            </p:nvSpPr>
            <p:spPr bwMode="auto">
              <a:xfrm>
                <a:off x="1366" y="3467"/>
                <a:ext cx="2099" cy="61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grpSp>
        <p:sp>
          <p:nvSpPr>
            <p:cNvPr id="106513" name="Rectangle 38">
              <a:extLst>
                <a:ext uri="{FF2B5EF4-FFF2-40B4-BE49-F238E27FC236}">
                  <a16:creationId xmlns:a16="http://schemas.microsoft.com/office/drawing/2014/main" id="{F2B959D8-C4AB-4876-8531-B1A5784691CD}"/>
                </a:ext>
              </a:extLst>
            </p:cNvPr>
            <p:cNvSpPr>
              <a:spLocks noChangeArrowheads="1"/>
            </p:cNvSpPr>
            <p:nvPr/>
          </p:nvSpPr>
          <p:spPr bwMode="auto">
            <a:xfrm>
              <a:off x="3527" y="3467"/>
              <a:ext cx="1975" cy="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rgbClr val="0000FF"/>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r>
                <a:rPr lang="en-US" altLang="en-US" sz="1600">
                  <a:latin typeface="Tahoma" panose="020B0604030504040204" pitchFamily="34" charset="0"/>
                  <a:cs typeface="Times New Roman" panose="02020603050405020304" pitchFamily="18" charset="0"/>
                </a:rPr>
                <a:t>SELECT * FROM flight WHERE aircraft_code LIKE ‘9W0[^1-2]’ </a:t>
              </a:r>
              <a:endParaRPr lang="en-GB" altLang="en-US" sz="1600">
                <a:latin typeface="Tahoma" panose="020B0604030504040204" pitchFamily="34" charset="0"/>
                <a:cs typeface="Times New Roman" panose="02020603050405020304" pitchFamily="18" charset="0"/>
              </a:endParaRPr>
            </a:p>
            <a:p>
              <a:pPr algn="just">
                <a:spcBef>
                  <a:spcPct val="0"/>
                </a:spcBef>
                <a:buFontTx/>
                <a:buNone/>
              </a:pPr>
              <a:endParaRPr lang="en-GB" altLang="en-US" sz="1600">
                <a:latin typeface="Tahoma" panose="020B0604030504040204" pitchFamily="34" charset="0"/>
              </a:endParaRPr>
            </a:p>
          </p:txBody>
        </p:sp>
        <p:sp>
          <p:nvSpPr>
            <p:cNvPr id="106514" name="Rectangle 39">
              <a:extLst>
                <a:ext uri="{FF2B5EF4-FFF2-40B4-BE49-F238E27FC236}">
                  <a16:creationId xmlns:a16="http://schemas.microsoft.com/office/drawing/2014/main" id="{9AA1934F-B7AC-4DD1-9FEC-FA5FFCEF86A5}"/>
                </a:ext>
              </a:extLst>
            </p:cNvPr>
            <p:cNvSpPr>
              <a:spLocks noChangeArrowheads="1"/>
            </p:cNvSpPr>
            <p:nvPr/>
          </p:nvSpPr>
          <p:spPr bwMode="auto">
            <a:xfrm>
              <a:off x="3465" y="3467"/>
              <a:ext cx="2099" cy="610"/>
            </a:xfrm>
            <a:prstGeom prst="rect">
              <a:avLst/>
            </a:prstGeom>
            <a:noFill/>
            <a:ln w="7">
              <a:solidFill>
                <a:srgbClr val="A0A0A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eaLnBrk="1" hangingPunct="1">
                <a:spcBef>
                  <a:spcPct val="0"/>
                </a:spcBef>
                <a:buFontTx/>
                <a:buNone/>
              </a:pPr>
              <a:endParaRPr lang="en-US" altLang="en-US" sz="3600"/>
            </a:p>
          </p:txBody>
        </p:sp>
      </p:grpSp>
      <p:sp>
        <p:nvSpPr>
          <p:cNvPr id="106500" name="Footer Placeholder 1">
            <a:extLst>
              <a:ext uri="{FF2B5EF4-FFF2-40B4-BE49-F238E27FC236}">
                <a16:creationId xmlns:a16="http://schemas.microsoft.com/office/drawing/2014/main" id="{6B66E687-E905-4609-9E87-6E1DE916433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44739"/>
                                        </p:tgtEl>
                                        <p:attrNameLst>
                                          <p:attrName>style.visibility</p:attrName>
                                        </p:attrNameLst>
                                      </p:cBhvr>
                                      <p:to>
                                        <p:strVal val="visible"/>
                                      </p:to>
                                    </p:set>
                                    <p:animEffect transition="in" filter="dissolve">
                                      <p:cBhvr>
                                        <p:cTn id="7" dur="500"/>
                                        <p:tgtEl>
                                          <p:spTgt spid="2447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4738" name="Rectangle 2">
            <a:extLst>
              <a:ext uri="{FF2B5EF4-FFF2-40B4-BE49-F238E27FC236}">
                <a16:creationId xmlns:a16="http://schemas.microsoft.com/office/drawing/2014/main" id="{79C6AA59-D816-4E83-80EF-FB7C9D05C5D0}"/>
              </a:ext>
            </a:extLst>
          </p:cNvPr>
          <p:cNvSpPr>
            <a:spLocks noGrp="1" noChangeArrowheads="1"/>
          </p:cNvSpPr>
          <p:nvPr>
            <p:ph type="title"/>
          </p:nvPr>
        </p:nvSpPr>
        <p:spPr>
          <a:xfrm>
            <a:off x="1219200" y="533400"/>
            <a:ext cx="7772400" cy="1143000"/>
          </a:xfrm>
        </p:spPr>
        <p:txBody>
          <a:bodyPr/>
          <a:lstStyle/>
          <a:p>
            <a:pPr eaLnBrk="1" hangingPunct="1">
              <a:defRPr/>
            </a:pPr>
            <a:r>
              <a:rPr lang="en-US"/>
              <a:t>Wildcard Characters</a:t>
            </a:r>
          </a:p>
        </p:txBody>
      </p:sp>
      <p:sp>
        <p:nvSpPr>
          <p:cNvPr id="107523" name="Footer Placeholder 1">
            <a:extLst>
              <a:ext uri="{FF2B5EF4-FFF2-40B4-BE49-F238E27FC236}">
                <a16:creationId xmlns:a16="http://schemas.microsoft.com/office/drawing/2014/main" id="{7FDB0C40-2D26-4198-B689-077D56B51825}"/>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
        <p:nvSpPr>
          <p:cNvPr id="107524" name="Rectangle 1">
            <a:extLst>
              <a:ext uri="{FF2B5EF4-FFF2-40B4-BE49-F238E27FC236}">
                <a16:creationId xmlns:a16="http://schemas.microsoft.com/office/drawing/2014/main" id="{D4C7F9FB-3FD5-4B90-887A-6303F06A1939}"/>
              </a:ext>
            </a:extLst>
          </p:cNvPr>
          <p:cNvSpPr>
            <a:spLocks noChangeArrowheads="1"/>
          </p:cNvSpPr>
          <p:nvPr/>
        </p:nvSpPr>
        <p:spPr bwMode="auto">
          <a:xfrm>
            <a:off x="1066800" y="1981200"/>
            <a:ext cx="7239000"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a:t>Toán tử LIKE: Hiển thị sản phẩm có masp bắt đầu là B, kết thúc là 1</a:t>
            </a:r>
          </a:p>
        </p:txBody>
      </p:sp>
      <p:pic>
        <p:nvPicPr>
          <p:cNvPr id="107525" name="Picture 2">
            <a:extLst>
              <a:ext uri="{FF2B5EF4-FFF2-40B4-BE49-F238E27FC236}">
                <a16:creationId xmlns:a16="http://schemas.microsoft.com/office/drawing/2014/main" id="{CCFAF75C-6147-4063-A3C7-A53C64699F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3124200"/>
            <a:ext cx="7132638" cy="297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Footer Placeholder 1">
            <a:extLst>
              <a:ext uri="{FF2B5EF4-FFF2-40B4-BE49-F238E27FC236}">
                <a16:creationId xmlns:a16="http://schemas.microsoft.com/office/drawing/2014/main" id="{AEAB21D9-BCA6-4737-B9AB-76A8F0BFC4AA}"/>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
        <p:nvSpPr>
          <p:cNvPr id="108547" name="Rectangle 1">
            <a:extLst>
              <a:ext uri="{FF2B5EF4-FFF2-40B4-BE49-F238E27FC236}">
                <a16:creationId xmlns:a16="http://schemas.microsoft.com/office/drawing/2014/main" id="{62833FC8-E406-43EC-94D4-E63E3F6608A0}"/>
              </a:ext>
            </a:extLst>
          </p:cNvPr>
          <p:cNvSpPr>
            <a:spLocks noChangeArrowheads="1"/>
          </p:cNvSpPr>
          <p:nvPr/>
        </p:nvSpPr>
        <p:spPr bwMode="auto">
          <a:xfrm>
            <a:off x="1066800" y="1981200"/>
            <a:ext cx="7239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a:t>Sử dụng between</a:t>
            </a:r>
          </a:p>
        </p:txBody>
      </p:sp>
      <p:pic>
        <p:nvPicPr>
          <p:cNvPr id="108548" name="Picture 3">
            <a:extLst>
              <a:ext uri="{FF2B5EF4-FFF2-40B4-BE49-F238E27FC236}">
                <a16:creationId xmlns:a16="http://schemas.microsoft.com/office/drawing/2014/main" id="{84709294-C480-4B0B-8ED6-7E2FFD2DC9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2771775"/>
            <a:ext cx="7537450" cy="324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a:extLst>
              <a:ext uri="{FF2B5EF4-FFF2-40B4-BE49-F238E27FC236}">
                <a16:creationId xmlns:a16="http://schemas.microsoft.com/office/drawing/2014/main" id="{8750CBF1-7640-437E-B66B-9EEC8C55509C}"/>
              </a:ext>
            </a:extLst>
          </p:cNvPr>
          <p:cNvSpPr txBox="1">
            <a:spLocks/>
          </p:cNvSpPr>
          <p:nvPr/>
        </p:nvSpPr>
        <p:spPr bwMode="auto">
          <a:xfrm>
            <a:off x="1143000" y="814388"/>
            <a:ext cx="7772400" cy="762000"/>
          </a:xfrm>
          <a:prstGeom prst="rect">
            <a:avLst/>
          </a:prstGeom>
          <a:noFill/>
          <a:ln>
            <a:noFill/>
          </a:ln>
          <a:effectLst/>
        </p:spPr>
        <p:txBody>
          <a:bodyPr anchor="b">
            <a:normAutofit/>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eaLnBrk="1" hangingPunct="1">
              <a:defRPr/>
            </a:pPr>
            <a:r>
              <a:rPr lang="en-US" kern="0">
                <a:solidFill>
                  <a:srgbClr val="0000FF"/>
                </a:solidFill>
              </a:rPr>
              <a:t>Các toán tử SQL</a:t>
            </a: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Footer Placeholder 1">
            <a:extLst>
              <a:ext uri="{FF2B5EF4-FFF2-40B4-BE49-F238E27FC236}">
                <a16:creationId xmlns:a16="http://schemas.microsoft.com/office/drawing/2014/main" id="{48346EC5-A6BF-417B-9A8F-060F7E00D043}"/>
              </a:ext>
            </a:extLst>
          </p:cNvPr>
          <p:cNvSpPr>
            <a:spLocks noGrp="1"/>
          </p:cNvSpPr>
          <p:nvPr>
            <p:ph type="ftr" sz="quarter" idx="1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1400"/>
              <a:t>Trần Thi Kim Chi</a:t>
            </a:r>
          </a:p>
        </p:txBody>
      </p:sp>
      <p:sp>
        <p:nvSpPr>
          <p:cNvPr id="109571" name="Rectangle 1">
            <a:extLst>
              <a:ext uri="{FF2B5EF4-FFF2-40B4-BE49-F238E27FC236}">
                <a16:creationId xmlns:a16="http://schemas.microsoft.com/office/drawing/2014/main" id="{ABE2A0A1-B169-4114-874A-07FF7396766A}"/>
              </a:ext>
            </a:extLst>
          </p:cNvPr>
          <p:cNvSpPr>
            <a:spLocks noChangeArrowheads="1"/>
          </p:cNvSpPr>
          <p:nvPr/>
        </p:nvSpPr>
        <p:spPr bwMode="auto">
          <a:xfrm>
            <a:off x="1066800" y="1981200"/>
            <a:ext cx="7772400"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Times New Roman" panose="02020603050405020304" pitchFamily="18" charset="0"/>
              </a:defRPr>
            </a:lvl1pPr>
            <a:lvl2pPr marL="742950" indent="-285750">
              <a:spcBef>
                <a:spcPct val="20000"/>
              </a:spcBef>
              <a:buChar char="–"/>
              <a:defRPr sz="2800">
                <a:solidFill>
                  <a:schemeClr val="tx1"/>
                </a:solidFill>
                <a:latin typeface="Times New Roman" panose="02020603050405020304" pitchFamily="18" charset="0"/>
              </a:defRPr>
            </a:lvl2pPr>
            <a:lvl3pPr marL="1143000" indent="-228600">
              <a:spcBef>
                <a:spcPct val="20000"/>
              </a:spcBef>
              <a:buChar char="•"/>
              <a:defRPr sz="2400">
                <a:solidFill>
                  <a:schemeClr val="tx1"/>
                </a:solidFill>
                <a:latin typeface="Times New Roman" panose="02020603050405020304" pitchFamily="18" charset="0"/>
              </a:defRPr>
            </a:lvl3pPr>
            <a:lvl4pPr marL="1600200" indent="-228600">
              <a:spcBef>
                <a:spcPct val="20000"/>
              </a:spcBef>
              <a:buChar char="–"/>
              <a:defRPr sz="2000">
                <a:solidFill>
                  <a:schemeClr val="tx1"/>
                </a:solidFill>
                <a:latin typeface="Times New Roman" panose="02020603050405020304" pitchFamily="18" charset="0"/>
              </a:defRPr>
            </a:lvl4pPr>
            <a:lvl5pPr marL="2057400" indent="-228600">
              <a:spcBef>
                <a:spcPct val="20000"/>
              </a:spcBef>
              <a:buChar cha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har cha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har cha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har cha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har char="»"/>
              <a:defRPr sz="2000">
                <a:solidFill>
                  <a:schemeClr val="tx1"/>
                </a:solidFill>
                <a:latin typeface="Times New Roman" panose="02020603050405020304" pitchFamily="18" charset="0"/>
              </a:defRPr>
            </a:lvl9pPr>
          </a:lstStyle>
          <a:p>
            <a:pPr>
              <a:spcBef>
                <a:spcPct val="0"/>
              </a:spcBef>
              <a:buFontTx/>
              <a:buNone/>
            </a:pPr>
            <a:r>
              <a:rPr lang="en-US" altLang="en-US" sz="2800"/>
              <a:t>IS NULL, IS NOT NULL </a:t>
            </a:r>
          </a:p>
          <a:p>
            <a:pPr>
              <a:spcBef>
                <a:spcPct val="0"/>
              </a:spcBef>
              <a:buFontTx/>
              <a:buNone/>
            </a:pPr>
            <a:r>
              <a:rPr lang="en-US" altLang="en-US" sz="2800"/>
              <a:t>Select * from HOADON where makh is Null Select SOHD from HOADON where makh is Not Null</a:t>
            </a:r>
          </a:p>
        </p:txBody>
      </p:sp>
      <p:pic>
        <p:nvPicPr>
          <p:cNvPr id="109572" name="Picture 2">
            <a:extLst>
              <a:ext uri="{FF2B5EF4-FFF2-40B4-BE49-F238E27FC236}">
                <a16:creationId xmlns:a16="http://schemas.microsoft.com/office/drawing/2014/main" id="{B5B4D1D3-6C5E-4DCC-981E-6531CED476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0625" y="3492500"/>
            <a:ext cx="7602538" cy="275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itle 1">
            <a:extLst>
              <a:ext uri="{FF2B5EF4-FFF2-40B4-BE49-F238E27FC236}">
                <a16:creationId xmlns:a16="http://schemas.microsoft.com/office/drawing/2014/main" id="{56A6E2DE-F902-4153-A1E9-E725008222D6}"/>
              </a:ext>
            </a:extLst>
          </p:cNvPr>
          <p:cNvSpPr txBox="1">
            <a:spLocks/>
          </p:cNvSpPr>
          <p:nvPr/>
        </p:nvSpPr>
        <p:spPr bwMode="auto">
          <a:xfrm>
            <a:off x="1143000" y="814388"/>
            <a:ext cx="7772400" cy="762000"/>
          </a:xfrm>
          <a:prstGeom prst="rect">
            <a:avLst/>
          </a:prstGeom>
          <a:noFill/>
          <a:ln>
            <a:noFill/>
          </a:ln>
          <a:effectLst/>
        </p:spPr>
        <p:txBody>
          <a:bodyPr anchor="b">
            <a:normAutofit/>
          </a:bodyPr>
          <a:lstStyle>
            <a:lvl1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mj-lt"/>
                <a:ea typeface="+mj-ea"/>
                <a:cs typeface="+mj-cs"/>
              </a:defRPr>
            </a:lvl1pPr>
            <a:lvl2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2pPr>
            <a:lvl3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3pPr>
            <a:lvl4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4pPr>
            <a:lvl5pPr algn="l" rtl="0" eaLnBrk="0" fontAlgn="base" hangingPunct="0">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5pPr>
            <a:lvl6pPr marL="4572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6pPr>
            <a:lvl7pPr marL="9144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7pPr>
            <a:lvl8pPr marL="13716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8pPr>
            <a:lvl9pPr marL="1828800" algn="l" rtl="0" fontAlgn="base">
              <a:spcBef>
                <a:spcPct val="0"/>
              </a:spcBef>
              <a:spcAft>
                <a:spcPct val="0"/>
              </a:spcAft>
              <a:defRPr sz="4400">
                <a:solidFill>
                  <a:schemeClr val="tx2"/>
                </a:solidFill>
                <a:effectLst>
                  <a:outerShdw blurRad="38100" dist="38100" dir="2700000" algn="tl">
                    <a:srgbClr val="C0C0C0"/>
                  </a:outerShdw>
                </a:effectLst>
                <a:latin typeface="Times New Roman" pitchFamily="18" charset="0"/>
              </a:defRPr>
            </a:lvl9pPr>
          </a:lstStyle>
          <a:p>
            <a:pPr eaLnBrk="1" hangingPunct="1">
              <a:defRPr/>
            </a:pPr>
            <a:r>
              <a:rPr lang="en-US" kern="0">
                <a:solidFill>
                  <a:srgbClr val="0000FF"/>
                </a:solidFill>
              </a:rPr>
              <a:t>Các toán tử SQL</a:t>
            </a:r>
          </a:p>
        </p:txBody>
      </p:sp>
    </p:spTree>
  </p:cSld>
  <p:clrMapOvr>
    <a:masterClrMapping/>
  </p:clrMapOvr>
</p:sld>
</file>

<file path=ppt/theme/theme1.xml><?xml version="1.0" encoding="utf-8"?>
<a:theme xmlns:a="http://schemas.openxmlformats.org/drawingml/2006/main" name="High Voltage">
  <a:themeElements>
    <a:clrScheme name="High Voltage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fontScheme name="High Voltage">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36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High Voltage 1">
        <a:dk1>
          <a:srgbClr val="001932"/>
        </a:dk1>
        <a:lt1>
          <a:srgbClr val="FFFFFF"/>
        </a:lt1>
        <a:dk2>
          <a:srgbClr val="2181B7"/>
        </a:dk2>
        <a:lt2>
          <a:srgbClr val="CCFFFF"/>
        </a:lt2>
        <a:accent1>
          <a:srgbClr val="99FFCC"/>
        </a:accent1>
        <a:accent2>
          <a:srgbClr val="01B0FF"/>
        </a:accent2>
        <a:accent3>
          <a:srgbClr val="ABC1D8"/>
        </a:accent3>
        <a:accent4>
          <a:srgbClr val="DADADA"/>
        </a:accent4>
        <a:accent5>
          <a:srgbClr val="CAFFE2"/>
        </a:accent5>
        <a:accent6>
          <a:srgbClr val="019FE7"/>
        </a:accent6>
        <a:hlink>
          <a:srgbClr val="6666FF"/>
        </a:hlink>
        <a:folHlink>
          <a:srgbClr val="1C6D9A"/>
        </a:folHlink>
      </a:clrScheme>
      <a:clrMap bg1="dk2" tx1="lt1" bg2="dk1" tx2="lt2" accent1="accent1" accent2="accent2" accent3="accent3" accent4="accent4" accent5="accent5" accent6="accent6" hlink="hlink" folHlink="folHlink"/>
    </a:extraClrScheme>
    <a:extraClrScheme>
      <a:clrScheme name="High Voltage 2">
        <a:dk1>
          <a:srgbClr val="000000"/>
        </a:dk1>
        <a:lt1>
          <a:srgbClr val="FFFFFF"/>
        </a:lt1>
        <a:dk2>
          <a:srgbClr val="000066"/>
        </a:dk2>
        <a:lt2>
          <a:srgbClr val="969696"/>
        </a:lt2>
        <a:accent1>
          <a:srgbClr val="666699"/>
        </a:accent1>
        <a:accent2>
          <a:srgbClr val="CCCCFF"/>
        </a:accent2>
        <a:accent3>
          <a:srgbClr val="FFFFFF"/>
        </a:accent3>
        <a:accent4>
          <a:srgbClr val="000000"/>
        </a:accent4>
        <a:accent5>
          <a:srgbClr val="B8B8CA"/>
        </a:accent5>
        <a:accent6>
          <a:srgbClr val="B9B9E7"/>
        </a:accent6>
        <a:hlink>
          <a:srgbClr val="CC00CC"/>
        </a:hlink>
        <a:folHlink>
          <a:srgbClr val="EAEAEA"/>
        </a:folHlink>
      </a:clrScheme>
      <a:clrMap bg1="lt1" tx1="dk1" bg2="lt2" tx2="dk2" accent1="accent1" accent2="accent2" accent3="accent3" accent4="accent4" accent5="accent5" accent6="accent6" hlink="hlink" folHlink="folHlink"/>
    </a:extraClrScheme>
    <a:extraClrScheme>
      <a:clrScheme name="High Voltage 3">
        <a:dk1>
          <a:srgbClr val="000000"/>
        </a:dk1>
        <a:lt1>
          <a:srgbClr val="FFFFFF"/>
        </a:lt1>
        <a:dk2>
          <a:srgbClr val="000000"/>
        </a:dk2>
        <a:lt2>
          <a:srgbClr val="393939"/>
        </a:lt2>
        <a:accent1>
          <a:srgbClr val="CBCBCB"/>
        </a:accent1>
        <a:accent2>
          <a:srgbClr val="868686"/>
        </a:accent2>
        <a:accent3>
          <a:srgbClr val="FFFFFF"/>
        </a:accent3>
        <a:accent4>
          <a:srgbClr val="000000"/>
        </a:accent4>
        <a:accent5>
          <a:srgbClr val="E2E2E2"/>
        </a:accent5>
        <a:accent6>
          <a:srgbClr val="797979"/>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High Voltage 4">
        <a:dk1>
          <a:srgbClr val="000000"/>
        </a:dk1>
        <a:lt1>
          <a:srgbClr val="FFFFCC"/>
        </a:lt1>
        <a:dk2>
          <a:srgbClr val="FF6600"/>
        </a:dk2>
        <a:lt2>
          <a:srgbClr val="333300"/>
        </a:lt2>
        <a:accent1>
          <a:srgbClr val="800000"/>
        </a:accent1>
        <a:accent2>
          <a:srgbClr val="CC6600"/>
        </a:accent2>
        <a:accent3>
          <a:srgbClr val="FFFFE2"/>
        </a:accent3>
        <a:accent4>
          <a:srgbClr val="000000"/>
        </a:accent4>
        <a:accent5>
          <a:srgbClr val="C0AAAA"/>
        </a:accent5>
        <a:accent6>
          <a:srgbClr val="B95C00"/>
        </a:accent6>
        <a:hlink>
          <a:srgbClr val="808000"/>
        </a:hlink>
        <a:folHlink>
          <a:srgbClr val="FFCC66"/>
        </a:folHlink>
      </a:clrScheme>
      <a:clrMap bg1="lt1" tx1="dk1" bg2="lt2" tx2="dk2" accent1="accent1" accent2="accent2" accent3="accent3" accent4="accent4" accent5="accent5" accent6="accent6" hlink="hlink" folHlink="folHlink"/>
    </a:extraClrScheme>
    <a:extraClrScheme>
      <a:clrScheme name="High Voltage 5">
        <a:dk1>
          <a:srgbClr val="1C3956"/>
        </a:dk1>
        <a:lt1>
          <a:srgbClr val="FFFFFF"/>
        </a:lt1>
        <a:dk2>
          <a:srgbClr val="003366"/>
        </a:dk2>
        <a:lt2>
          <a:srgbClr val="DDDDDD"/>
        </a:lt2>
        <a:accent1>
          <a:srgbClr val="3D7CBB"/>
        </a:accent1>
        <a:accent2>
          <a:srgbClr val="00152A"/>
        </a:accent2>
        <a:accent3>
          <a:srgbClr val="AAADB8"/>
        </a:accent3>
        <a:accent4>
          <a:srgbClr val="DADADA"/>
        </a:accent4>
        <a:accent5>
          <a:srgbClr val="AFBFDA"/>
        </a:accent5>
        <a:accent6>
          <a:srgbClr val="001225"/>
        </a:accent6>
        <a:hlink>
          <a:srgbClr val="33CCCC"/>
        </a:hlink>
        <a:folHlink>
          <a:srgbClr val="96B9DC"/>
        </a:folHlink>
      </a:clrScheme>
      <a:clrMap bg1="dk2" tx1="lt1" bg2="dk1" tx2="lt2" accent1="accent1" accent2="accent2" accent3="accent3" accent4="accent4" accent5="accent5" accent6="accent6" hlink="hlink" folHlink="folHlink"/>
    </a:extraClrScheme>
    <a:extraClrScheme>
      <a:clrScheme name="High Voltage 6">
        <a:dk1>
          <a:srgbClr val="000000"/>
        </a:dk1>
        <a:lt1>
          <a:srgbClr val="FFFFFF"/>
        </a:lt1>
        <a:dk2>
          <a:srgbClr val="440044"/>
        </a:dk2>
        <a:lt2>
          <a:srgbClr val="491D49"/>
        </a:lt2>
        <a:accent1>
          <a:srgbClr val="9D9DBD"/>
        </a:accent1>
        <a:accent2>
          <a:srgbClr val="14213C"/>
        </a:accent2>
        <a:accent3>
          <a:srgbClr val="FFFFFF"/>
        </a:accent3>
        <a:accent4>
          <a:srgbClr val="000000"/>
        </a:accent4>
        <a:accent5>
          <a:srgbClr val="CCCCDB"/>
        </a:accent5>
        <a:accent6>
          <a:srgbClr val="111D35"/>
        </a:accent6>
        <a:hlink>
          <a:srgbClr val="666699"/>
        </a:hlink>
        <a:folHlink>
          <a:srgbClr val="DBDBF1"/>
        </a:folHlink>
      </a:clrScheme>
      <a:clrMap bg1="lt1" tx1="dk1" bg2="lt2" tx2="dk2" accent1="accent1" accent2="accent2" accent3="accent3" accent4="accent4" accent5="accent5" accent6="accent6" hlink="hlink" folHlink="folHlink"/>
    </a:extraClrScheme>
    <a:extraClrScheme>
      <a:clrScheme name="High Voltage 7">
        <a:dk1>
          <a:srgbClr val="000000"/>
        </a:dk1>
        <a:lt1>
          <a:srgbClr val="FFFFFF"/>
        </a:lt1>
        <a:dk2>
          <a:srgbClr val="000000"/>
        </a:dk2>
        <a:lt2>
          <a:srgbClr val="001A00"/>
        </a:lt2>
        <a:accent1>
          <a:srgbClr val="339966"/>
        </a:accent1>
        <a:accent2>
          <a:srgbClr val="003300"/>
        </a:accent2>
        <a:accent3>
          <a:srgbClr val="FFFFFF"/>
        </a:accent3>
        <a:accent4>
          <a:srgbClr val="000000"/>
        </a:accent4>
        <a:accent5>
          <a:srgbClr val="ADCAB8"/>
        </a:accent5>
        <a:accent6>
          <a:srgbClr val="002D00"/>
        </a:accent6>
        <a:hlink>
          <a:srgbClr val="FF9933"/>
        </a:hlink>
        <a:folHlink>
          <a:srgbClr val="AFE9C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Crayons</Template>
  <TotalTime>13341</TotalTime>
  <Words>13962</Words>
  <Application>Microsoft Office PowerPoint</Application>
  <PresentationFormat>On-screen Show (4:3)</PresentationFormat>
  <Paragraphs>2210</Paragraphs>
  <Slides>272</Slides>
  <Notes>48</Notes>
  <HiddenSlides>0</HiddenSlides>
  <MMClips>0</MMClips>
  <ScaleCrop>false</ScaleCrop>
  <HeadingPairs>
    <vt:vector size="8" baseType="variant">
      <vt:variant>
        <vt:lpstr>Fonts Used</vt:lpstr>
      </vt:variant>
      <vt:variant>
        <vt:i4>18</vt:i4>
      </vt:variant>
      <vt:variant>
        <vt:lpstr>Theme</vt:lpstr>
      </vt:variant>
      <vt:variant>
        <vt:i4>1</vt:i4>
      </vt:variant>
      <vt:variant>
        <vt:lpstr>Embedded OLE Servers</vt:lpstr>
      </vt:variant>
      <vt:variant>
        <vt:i4>2</vt:i4>
      </vt:variant>
      <vt:variant>
        <vt:lpstr>Slide Titles</vt:lpstr>
      </vt:variant>
      <vt:variant>
        <vt:i4>272</vt:i4>
      </vt:variant>
    </vt:vector>
  </HeadingPairs>
  <TitlesOfParts>
    <vt:vector size="293" baseType="lpstr">
      <vt:lpstr>Lucida Sans Typewriter</vt:lpstr>
      <vt:lpstr>Times New Roman</vt:lpstr>
      <vt:lpstr>Symbol</vt:lpstr>
      <vt:lpstr>Georgia</vt:lpstr>
      <vt:lpstr>Arial</vt:lpstr>
      <vt:lpstr>StoneSerif</vt:lpstr>
      <vt:lpstr>Wingdings</vt:lpstr>
      <vt:lpstr>Verdana</vt:lpstr>
      <vt:lpstr>Arial Black</vt:lpstr>
      <vt:lpstr>Courier New</vt:lpstr>
      <vt:lpstr>Tahoma</vt:lpstr>
      <vt:lpstr>Arial Narrow</vt:lpstr>
      <vt:lpstr>Calibri</vt:lpstr>
      <vt:lpstr>Consolas</vt:lpstr>
      <vt:lpstr>宋体</vt:lpstr>
      <vt:lpstr>Impact</vt:lpstr>
      <vt:lpstr>MonoRegular</vt:lpstr>
      <vt:lpstr>Cambria</vt:lpstr>
      <vt:lpstr>High Voltage</vt:lpstr>
      <vt:lpstr>Bitmap Image</vt:lpstr>
      <vt:lpstr>Equation</vt:lpstr>
      <vt:lpstr>Ngôn Ngữ SQL </vt:lpstr>
      <vt:lpstr>Giới thiệu Ngôn Ngữ SQL Nhóm lệnh DDL Nhóm lệnh DML Câu lệnh Select</vt:lpstr>
      <vt:lpstr>Microsoft SQL Server là một hệ quản trị cơ sở dữ liệu quan hệ (Relation database management system – RDBMS) chạy trên hệ thống mạng Windows NT 4 hay Windows.  Chuẩn ANSI SQL được công bố vào năm 1989, 1992 và 1999  Đặc điểm của SQL:  Là ngôn ngữ tựa tiếng Anh  Ngôn ngữ phi thủ tục</vt:lpstr>
      <vt:lpstr>Giới thiệu</vt:lpstr>
      <vt:lpstr>Giới thiệu SQL</vt:lpstr>
      <vt:lpstr>Creating a New Database</vt:lpstr>
      <vt:lpstr>Creating a New Database</vt:lpstr>
      <vt:lpstr>Creating a New Database</vt:lpstr>
      <vt:lpstr>Creating a New Database (từ menu)</vt:lpstr>
      <vt:lpstr>Managing Database</vt:lpstr>
      <vt:lpstr>Managing Databases</vt:lpstr>
      <vt:lpstr>Managing Databases</vt:lpstr>
      <vt:lpstr>Managing Data and Log File Growth</vt:lpstr>
      <vt:lpstr>Managing Database</vt:lpstr>
      <vt:lpstr>Managing Data and Log File Growth</vt:lpstr>
      <vt:lpstr>Managing Data and Log File Growth</vt:lpstr>
      <vt:lpstr>Managing Data and Log File Growth</vt:lpstr>
      <vt:lpstr>System Data Types</vt:lpstr>
      <vt:lpstr>System Data Types</vt:lpstr>
      <vt:lpstr>System Data Types</vt:lpstr>
      <vt:lpstr>Bảng dữ liệu - Table</vt:lpstr>
      <vt:lpstr>PowerPoint Presentation</vt:lpstr>
      <vt:lpstr>PowerPoint Presentation</vt:lpstr>
      <vt:lpstr>PowerPoint Presentation</vt:lpstr>
      <vt:lpstr>PowerPoint Presentation</vt:lpstr>
      <vt:lpstr>PowerPoint Presentation</vt:lpstr>
      <vt:lpstr>PowerPoint Presentation</vt:lpstr>
      <vt:lpstr>Toàn vẹn dữ liệu (Data integrity)</vt:lpstr>
      <vt:lpstr>PowerPoint Presentation</vt:lpstr>
      <vt:lpstr>Constrans – Các ràng buộc</vt:lpstr>
      <vt:lpstr>Bảo toàn thực thể</vt:lpstr>
      <vt:lpstr>Bảo toàn thực thể</vt:lpstr>
      <vt:lpstr>Bảo toàn thực thể</vt:lpstr>
      <vt:lpstr>Bảo toàn thực thể</vt:lpstr>
      <vt:lpstr>PowerPoint Presentation</vt:lpstr>
      <vt:lpstr>PowerPoint Presentation</vt:lpstr>
      <vt:lpstr>Bảo toàn thực thể</vt:lpstr>
      <vt:lpstr>Bảo toàn thực thể</vt:lpstr>
      <vt:lpstr>PowerPoint Presentation</vt:lpstr>
      <vt:lpstr>Bảo toàn miền giá trị</vt:lpstr>
      <vt:lpstr>Bảo toàn miền giá trị</vt:lpstr>
      <vt:lpstr>Bảo toàn miền giá trị</vt:lpstr>
      <vt:lpstr>PowerPoint Presentation</vt:lpstr>
      <vt:lpstr>Bảo toàn miền giá trị</vt:lpstr>
      <vt:lpstr>Bảo toàn miền giá trị</vt:lpstr>
      <vt:lpstr>Bảo toàn tham chiếu</vt:lpstr>
      <vt:lpstr>Bảo toàn tham chiếu</vt:lpstr>
      <vt:lpstr>Ràng buộc Foreign key</vt:lpstr>
      <vt:lpstr>PowerPoint Presentation</vt:lpstr>
      <vt:lpstr>PowerPoint Presentation</vt:lpstr>
      <vt:lpstr>Bảo toàn tham chiếu</vt:lpstr>
      <vt:lpstr>PowerPoint Presentation</vt:lpstr>
      <vt:lpstr>PowerPoint Presentation</vt:lpstr>
      <vt:lpstr>PowerPoint Presentation</vt:lpstr>
      <vt:lpstr>Bảo toàn tham chiếu</vt:lpstr>
      <vt:lpstr>Sửa cấu trúc bảng</vt:lpstr>
      <vt:lpstr>Hiệu chỉnh cấu trúc bảng</vt:lpstr>
      <vt:lpstr>Hiệu chỉnh cấu trúc bảng</vt:lpstr>
      <vt:lpstr>Hiệu chỉnh cấu trúc bảng</vt:lpstr>
      <vt:lpstr>Hiệu chỉnh cấu trúc bảng</vt:lpstr>
      <vt:lpstr>Hiệu chỉnh cấu trúc bảng</vt:lpstr>
      <vt:lpstr>Hiệu chỉnh cấu trúc bảng</vt:lpstr>
      <vt:lpstr>Hiệu chỉnh cấu trúc bảng</vt:lpstr>
      <vt:lpstr>Hiệu chỉnh cấu trúc bảng</vt:lpstr>
      <vt:lpstr>Xóa bảng</vt:lpstr>
      <vt:lpstr>Xóa bảng (Truncate table)</vt:lpstr>
      <vt:lpstr>Ngôn ngữ thao tác dữ liệu</vt:lpstr>
      <vt:lpstr>Ngôn ngữ thao tác dữ liệu</vt:lpstr>
      <vt:lpstr>Ngôn ngữ thao tác dữ liệu</vt:lpstr>
      <vt:lpstr>Ngôn ngữ thao tác dữ liệu</vt:lpstr>
      <vt:lpstr>Ngôn ngữ thao tác dữ liệu</vt:lpstr>
      <vt:lpstr>Xem Tables</vt:lpstr>
      <vt:lpstr>Thủ tục lưu trữ hệ thống</vt:lpstr>
      <vt:lpstr>Xem Constraints </vt:lpstr>
      <vt:lpstr>Bài tập</vt:lpstr>
      <vt:lpstr>PowerPoint Presentation</vt:lpstr>
      <vt:lpstr>TRUY XUẤT CSDL Ngôn ngữ thao tác dữ liệu – DMC và DCL</vt:lpstr>
      <vt:lpstr>Accessing and Modifying Data</vt:lpstr>
      <vt:lpstr>Cú pháp lệnh Select</vt:lpstr>
      <vt:lpstr>Ví dụ lệnh SELECT</vt:lpstr>
      <vt:lpstr>Ví dụ lệnh SELECT</vt:lpstr>
      <vt:lpstr>Truy vấn đơn giản</vt:lpstr>
      <vt:lpstr>Truy vấn đơn giản</vt:lpstr>
      <vt:lpstr>Truy vấn đơn giản</vt:lpstr>
      <vt:lpstr>Truy vấn đơn giản</vt:lpstr>
      <vt:lpstr>Truy vấn đơn giản</vt:lpstr>
      <vt:lpstr>Truy vấn đơn giản</vt:lpstr>
      <vt:lpstr>Truy vấn đơn giản</vt:lpstr>
      <vt:lpstr>Truy vấn đơn giản</vt:lpstr>
      <vt:lpstr>Mệnh đề WHERE</vt:lpstr>
      <vt:lpstr>Phép toán quan hệ - Relational Operators</vt:lpstr>
      <vt:lpstr>Phép toán Logical</vt:lpstr>
      <vt:lpstr>Phép toán Logical </vt:lpstr>
      <vt:lpstr>Logical Operators (contd.)</vt:lpstr>
      <vt:lpstr>Các toán tử SQL</vt:lpstr>
      <vt:lpstr>Wildcard Characters</vt:lpstr>
      <vt:lpstr>Wildcard Characters</vt:lpstr>
      <vt:lpstr>PowerPoint Presentation</vt:lpstr>
      <vt:lpstr>PowerPoint Presentation</vt:lpstr>
      <vt:lpstr>PowerPoint Presentation</vt:lpstr>
      <vt:lpstr>Các Hàm - Functions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So sánh Chuỗi</vt:lpstr>
      <vt:lpstr>Các thuộc tính Trùng tên </vt:lpstr>
      <vt:lpstr>Truy vấn từ nhiều bảng &amp; Where (điều kiện kết nối) </vt:lpstr>
      <vt:lpstr>Sắp xếp - ORDER BY Clause</vt:lpstr>
      <vt:lpstr>Sắp xếp - ORDER BY Clause</vt:lpstr>
      <vt:lpstr>Sắp xếp - ORDER BY Clause</vt:lpstr>
      <vt:lpstr>Nhóm dữ liệu trong bảng kết quả</vt:lpstr>
      <vt:lpstr>Mệnh đề GROUP BY</vt:lpstr>
      <vt:lpstr>PowerPoint Presentation</vt:lpstr>
      <vt:lpstr>Mệnh đề GROUP BY</vt:lpstr>
      <vt:lpstr>Mệnh đề GROUP BY</vt:lpstr>
      <vt:lpstr>Mệnh đề GROUP BY</vt:lpstr>
      <vt:lpstr>Mệnh đề GROUP BY</vt:lpstr>
      <vt:lpstr>Mệnh đề GROUP BY</vt:lpstr>
      <vt:lpstr>Mệnh đề GROUP BY</vt:lpstr>
      <vt:lpstr>Mệnh đề GROUP BY</vt:lpstr>
      <vt:lpstr>Mệnh đề GROUP BY</vt:lpstr>
      <vt:lpstr>Mệnh đề GROUP BY</vt:lpstr>
      <vt:lpstr>Mệnh đề GROUP BY</vt:lpstr>
      <vt:lpstr>GROUP BY và HAVING</vt:lpstr>
      <vt:lpstr>Sử dụng WHERE và HAVING</vt:lpstr>
      <vt:lpstr>PowerPoint Presentation</vt:lpstr>
      <vt:lpstr>PowerPoint Presentation</vt:lpstr>
      <vt:lpstr>Mệnh đề COMPUTE </vt:lpstr>
      <vt:lpstr>Mệnh đề JOIN-Kết nối nhiều bảng</vt:lpstr>
      <vt:lpstr>Kết nối các bảng</vt:lpstr>
      <vt:lpstr>Các cột tham gia kết nối</vt:lpstr>
      <vt:lpstr>Các loại kết nối</vt:lpstr>
      <vt:lpstr>Kết nối nội - Inner joins</vt:lpstr>
      <vt:lpstr>Kết nối nội - Inner joins</vt:lpstr>
      <vt:lpstr>Kết nối nội - Inner joins</vt:lpstr>
      <vt:lpstr>Kết nối nội - Inner joins</vt:lpstr>
      <vt:lpstr>Kết nối nội - Inner joins</vt:lpstr>
      <vt:lpstr>Kết nối nội - Inner joins</vt:lpstr>
      <vt:lpstr>Kết nối nội với toán tử lớn hơn</vt:lpstr>
      <vt:lpstr>Kết nối ngoại - Outer joins</vt:lpstr>
      <vt:lpstr>Kết nối ngoại - Outer joins</vt:lpstr>
      <vt:lpstr>Kết nối ngoại – Left Outer joins</vt:lpstr>
      <vt:lpstr>Kết nối ngoại – Right Outer joins</vt:lpstr>
      <vt:lpstr>Kết nối trái - LEFT OUTER JOIN</vt:lpstr>
      <vt:lpstr>Kết nối trái - FULL OUTER JOIN</vt:lpstr>
      <vt:lpstr>Cross join</vt:lpstr>
      <vt:lpstr>Kết nối chéo - Cross join</vt:lpstr>
      <vt:lpstr>Truy vấn tự kết nối (self-join)</vt:lpstr>
      <vt:lpstr>Truy vấn select - merge</vt:lpstr>
      <vt:lpstr>Truy vấn với giá trị Null</vt:lpstr>
      <vt:lpstr>Truy vấn con - Subqueries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Subqueries với toán tử IN</vt:lpstr>
      <vt:lpstr>Subquery với các toán tử so sánh</vt:lpstr>
      <vt:lpstr>Subquery trả về một giá trị</vt:lpstr>
      <vt:lpstr>Subquery trả về nhiều giá trị</vt:lpstr>
      <vt:lpstr>Subquery trả về nhiều giá trị</vt:lpstr>
      <vt:lpstr>Subquery với các toán tử so sánh</vt:lpstr>
      <vt:lpstr>Subquery với các toán tử so sánh</vt:lpstr>
      <vt:lpstr>Subquery với các toán tử so sánh</vt:lpstr>
      <vt:lpstr>Subquery với các toán tử so sánh</vt:lpstr>
      <vt:lpstr>Subquery với các toán tử so sánh</vt:lpstr>
      <vt:lpstr>Subquery với các toán tử so sánh</vt:lpstr>
      <vt:lpstr>Using EXISTS and NOT EXISTS</vt:lpstr>
      <vt:lpstr>Using EXISTS and NOT EXISTS</vt:lpstr>
      <vt:lpstr>Using EXISTS and NOT EXISTS</vt:lpstr>
      <vt:lpstr>Using EXISTS and NOT EXISTS</vt:lpstr>
      <vt:lpstr>Using EXISTS and NOT EXISTS</vt:lpstr>
      <vt:lpstr>Using EXISTS and NOT EXISTS</vt:lpstr>
      <vt:lpstr>Using EXISTS and NOT EXISTS</vt:lpstr>
      <vt:lpstr>PowerPoint Presentation</vt:lpstr>
      <vt:lpstr>PowerPoint Presentation</vt:lpstr>
      <vt:lpstr>PowerPoint Presentation</vt:lpstr>
      <vt:lpstr>PowerPoint Presentation</vt:lpstr>
      <vt:lpstr>Nested Subqueries</vt:lpstr>
      <vt:lpstr>Correlated Subqueries</vt:lpstr>
      <vt:lpstr>Unions – Phép hợp</vt:lpstr>
      <vt:lpstr>Unions – Phép hợp</vt:lpstr>
      <vt:lpstr>Unions – Phép hợp</vt:lpstr>
      <vt:lpstr>Unions – Phép hợp</vt:lpstr>
      <vt:lpstr>Phép toán tập hợp  Phép trừ (Except)</vt:lpstr>
      <vt:lpstr>Phép toán tập hợp  Phép giao (Intersect)</vt:lpstr>
      <vt:lpstr>Phép chia</vt:lpstr>
      <vt:lpstr>Phép chia</vt:lpstr>
      <vt:lpstr>Phép chia</vt:lpstr>
      <vt:lpstr>Phép chia</vt:lpstr>
      <vt:lpstr>Phép chia</vt:lpstr>
      <vt:lpstr>Phép chia</vt:lpstr>
      <vt:lpstr>Lệnh SELECT INTO – Tạo bảng</vt:lpstr>
      <vt:lpstr>Lệnh SELECT INTO – Tạo bảng</vt:lpstr>
      <vt:lpstr>Lệnh SELECT INTO – Tạo bảng</vt:lpstr>
      <vt:lpstr>Lệnh SELECT INTO – Tạo bảng</vt:lpstr>
      <vt:lpstr>Sửa chữa dữ liệu</vt:lpstr>
      <vt:lpstr> Lệnh Insert</vt:lpstr>
      <vt:lpstr> Lệnh INSERT </vt:lpstr>
      <vt:lpstr> Lệnh Insert</vt:lpstr>
      <vt:lpstr> Lệnh Insert</vt:lpstr>
      <vt:lpstr> Lệnh Insert</vt:lpstr>
      <vt:lpstr>Lệnh UPDATE </vt:lpstr>
      <vt:lpstr>Lệnh DELETE </vt:lpstr>
      <vt:lpstr>Lệnh TRUNCATE TABLE</vt:lpstr>
      <vt:lpstr>Select With </vt:lpstr>
      <vt:lpstr>Select With </vt:lpstr>
      <vt:lpstr>PowerPoint Presentation</vt:lpstr>
      <vt:lpstr>PowerPoint Presentation</vt:lpstr>
      <vt:lpstr>PowerPoint Presentation</vt:lpstr>
      <vt:lpstr>Select Merge</vt:lpstr>
      <vt:lpstr>Merge query</vt:lpstr>
      <vt:lpstr>Merge query</vt:lpstr>
      <vt:lpstr>Merge query</vt:lpstr>
      <vt:lpstr>Merging Data</vt:lpstr>
      <vt:lpstr>Ví dụ Merging Data để thực thi Insert và Update</vt:lpstr>
      <vt:lpstr>Ví dụ Merging Data để thực thi Insert và Update</vt:lpstr>
      <vt:lpstr>Ví dụ Merging Data để thực thi Insert và Update</vt:lpstr>
      <vt:lpstr>Ví dụ - Merge query</vt:lpstr>
      <vt:lpstr>Ví dụ Merge - WHEN MATCHED </vt:lpstr>
      <vt:lpstr>Ví dụ Merge - WHEN MATCHED </vt:lpstr>
      <vt:lpstr>Ví dụ Merge - WHEN MATCHED </vt:lpstr>
      <vt:lpstr>Ví dụ Merge -WHEN NOT MATCHED BY TARGET</vt:lpstr>
      <vt:lpstr>Ví dụ Merge -WHEN NOT MATCHED BY SOURCE</vt:lpstr>
      <vt:lpstr>Implementing the WHEN NOT MATCHED BY SOURCE</vt:lpstr>
      <vt:lpstr>Pivot query</vt:lpstr>
      <vt:lpstr>Pivot</vt:lpstr>
      <vt:lpstr>Pivot</vt:lpstr>
      <vt:lpstr>Pivot</vt:lpstr>
      <vt:lpstr>UnPivot</vt:lpstr>
      <vt:lpstr>UnPivot</vt:lpstr>
      <vt:lpstr>UnPivot</vt:lpstr>
      <vt:lpstr>UnPivot</vt:lpstr>
      <vt:lpstr>Lệnh Insert</vt:lpstr>
      <vt:lpstr>Viewing Tables</vt:lpstr>
      <vt:lpstr>Removing tables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 Corp.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Module 1: SQL Server Overview</dc:title>
  <dc:creator>Trần Thi Kim Chi</dc:creator>
  <cp:lastModifiedBy>Administrator</cp:lastModifiedBy>
  <cp:revision>389</cp:revision>
  <dcterms:created xsi:type="dcterms:W3CDTF">2000-03-20T23:36:29Z</dcterms:created>
  <dcterms:modified xsi:type="dcterms:W3CDTF">2020-08-26T09:49:39Z</dcterms:modified>
</cp:coreProperties>
</file>